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0" r:id="rId2"/>
    <p:sldId id="297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2" r:id="rId11"/>
    <p:sldId id="293" r:id="rId12"/>
    <p:sldId id="296" r:id="rId13"/>
    <p:sldId id="298" r:id="rId1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759D"/>
    <a:srgbClr val="FF9933"/>
    <a:srgbClr val="1984CC"/>
    <a:srgbClr val="03136A"/>
    <a:srgbClr val="35B19D"/>
    <a:srgbClr val="000000"/>
    <a:srgbClr val="FFFF00"/>
    <a:srgbClr val="B3D3EA"/>
    <a:srgbClr val="78ADC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580" autoAdjust="0"/>
    <p:restoredTop sz="95596" autoAdjust="0"/>
  </p:normalViewPr>
  <p:slideViewPr>
    <p:cSldViewPr>
      <p:cViewPr>
        <p:scale>
          <a:sx n="100" d="100"/>
          <a:sy n="100" d="100"/>
        </p:scale>
        <p:origin x="-71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F275C47-3CC2-4452-B646-6E059DACF14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725DB3-42F4-4F81-8B2B-BA99CC58AF72}" type="slidenum">
              <a:rPr lang="en-US"/>
              <a:pPr/>
              <a:t>1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10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11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12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725DB3-42F4-4F81-8B2B-BA99CC58AF72}" type="slidenum">
              <a:rPr lang="en-US"/>
              <a:pPr/>
              <a:t>13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5B4CE7-C893-42C5-8C5D-D79CCB26BAC0}" type="slidenum">
              <a:rPr lang="en-US"/>
              <a:pPr/>
              <a:t>2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3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4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5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6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7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8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8F117-3E26-48BB-8EA9-AE095ABD2034}" type="slidenum">
              <a:rPr lang="en-US"/>
              <a:pPr/>
              <a:t>9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created by m62 Visualcommunications, visit www.m62.net for more information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2209800"/>
            <a:ext cx="7772400" cy="704850"/>
          </a:xfrm>
        </p:spPr>
        <p:txBody>
          <a:bodyPr/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2895600"/>
            <a:ext cx="7772400" cy="685800"/>
          </a:xfrm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med"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838200"/>
            <a:ext cx="196215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838200"/>
            <a:ext cx="573405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606675"/>
            <a:ext cx="3581400" cy="3870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2606675"/>
            <a:ext cx="3581400" cy="3870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838200"/>
            <a:ext cx="73152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606675"/>
            <a:ext cx="7315200" cy="387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over dir="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14282" y="500042"/>
            <a:ext cx="8715436" cy="1071570"/>
          </a:xfrm>
          <a:noFill/>
          <a:ln/>
        </p:spPr>
        <p:txBody>
          <a:bodyPr/>
          <a:lstStyle/>
          <a:p>
            <a:pPr algn="ctr"/>
            <a:r>
              <a:rPr lang="th-TH" sz="48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การพัฒนาศักยภาพและยกระดับคุณภาพ</a:t>
            </a:r>
            <a:br>
              <a:rPr lang="th-TH" sz="48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th-TH" sz="48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ของมหาวิทยาลัยในประชาคมอาเซียน</a:t>
            </a:r>
            <a:endParaRPr lang="en-US" sz="4800" b="1" dirty="0">
              <a:solidFill>
                <a:schemeClr val="tx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00430" y="5248300"/>
            <a:ext cx="5429288" cy="1466848"/>
          </a:xfrm>
        </p:spPr>
        <p:txBody>
          <a:bodyPr/>
          <a:lstStyle/>
          <a:p>
            <a:pPr algn="ctr"/>
            <a:r>
              <a:rPr lang="th-TH" sz="36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โดย</a:t>
            </a:r>
          </a:p>
          <a:p>
            <a:pPr algn="ctr"/>
            <a:endParaRPr lang="th-TH" sz="100" b="1" dirty="0" smtClean="0">
              <a:solidFill>
                <a:schemeClr val="tx1"/>
              </a:solidFill>
              <a:latin typeface="AngsanaUPC" pitchFamily="18" charset="-34"/>
              <a:cs typeface="AngsanaUPC" pitchFamily="18" charset="-34"/>
            </a:endParaRPr>
          </a:p>
          <a:p>
            <a:pPr algn="ctr"/>
            <a:r>
              <a:rPr lang="th-TH" sz="36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ศาสตราจารย์ ดร.วิจิตร ศรี</a:t>
            </a:r>
            <a:r>
              <a:rPr lang="th-TH" sz="3600" b="1" dirty="0" err="1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สอ้าน</a:t>
            </a:r>
            <a:endParaRPr lang="en-US" sz="3600" b="1" dirty="0">
              <a:solidFill>
                <a:schemeClr val="tx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1988" name="AutoShape 4" descr="data:image/jpeg;base64,/9j/4AAQSkZJRgABAQAAAQABAAD/2wCEAAkGBhQSEBUUEhQUFBUVGBgVFhQVFxQXFxUUFhYWGRYWFRcYHCYeFxokGRcXHy8hIycpLCwsFR4xNTAqNSYrLSkBCQoKDgwOGg8PGi0kHyUvLzQsMCwpLi80MTYvLDQuNCwuLSwsLC8vLC0wNS0vLCkpKjI0MiwsLDQsLiosLCw1L//AABEIAOEA4AMBIgACEQEDEQH/xAAbAAEAAgMBAQAAAAAAAAAAAAAABgcDBAUCAf/EAE8QAAEDAgEGCQgHBAcHBQAAAAEAAgMEEQUGEiExQVEHEyJSYXGBkaEUI0JigpKxwTIzcqKywtEkNGNzFUNTk9Lh8DVUdIOEs+IWRGSjw//EABsBAAEFAQEAAAAAAAAAAAAAAAACAwQFBgEH/8QAPBEAAQIDBAUKBAUEAwAAAAAAAQIDAAQRBRIhMUFhcYGxBhMiUZGhwdHh8BQVMrJCUmKCoiMzcpIkwvH/2gAMAwEAAhEDEQA/ALvREXI5BEREEEREQQRFHcosuqaku1zuMkH9VHYkH1jqZ26ehOtNLdVdQKmELWlAqo0iRLQxPH6enHnpWR9BPKPU0co9gVay5VYliLi2lY6Nmo8Xot9uZ1rHqt1LewvgiJOdVTm50lsWknrkeNPu9qsvl7bOMy4AeoYn0iH8Utz+ymus4CN/EeF2nZcQxyS9JtG3vN3fdXDk4U6yU2ghYPssfK7428FKf6Gwqh+mIQ4f2p4x/WGuue4LDUcKFJGM2Jkj7as1gY37xB8EhU7IM4Jbr/kfDGJjNl2jNYprTUMO00iMHFcbl1NqG33Qsj8S0fFY3UeNnbVdkjR8HLrz8Lx9CmHW6T5BnzWmeFqo2Qw/fP5kj562n6Wkf6xYJ5JzyvqJ/wBh5mNRtHjY21XbI0/Fy9/0vjUWttQQN8LXjvDD8VsDhaqNsMP3x+ZbkHC8fTph1tk+RZ80fPW1fU0j/X/2BXJOeT9JP+w8xHPi4VayI2nhjO8Oa+N3xt4LvYdwu07tE0ckR3i0jfCzvurLBwnUcozZmSMB157A9v3ST4LJ/QOFVv1Yizj/AGLuLePYFvFqcTO2e9gtun+J8MIr3rLtGVxVWmsYdorxiR4Zj9PUDzMrJOgHlDraeUO0LfVYYpwRvac6lmuRpDZOS4dT26L9gWjBlhiOHuDKpjnt2CXWR6kwvnfeS/l7b2Ms4DqOBiH8Utv+8mmsYiLdRR3J3Lqmq7Na7i5D/VSWBJ9Q6n9mnoUiVY60tpV1YoYmIWlYqk1giImoXBEREEEREQQRERBBEREEFrYjiUcEZkmeGMGsn4AayegaVo5SZTRUUWfIbuNwyMfSeejcN52dwNa0lBV41PxkjsyFptf0GDmRt9J9tZ7zqCsZWS51POuG6gafARFemLhuIFVHR5xt4xl1VV8nEULHsadrfrHDe52qNvb27F18neC2KIcZWOEjteYCRG3fnHW/wHQV1p6qjwiDNaLOIuGixllI9Jx3dJsBs3KuMossZ6wkOOZHsiaTm+0dbz16NwCTNWsllPNSwujvO06ItbL5OvzxDruXWctw08InmL8I1NTDi6dolLdAEdmxN6M4Cx9kEdKguL5c1dRcGQxtPoRXYLdJHKPaVwEWbcfWvMx6JJ2PKyoF1NT1nH0G6CIiZi2giIiCCIiIIIiIgjv4RlzV09g2QyNHoS3eLdBPKHYVOML4QqWqbxVUxsZdoIks6J3tEaPaA61VCJ5t9bZwMVM5Y8rNA3k0PWMO3Qd8WPlFwVMcDJROzTr4pxu07eQ/W3tuOkLmYFl/U0UnEVrXva3Qc761g3gn6xvX2FcjJ3LGejIDDnx7YnE5vsnWw9WjeCrDD6PGILEWkaOgSxE7QfSbfrB69WmlbXQ+nmpoXh3jYdPGPOrU5OvyB51k4dYy3jRwiSYdiUc8YkheHsOojfuI1g9B0rZVMTQVeC1N2nOjcdB08XM0bHD0XAdo2EjXaGTeU0VbFnxmzhofGfpMPTvG47e8Ds3IlkB1s3kHI+cVTEzzhuLFFDR5R10RFWxLgiIiCCIiIILkZTZSR0UBkfpcdDGA6Xu3dAG07O4HexLEWQRPllOaxguT8AN5JsAN5VTUVLNjVcXvuyFmu2qOO/Jjbve7f1nYArGSlUu1cdwQnPyiLMPlFEIxUcvOPWBYFPi1S6oqHERA2c4aLgaoohsA37L7SVLsqcrosPjFPTtbxgaA1g+jE3YXbztA1nWen7lblOzD4GwU4aJM2zGjVEznkbTrsDrNyempZZS5xc4lznEkkm5JOsk7SoNp2mp5VxGCRkOr1jVcnuTwUOffxB/l6cYyVdY+V5fI4ve43LjpJ/y6NiwrtZHUrJKyNsjQ9pD7tcLg2Y4jQrAxHJymEMhEEQIY4ghjdBDTY6ljJu00SzobUCSce0xsJq0m5RxLJSchl2RUqKwsh8FglpA6SKN7i53Kc0E2B0C5TKLBoGVNGGxRta+QteA0AOHJsHb9aQbWb59TN01Fe4E+EJ+bN8+pi6aivcCfCK9RW9Pk3TBjiKeLUfQbu6lH8gsIhlpS6SKN7g9wu5oJtmsNrnrTababU0p26aAgaNNfKGk202ppTt00BA0aa+UQFFYNdg8AxOCMRRhjo3lzM0ZpID7EjbqXSx3J+nZSzubBEHNikIIY0EEMJBB3rpthsFAunpAHRpNIUbZbBQLp6QB0aTSKsRW5SZOUxjYTBESWtJOY3XYdC4uBYNA+srGOijc1jmZjS0ENuHXzRsSU202oLN09EausDxhKbabUFm6eiNXWB4xXqKdZdYXDEyHi4mMLpLHNaBcAajbYpP8A+mqX/d4fcb+i6u2m0NocKT0q9WiBdtNobQ4UnpV6tEU8isPJLBoJPKC+KN2bUPa3OaDZotYDcFgy9weGKnY6KJjHGQC7WgEgsfo0dICdFqoMwGLpr6Vh4Wq2ZgMXTX0rEDWakrHxPD43Fj26Q4aCP8uhW2MmqX/d4fcb+irDKWBrKuZrAGtDrBoFgNA1BKkbTRNrKUpIoKx2TtJudUWwk5aabIsbJ3KiHEoTTVTW8YRpbqbIB6Ue1rhrtrGsdEMxfCKjCKpssTiWE8iTY5usxygbbbNtri1tEcilLXBzSWuaQQQbEEaiDsKtbJnKCPE6d1NUgGTN5Q1Z7RqkZucDa9tRsdR0bWy7ULJ5tzFJzHX68YxvKLk8Ej4iXwA7vThsjvZM5SR1sIkZocND2E6WO3dIOw7e8DrqlZGT4NX3F3MOrYJob6jucPA9B03DhuIsniZLEc5jxcH4g7iDcEbwps9KBkhxvFCsj4RlpZ8uApXgoZ+cbKIirYlwRFHsusovJKRzmm0j/Nx9DiNLvZFz123pxppTqwhOZhC1hCSo6IhOXuNPratlFT8prX5ujU+XUSfVYL9zjuUvldDhFAALOI0DYZZnDST0aOxrepcPgpydzY3Vcg5T7tjvsYDyndpFupp3qL5b5R+V1JLT5qO7I9xHpP8AaI7g1TLXmkspEs1knvOk7uMTOT1mGef513LM7NA38I4lbWvmkdJI7Oe83cen5DYBsAWFEWUj1sAJFBlHYyQmza6E73FvvNc34lWzPHnNI3gjvFlSlFU8XIx49BzXe6Qfkrta4EAjSDpHUsjb6CHUOaqdh9YyXKBBDqHNVOw+sRfg5f8AshbtbI4eDT816yzOa+jfzaht+2x/KsOSHmqqsg1WfntHqkn5Fi2OEGImjzhrjex/iW/mUdVPmIOhR+4esR1U+Yg6FH7h6xIpW3aRvBHgolwZyfs8jd0l+9jf0Urppw9jXjU5ocOogFQ/g75MlVHzXN8DI0/AKKwP+K+Dou8SIisD/iPg6LvEiN3E/wDa1L0xvHhIuvlH+51H8qT8BXJxzRidE7eJG/dP+JdbKT9zqP5Un4CurxVLnUPvMdXiqXOofeY2qH6pn2G/hCj+TOmurj67B+P9F38P+pj+w38IXAyS01Ncf41u4yfqm2sG39g+4Qhr+2/sH3CNPhDN30rd7z8Yx81M1Csrzn4hRs3Fp75R8mKU4zU8XTyv5sbiOvNNvGydmEksS7YzNe9UOTCSWJdsZmveqOLwfm9PI7nzPd3hqwcIPKbTx7XzD4Zv510Mh6fMoYunOd3uNvCy5+OnjcUpYtkYMp6NJd/+be9PoUPmC16E3j2Aw+hQ+YLXoTePYDEtVNY/LnVU53yP7g4j5K4KuoEcbnnUxpcepov8lSLnkkk6zpPWdal8nkdJa9giZyeR0nF7BHxZqKtfDI2SN2a9hu09PzGwjaCsKLWRqiAoUOUW7NHFjOH3FmyjV/CmA0g+qfgQdYUU4OsoXUtS6knu1r3Ftnf1cw0W6nWzevN6VzsiMo/JKkFx81JZkm4D0X+yT3Eru8K+Tti2rjGh1mS253oP7Ryb9Dd611jzSZhBlXcjlqPrx2x5FyiswyExzzWWY2aRu4Uiz0UeyFyi8rpGucbyM83J0uA0O9oWPXfcpCoDrSmllCsxEVCwtIUNMFUeWVQ7EMVZTRnksdxII2HXM/ssR/y1ZuPYmKemlmPoMJHS7U0driB2qvOCTDC+aapfpzRmNJ2vfynnrsB76tbOHMtuTR/CKDafffEOb/qKSyNOJ2CJFl5ibaOhEMXJLxxLAPRjaAHn3bN9tVEpNwh4tx9c8A8mHzTesaXn3iR7IUZWSmHCtZMet2JKCWlE4YqxO/IbhBERMRcwVsZGYjx1HHp5TPNu62aB93NPaqnUoyAxjiqgxOPJmsB0SD6PfpHXZU9sSxelyRmnHziotiWL8sSM04+cd/Fv2fFIZtTJ28U4+toAv/8AX3Fd3KCj42lmZtLDb7QF2+IC1MsMKM9K4N+mzzjLa7t1gdbbjrstjJzFhUUzJPStmv8Att19+vqIWXWsqabfTmjA7sU+W6MstZU02+nNGB3Yp8t0a2RdbxlFFvYDGfZNh93NXHyfHF4tUsOjPDnDtc148HlZskvMVdTSnQA7jIx6pt+Us7iseKt4rGIJNkrc09dnM+bFMugPPIGS0kj7h4xNuAPPoGS0kj7h4xuZVC1VQu/ilvvZi6mUv7nUfyn/AISuZlxoZTycyojPZp/QLp5S/udR/Kf+EqIMUy51kfyr4xDGKZc6yP5V8Y2sO+pj+w38IXByHFxUv51Q/wALH5ruUDrQRndG0/dC42QMf7EHc973fet+VNjBl060jifCEDBl460jifCObUjjMbYNkTB4Mc74vC6OX9Xm0ZaNcrmsA7c4/ht2rSyVbxuIVc2sAlgPW63wjHeveNftGJ08I0thHGv69DgD3M99WBAEy2Dk2gE7he4kRYEATLYOTaATuF7iREmw+l4qGOPmMa33QAo1kt5+tqar0QeKjPQLavZa0+0ullfivEUrs36cnm2Aa7u1kdQueuy2Mm8K8npmR+lbOf8AbdpPdq7FBQS3LrdOazQbMyeAiAgluXW6c1mg2Zk8BHNy+xHi6QsB5UpDB9nW7wFvaVYKQZbYxx9SQ03ZFdjdxN+W7v0dTQo+tbZUsWJYA5nE7/SNbZUsWJYA5nE7/SCIitItIK2Mjaxtfhz6eU3LG8U47c0jzb+sW72Kp1JuDzFuIrmAnkzead1n6B96w9oqRLOltwERTW3JialFCmKcR4jeIyZA4g6jxEwSaBI4wvGwSNJzD71x1PVxqouFXDDFWMnZo41oNxskjsCe7MPerOwHExUU0Uw9NgJ6HanDscCOxa60wHUNzSfxCh2j33R5FJkoUpk6MtkRPhcxHMpY4hrlfc/ZjFz94s7lt5GsFJhAlI0lj6g9N7lve0MCifC5VF9ZHGPQiGj1nuPyDVK8vXCnwoRN28VCOptifBhTc2eYs9tP5qn33RKs9n4q0LpyqB2nHxipHvLiS43JJJO8nST3r4iLGx7ZBEREEEBtpGjpRFyCLXySyiFVDyj51lg8b9zx0HwN+hc6EeQVxbqp6o3buZLu6Bpt1Ec1QLDcRfBI2SM2c3uI2tcNoKsiGsgxOmcw8l1rlut0b9jhvHTtBINlk5uT+EcUqn9JeB1a9xxHZGTm5P4RxSgP6S8Dq17jiOyNbK1hgqIKxo0NPFy25hvY9xcOvNXrL2G8EVQzSYXteCOa62n3gxe8MnM0clFV6JWtzSf7RnoyNO0jQewHeB4wIGWnmoZ/rIgY+uMjzbx0DR3N3qMklooUrEtnHWg6RqxI3iIySWihSsS2cdaDpGrEjeI2Ms7SYe97dOhkjerOab9xW3js2fh8rudC53ey/wA1y8HeZsMlhd9ZE2SFw3FoOb4WHYvUdTn4KXf/AB3N9wFvyTfNXLqPyuU7aU4Q3zVy6j8rlO2lOEdKonzMPLt0F+3i9HitfBZPJ8MY8+hCZO0gvA7ytbKSfNwoAa3siYPazfkCmVbSKaGkZ9KZzIh0MZbOPULN70ltu+lKDkpZrsSMT3mEttX0hByUs12JGJ7zDIqEQUJlk0Z+dK4+qBYHubftXzImnL+Oq5BZ07jm9DAfhfR7ATKRpfxNBDozwM8j0IGW19dvC21esamJzaCl0OLQJHDVDDa2npI+PSE6qroUci4anUgHT70a4dVV0KORcNT+lAOnb4a4w0Y8urjNrgpjmx7nyay4eB7GdK2Mtco/J4uLYfOyDRbWxmou69g79i+4ni8OHU7YowC8DkM2ne99tQJuenZ0VrWVj5ZHSSHOc43J/TcNllMkpP4pwOqFG04JB008zideETJKT+KcDqhRtOCQdNPM4nXhGFERauNVBEREEF9Y8tII0EEEHcRpB718REEWlwgMFVhUdQ0aW8XL1B4zXDvcPdTgixHPpZIidMT7j7MguPvB/evmS/7RgcsR0lrZox1gF7O7Ob3KPcEVZm1kjNkkRPaxzSPBzltZU8/Zq0nNJB998eI2gz8LaRQMqkd+HhGvlOeNxzN1jjoI+wcWD43Ul4XZ/NQM3vc73WgfnUUqH3x7/rGjulaPkpDwvnlU3VL8YkzbvRYaT+keEWPJYBdoV/UeBivERFkI9dgiIiCCIiIILPRTyMkaYi4Pvyc2+dc7ANt921fKSkfK9rI2lznGwA/1oHSrHw3BocOgM0pDpAOU/pPoRg6rnR07dGqvnZxEuLpF5Ssk9fpFfOzqJcXSLylZJ6/SNbEnPNPHJUgR1YNoOK0yOdzSzVY7RcjTs1LaxDOE9K4ACrdYPY03aYf6zPOxo1g6dO9ecKjID6+r0OLSWM/sotgaOc759JXnA5C2Kavn+lIC5o5sLfoMb1m3XoWZUaA00VGGRKvwD9IzOvKlYzSjQGmiowyJV+AfpGZ15UrGagsMSqOL+gY2GbcJfRt05t79q5WFuIwafmnjQz7BNviStzCmmLDJp3/WTNkmcel4IZ2aj2r7LTcXgub/AAQ7tcQ4/FLqAq7n00J23RifLVC6gKu59NCdt0Yny1Rjx196WhLvq+MgL+rM0dmtbuvFfO7IfMbjc+cP2tfYtfG6fOwdu9sULx7IZfwuvWUzyaeCsZ9KIsk62SABw7bjxSEdIBA0lad5oR25HVCEdIBA0lad5oR25HVHnDC/MqnsAdW5xD2u1NA+razezN0jedaw073soy+hHGSuJM73/XB+27DouDfRfRsDrrYygfxToq+HS2zWygenC+2aesXHeNy+4vGYXCupuUxwBnYNUkZ1SD1gDr7d9+pVeoaDpHI5VThcOr8u6tdHUqvUNB0jkcqpwuHV+XdWuitp5XOcXPJLieUXXvfbe68KyscybirohPAQJHC4dqEnqv3HZfWLWKrieFzHFrgWuabEHWCFppKcbmU0SKEZjqjTSU43MpokUIzHVHhERT4nQRERBBEREEWZwRy3hqGbA9rveaR+RRDIF/F4pCPWfGe1jx8bKT8EB5VT1RfGRRHJ59sVi/4i3e8j5rZ2F0pZ5P6fOPIOVQuWkCOscExuTttj3/WNPfK0/NSLhfbyqY9Eo/7S4GVnmcac7YJoZN2i0bj81KuF2nvDA/myOb7zb/kSLd6TDSutI8I7yWUEWhQ/mPAxWCIix8evQRERBBEUlyEwXjqjPcLsis7rf6A7LE9g3piYeSw2pxWQhmYfSw2pxWQiWZG5Niniz3jzrxp9RusMHz6epash8vrszXT0xu7dJLqt0jQR1A85dXKzF/J6Vzmnlu5DN+c7aOoXPYvWTGEeT0zGEco8p/23ax2aB2LE88u6qbX9SjROrrI2DAbYxPPruqm1/Uo0Tq6yNgwG2OVlfKZpoKNp+sIfJbYwX/Rx62hfcupLQRU8egzPawAc1ttHvFix5Kefq6mqOkX4qP7It+UM94rxibuOxiBmyFucftWL/wDApTaQ26hvQ2kqO2le7AboktpDbqG9DaSo/wCVK92A3RvZaAR4e6Nui/FxtHRnDR3NWzlNFm4fK0amx27rBauWhzvJY+fUR9wvf4reys/cp/sH5KI0aBjWsnvA8IitGiWNaye8DwjzHBn4cG86nA74lrYFH5RhbGH0onR92c0fALqYMP2WH+VH+ALkZAu/ZC3+zkkZ4g/NJJPNOEZpWDx9IQSeacIzSsHj6RjyNkFRQGGTTm50LhtzTpHcHW9lfMiqghstJLpdA4gX9KMk+F/BwWvku7isRq4dQcTIB7V9HZIO5e8Y/Z8TgmGhs44p/XoaCe9nuqY6kLcdaGShfTtpXvFRE11AW660Mli+nbSveKiPuFO8irDTH6mblwk+i7az5e7vX3LnJrjYzNGPOMHKA9Ng/MNY6Ljct/LLCuOpi5v1kXnGEa7t1gdniAtzJ/FRUU7JNpFndDxod46eohMfELTcnEfUMFa9f7hnrER/iFpuTiPqGCtev9wz1iKcRdzLHBvJ6k5osyTls3C55Tew+BC4a2rLqXmw4nIxtmXUvNhxORgiInodgiIiCLE4IG8qpPREPGRRHJ5t8Vi/4i/c8n5Kb8E0ebT1Eh1Z4F+hjM4/iUN4P4+MxOA+s957GPPxstnYXRlXlfp848f5VKC7SoOscEx1OFykzaxjx/WRDT6zHOB8C1SzLL9pwgSjmxTjwzvuud3LU4XsPzqaKUa4n5p+zIP8TW962cgJhVYUYXejxkDvsuBLfuvA9ldm08/Zzavy1HvuiDIPfC2he1g9h/8AYqZF7nhLHOY7Q5pLXDc5psfELwsXHtwNcRBEREEFa+ReG8TRsuOVJ5x3tfR+7mqrqGm4yVkfPc1vvED5q7WNAAA0AaB1LM8oHqIQ0NOJ3RmuUD1EIaGnE7oiWMftGJww62QjjXjp0EX+57xXdyhrOKpZXjWGG32jyW+JC4eR/naqrqDtfmNPqgn5Biz8IMp8kDBrkkYz4u+LQqtbdZlqX0Jug78TFWtusy1L6E3Qd+JjayLouLoot7wZD7ZuPu5vcuPk2eMxSqk15uc0e81o8GFTCCIMY1o1NAaOoC3yUO4OBnGok5zm/ncfxLjbl9uZe0mn8lRxty+3Mv6TT+So38pdNbQt9d7vdDT8l0MrP3Kf7BXOxbTitINzJHfdf+i6OVf7lP8Ay3JGSpYbO9ZhGSpYbO9ZjZwX92h/lR/gC42Rhs+rZzah579H5V2sG/dof5cf4AuJkvorK5v8Rru/PPzSE4ofGw/y9YbTih8bD/L1jSrTxWNRnZKwA9rXM+LWroZfUmfRlw1xOa8HtzT+K/YudlryK2jk9YD3ZGH8xUqxem4ynlZzmOHaWm3ipK3LhlntQHYacIkrcuGWe1Adhpwj1h1VxsMcnPY13eASo3kr5isqaX0b8bGPVNvyuZ7pW9kLUZ9DH6uc3ucbeBC0ceHFYnSyjVJeJ3TpzdP94O5Ntt3XXpbrBptTiPHthttu669LdYNNqcR49sZ8v8O4ylLwOVEc72Tod4WPsqsVd9XTiSNzDqe0tPU4W+apF7C0kHWCQesaCrmwHrzSmzoPGLqwHrzSmzoPGPiIi0caKCIvcEJe5rG6XOIa0es42HiUQE0xMWbgf7NgMkmovZK8dbyWM/Ko9wR0edWPfsjiPe9zQPAOXf4S5hT4dDTNP0ixnWyJoJ+9md69cEOH5tNLKdcj80fZjH+Jzu5beVTzFmLOlRp4eceHzz3xVolesnx8olmUWF+U0ssO17CG9DxpYfeAVa8E+K8XVPgdoErdAOySO5t7pd7oVtqmsuaB1FiQmj0B7hPGdmeDy2+9ptueFyzCHm3JVX4hUbR7HZDM4C2pLw0Z7I98JOEcTWl4HJmGePtjQ8d9ne2oorfyoom4jhrZYhdwaJoxtuBy4+u1xbe0KoFkZlotuEGPW7CnBMyiccU4HwPZ4wREUeLuO1kbDnV0PQXO91jiPGytWrlzI3u5rS7uBKrHIIjy1t9HJf8ABWJjUw8mmsR9VJtHMKx1tArm0J1DiYx9tArm0J0UHExx+DuK1HfnPce6zfyplgM6eiZsdOCfZLf1Ky5CStFDHpGt+0c9yxZQyA11DpFg6Q6/VamCT8wcV1X+4GI5J+YOK6r/AHAxIax9o3nc1x8CoxwaR2pXnfIfBjFIsRlHEyaR9B20c0rg8HjgKIXIF3vOvqHyUZrCTc1qT4xHawk3Nak+Meq3/bEHRC4/9xdLKr9yn/lu+C5lU8f0vEbi3EO039Z66OVMo8in0j6t20bk4oHnZfYn7jC1A87L7E/cY28H/dof5bPwBcTANGJVo/lnw/zXZwiUeTxaR9WzaOYFxcGeP6SrDcaotvqhNtg0f2f9xCGwaP7P+4jU4SG2FO7c9w7w0/lUzUQ4RyDTx2INpRt3sepYJm84d4Q/UyjP7uIjkxUyjP7uIiN5BDNimZzJ3t8G/osXCGM2KGQa2TD4E/FoWXJGQCWsFx+8OI07yVi4RpAaMWIPnG7fVepaa/MgesjvETE1+ZA9ZHeIlipzKOHNq5x/EcfeOd81bsE4zG6RqG0blVWWNvLprb2/gYnrAqH1p1eIh2wKh9adXiI4yIi2EbCClfBthHHVoeRyYRnn7Z0MHfd3sKKK2MDiGF4U6aQeccOMIOsvdoij7NF913KTKsl10JAijt6dErKKxxVgPE9nhEO4TsV4+uMbdIhAjAG150vt03Ib7KtXJ3C/JqWKHaxgDul50vPvEqpuD3CXVVeJH3c2I8c8na+9236S/leyVdS19qqDSW5VP4Rjt91O+PJJEFalPHTlBRrL/J3yukdmi8sXnI95sOUztHiGqSoqdl1TSw4nMRPcQFpKTpiruCjKXNcaSQ6HkviJ2O9JnaBcdIO9czhByb8mqC9g81MS5ttTX63M6N46DbYvfCJk46kqRUQ3ayR2cC3RxcwOcQN1yM4do2KZ4VXRYvQFklhIABIBrZIPoyNG46x7Q3qxtiVTMNiaayOeo+vGH+T9pqs+Y5pzLI6x17s9mEVAi28Vwt9PM6KUWc09hGxzd4IWoscRTAx6+lSVpCkmoMF4LgF6KxWF9KtrNlWH7xeKjTJKRUnuMUNtz83K3Ey4QLxxWtQCU94J3V2GPYeF6ssL7bF7b9FT5+yWm2m3W7ybygCF5itce6KqyeUD7z70u9dXcSVBTdaGlMBXPPt64+l4QPCxNO9erAqa9Y0qybiw5l9YFR2AE92/TFXL8pZ+YTzrama1/tklKqbVECu/dojLZeS8L4/QF4bbaoEjZTbjCph28oVoAgYnXs7ItrVt99qaRJsXEKIBUpw4JrjTA59sZA4L1ZYXW2LJrCJ6yWmuacSSlCzQ3hind2+eMFl8oH5jn2VpStxsVFw9FW8nDRjryBEM8IHBeAAvJOnQrBFiyr95DYcFBgpQoD2gHuEVLnKaflbjrymVAnFCTVQ3gkDtMZnEL5nBfJdS+Rsuq2WkJUyQm3yrOlBTHUK8axdTtrT4tMyEqlB6NQVVw1mhy1AZx6DgvawSCxWZupNWlIsNMtzEuTdXoOcPWJas1MTL0nOBN9vSmtD293CPqItvCsLfUTNiiF3OPYBtc7cAFRgVwEadSghJUo0AjvcH2TXlNRnvHmoSHOvqc/W1nzPQOlZ+FLKXjpxTsPIhPKt6Uuo+6LjrLlJsoMTjwmhbBAfPPBDTtufpzO+XTYagVE+DfJg1NRx8gvFEb6dOfLrA6bfSPZvWzseVTLNGbdyGWs+8BHj3KG01WjM803lkNnrmdwifZAZO+SUjc4Wll85JvFxyWdg8S5SVEVY86p1ZcVmYabQEJCRogiImoXGpi2FsqYXxSi7Xi3SDscNxB0jqVMB1RhFdvI7GzRE/O3YR0K8lxMq8l462HMdyXtuY5NrXbjvado+YCtLPnAyS25ihWfnEOaly4AtH1DKOXi+FwYvSNlhcBIByHHW13pRSW1D4aCLg6anq6R8T3RyNLXtNnNOsH/W3aupheKVGFVbmuaRYgSRE8mRuwg+Id/mFYeJ4TTYvTiaFwEgFmvtymnXxcrd3wvcXB0xLVsotHnG8UnI+B8DpjScneUXNf0H8uHp1jRFQP1LEy21dLFcJlp5DHM0tcO5w5zTtHStExpqzbQal2HGHbySr8Sc9nvrMX1s2U/PTLM5L3FhI+lf0munCtfQZx4kK9NOheswL6AnJq05ZyVQwlKjdVXpaRjWpBrjXqhuRsSdZnnZpakJvoKegD0ThSgIoQKaTjGMOB1ry4blkMYQRhTWbXk2Vc4guAU+ioKctZPvsismeTtozKCy6lkmv9yhCs66ABXRll2x5I5K+MI2rMvBjCiS9sNKbWy+FJClFQKDiKmtNkT5vk6+h5qYlShakoCVBwVCqCldOPlnHguG5fX6l7DF9ISVWnLtvtKbC1JSakqUSThTKtBTPRuhxNhzjsq+h5TaVLFEhCAAMQaFQAUQaUIxw64xssvDjpWXiwvpYFPbtmUamFPVcVernSg1AViqe5N2g/KIl6NIuEZVqqgIqo08MSdGEeZdSRal7LUDbKlM818v+FFb16urjGkFlv/N/jyRdu0pU1r2UpvjFLrWVupfCwLdwrCZaiQRwtLnHuaN7jsHSiZnm3pNqXSDeTn1bsfCOSdmuSlozE66pNxYwxxFKZ1FO+MVJSPle2ONpc9xs1o1k/wCtqtKho4MGpDLKQ6Z4sba3u1iNm5o2ntOwJSUNNg1OZZSHzOFrj6TzzIgdTdVz2nYFXVZWVOKVY0Zz3aGMH0Y2fJo1klTrJsnnTzruCRn74mMtyi5Rc7/x5fLj6dQ7Y9QQ1GK1uk3e83cfRijHwaBoA2k7yrtwnC2U0LIohZrBbpJ2uO8k6T1rn5KZLx0UOY3lPdYySbXO3Dc0bB8yV21KtGdD5DbeCE5eflGblJfmheX9RzgiIqqJsEREQQRERBHEypyTiro81/Je36EgGlp3HnNO0fAqpgavCarmntMczAfvDuIvsV6LSxbB4qmMxzMD2nvad7TraekK0krQLI5twXkHR5eUQpiVDhvoNFdcRzD8ao8Xh4qVoEgF+LJs9ptpdE7aOrtChmUnB7PTXfHeaLXnNHLaPXaPiNHUvOU3B5PSO42Auliac4ObokjttcG7uc3wW9k3wrSR2ZVgyt1cY23GAesNT/A9aXNWO3MJ52VNR1aR76jjE+zOUMxZ6ubcy6jkfLaN8QlFblRgGH4m0yQuaH6y+KzXA/xIz8xfpUQxfgzqormO07fU0Pt0sPyJWWdlXGjQj3sj0eSt6UmgOldOvLccoiSLJUUzo3Zr2uY7muBae4rGo0XgIIqIIiIggiIiCCIslPTukdmsa57ua0Fx7giAkAVMY0UtwjgzqpbGS0DfX0vt0MHzIUriwfDsLAfM4Ol1gyWc8n+HGNXXbtUpmUddNEj3siinbelJUHpXjqy3nL3lERyb4PZ6mz5Lwxa85w5bh6jT8To61LMTyhpMJiMNO0Pm2sBuc7nTP+WvcAFGMpeFKWa7KYGCPVn3864dY0M7NPStfJfg6mqiJJs6GI6c5w84+/NadV+ce4rVStjtSyedmzQdWk++oR5xafKGZtFXNtZdQy9dp3COZFDVYpVbZHnW46GRM+DW9A0npKt7JbJOKhjzWcp7vpyEaXHcOa3cPiVvYTg8VNGI4WBjR3uO9x1uPSVupudtEvjm2xdQNHn5RBlpQNdNWKuuCIiqomwRERBBEREEEREQQRERBBRbKLg7pqq7gOJlPpsAsT67NR6xY9KlKJ1p5xlV5s0MIW2lwUUKxSWK5DVtG7PYHPDdIlgLrjrA5bfh0rZwnhSq4rCTNnaOeM1/vt+YKuRcrFslaWp0zQsc7njkv95tie1XKbVbdF2abCtYz97CIrzJKQasqpqiMU/CbRVDc2piczeHsErPDT91ejg+D1Olj4mE8yUxn3HEDwWtiPA9GdME72erIA8d4zSPFR6s4Kaxn0eKlHqvse54A8UGUsyY+ld3b6+cPtT9oyv013E+HlEnk4Kad2mOeUD/AJbx4ALXPBANlSf7r/zUKlyJro//AG0vsAO/AStd2A1g1wVP93L+iR8gllYpdHv90ThyqtFGGO8DxTE9HBANtSf7r/zWdnBXTM0y1EluuNg8QVXbcBrDqgqf7uX9FsQ5E1z9VNL7QDfxkI+QSycVOj3+6A8qrRXhjuA8ExPv6Lwam+m+J5HOkMp9xhI8FjqOE+jgbm0sLnbg1rYmfr91Ruj4Kax/0+KiHrPue5gI8VIcO4Hoxpnne/1YwGDvOcT4JYlLMl/qXe2ennEB2etGa+qu8+flEZxbhNq5tDHNgadkY5XvnTfqssOEZB1lW7Pc0xtdpMs1wT0gHlO69XSrawnJWlptMMLGu555T/edcjsXVXVWshoXZVsJ1n3xJhkSKlmryqxFsneDympbOI46Uem8CwPqM1N6zc9KlKIqV15x5V5w1MWCG0tiiRSCIiahcEREQQRERBBEREEEREQQRERBBEREEEREQQRERBHwr6ERdggV8CIiCPqIi5BBEREEEREQQRERBBEREEEREQR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" name="AutoShape 6" descr="http://t2.gstatic.com/images?q=tbn:ANd9GcQ2uUO6xiTCT9R2gteLYOpXJez-bWmdm0eeAggjO9x6nxX68d7VW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2" name="AutoShape 8" descr="http://t2.gstatic.com/images?q=tbn:ANd9GcQ2uUO6xiTCT9R2gteLYOpXJez-bWmdm0eeAggjO9x6nxX68d7VW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274" name="AutoShape 2" descr="data:image/jpeg;base64,/9j/4AAQSkZJRgABAQAAAQABAAD/2wCEAAkGBhQSEBUUEhQUFBUVGBgVFhQVFxQXFxUUFhYWGRYWFRcYHCYeFxokGRcXHy8hIycpLCwsFR4xNTAqNSYrLSkBCQoKDgwOGg8PGi0kHyUvLzQsMCwpLi80MTYvLDQuNCwuLSwsLC8vLC0wNS0vLCkpKjI0MiwsLDQsLiosLCw1L//AABEIAOEA4AMBIgACEQEDEQH/xAAbAAEAAgMBAQAAAAAAAAAAAAAABgcDBAUCAf/EAE8QAAEDAgEGCQgHBAcHBQAAAAEAAgMEEQUGEiExQVEHEyJSYXGBkaEUI0JigpKxwTIzcqKywtEkNGNzFUNTk9Lh8DVUdIOEs+IWRGSjw//EABsBAAEFAQEAAAAAAAAAAAAAAAACAwQFBgEH/8QAPBEAAQIDBAUKBAUEAwAAAAAAAQIDAAQRBRIhMUFhcYGxBhMiUZGhwdHh8BQVMrJCUmKCoiMzcpIkwvH/2gAMAwEAAhEDEQA/ALvREXI5BEREEEREQQRFHcosuqaku1zuMkH9VHYkH1jqZ26ehOtNLdVdQKmELWlAqo0iRLQxPH6enHnpWR9BPKPU0co9gVay5VYliLi2lY6Nmo8Xot9uZ1rHqt1LewvgiJOdVTm50lsWknrkeNPu9qsvl7bOMy4AeoYn0iH8Utz+ymus4CN/EeF2nZcQxyS9JtG3vN3fdXDk4U6yU2ghYPssfK7428FKf6Gwqh+mIQ4f2p4x/WGuue4LDUcKFJGM2Jkj7as1gY37xB8EhU7IM4Jbr/kfDGJjNl2jNYprTUMO00iMHFcbl1NqG33Qsj8S0fFY3UeNnbVdkjR8HLrz8Lx9CmHW6T5BnzWmeFqo2Qw/fP5kj562n6Wkf6xYJ5JzyvqJ/wBh5mNRtHjY21XbI0/Fy9/0vjUWttQQN8LXjvDD8VsDhaqNsMP3x+ZbkHC8fTph1tk+RZ80fPW1fU0j/X/2BXJOeT9JP+w8xHPi4VayI2nhjO8Oa+N3xt4LvYdwu07tE0ckR3i0jfCzvurLBwnUcozZmSMB157A9v3ST4LJ/QOFVv1Yizj/AGLuLePYFvFqcTO2e9gtun+J8MIr3rLtGVxVWmsYdorxiR4Zj9PUDzMrJOgHlDraeUO0LfVYYpwRvac6lmuRpDZOS4dT26L9gWjBlhiOHuDKpjnt2CXWR6kwvnfeS/l7b2Ms4DqOBiH8Utv+8mmsYiLdRR3J3Lqmq7Na7i5D/VSWBJ9Q6n9mnoUiVY60tpV1YoYmIWlYqk1giImoXBEREEEREQQRERBBEREEFrYjiUcEZkmeGMGsn4AayegaVo5SZTRUUWfIbuNwyMfSeejcN52dwNa0lBV41PxkjsyFptf0GDmRt9J9tZ7zqCsZWS51POuG6gafARFemLhuIFVHR5xt4xl1VV8nEULHsadrfrHDe52qNvb27F18neC2KIcZWOEjteYCRG3fnHW/wHQV1p6qjwiDNaLOIuGixllI9Jx3dJsBs3KuMossZ6wkOOZHsiaTm+0dbz16NwCTNWsllPNSwujvO06ItbL5OvzxDruXWctw08InmL8I1NTDi6dolLdAEdmxN6M4Cx9kEdKguL5c1dRcGQxtPoRXYLdJHKPaVwEWbcfWvMx6JJ2PKyoF1NT1nH0G6CIiZi2giIiCCIiIIIiIgjv4RlzV09g2QyNHoS3eLdBPKHYVOML4QqWqbxVUxsZdoIks6J3tEaPaA61VCJ5t9bZwMVM5Y8rNA3k0PWMO3Qd8WPlFwVMcDJROzTr4pxu07eQ/W3tuOkLmYFl/U0UnEVrXva3Qc761g3gn6xvX2FcjJ3LGejIDDnx7YnE5vsnWw9WjeCrDD6PGILEWkaOgSxE7QfSbfrB69WmlbXQ+nmpoXh3jYdPGPOrU5OvyB51k4dYy3jRwiSYdiUc8YkheHsOojfuI1g9B0rZVMTQVeC1N2nOjcdB08XM0bHD0XAdo2EjXaGTeU0VbFnxmzhofGfpMPTvG47e8Ds3IlkB1s3kHI+cVTEzzhuLFFDR5R10RFWxLgiIiCCIiIILkZTZSR0UBkfpcdDGA6Xu3dAG07O4HexLEWQRPllOaxguT8AN5JsAN5VTUVLNjVcXvuyFmu2qOO/Jjbve7f1nYArGSlUu1cdwQnPyiLMPlFEIxUcvOPWBYFPi1S6oqHERA2c4aLgaoohsA37L7SVLsqcrosPjFPTtbxgaA1g+jE3YXbztA1nWen7lblOzD4GwU4aJM2zGjVEznkbTrsDrNyempZZS5xc4lznEkkm5JOsk7SoNp2mp5VxGCRkOr1jVcnuTwUOffxB/l6cYyVdY+V5fI4ve43LjpJ/y6NiwrtZHUrJKyNsjQ9pD7tcLg2Y4jQrAxHJymEMhEEQIY4ghjdBDTY6ljJu00SzobUCSce0xsJq0m5RxLJSchl2RUqKwsh8FglpA6SKN7i53Kc0E2B0C5TKLBoGVNGGxRta+QteA0AOHJsHb9aQbWb59TN01Fe4E+EJ+bN8+pi6aivcCfCK9RW9Pk3TBjiKeLUfQbu6lH8gsIhlpS6SKN7g9wu5oJtmsNrnrTababU0p26aAgaNNfKGk202ppTt00BA0aa+UQFFYNdg8AxOCMRRhjo3lzM0ZpID7EjbqXSx3J+nZSzubBEHNikIIY0EEMJBB3rpthsFAunpAHRpNIUbZbBQLp6QB0aTSKsRW5SZOUxjYTBESWtJOY3XYdC4uBYNA+srGOijc1jmZjS0ENuHXzRsSU202oLN09EausDxhKbabUFm6eiNXWB4xXqKdZdYXDEyHi4mMLpLHNaBcAajbYpP8A+mqX/d4fcb+i6u2m0NocKT0q9WiBdtNobQ4UnpV6tEU8isPJLBoJPKC+KN2bUPa3OaDZotYDcFgy9weGKnY6KJjHGQC7WgEgsfo0dICdFqoMwGLpr6Vh4Wq2ZgMXTX0rEDWakrHxPD43Fj26Q4aCP8uhW2MmqX/d4fcb+irDKWBrKuZrAGtDrBoFgNA1BKkbTRNrKUpIoKx2TtJudUWwk5aabIsbJ3KiHEoTTVTW8YRpbqbIB6Ue1rhrtrGsdEMxfCKjCKpssTiWE8iTY5usxygbbbNtri1tEcilLXBzSWuaQQQbEEaiDsKtbJnKCPE6d1NUgGTN5Q1Z7RqkZucDa9tRsdR0bWy7ULJ5tzFJzHX68YxvKLk8Ej4iXwA7vThsjvZM5SR1sIkZocND2E6WO3dIOw7e8DrqlZGT4NX3F3MOrYJob6jucPA9B03DhuIsniZLEc5jxcH4g7iDcEbwps9KBkhxvFCsj4RlpZ8uApXgoZ+cbKIirYlwRFHsusovJKRzmm0j/Nx9DiNLvZFz123pxppTqwhOZhC1hCSo6IhOXuNPratlFT8prX5ujU+XUSfVYL9zjuUvldDhFAALOI0DYZZnDST0aOxrepcPgpydzY3Vcg5T7tjvsYDyndpFupp3qL5b5R+V1JLT5qO7I9xHpP8AaI7g1TLXmkspEs1knvOk7uMTOT1mGef513LM7NA38I4lbWvmkdJI7Oe83cen5DYBsAWFEWUj1sAJFBlHYyQmza6E73FvvNc34lWzPHnNI3gjvFlSlFU8XIx49BzXe6Qfkrta4EAjSDpHUsjb6CHUOaqdh9YyXKBBDqHNVOw+sRfg5f8AshbtbI4eDT816yzOa+jfzaht+2x/KsOSHmqqsg1WfntHqkn5Fi2OEGImjzhrjex/iW/mUdVPmIOhR+4esR1U+Yg6FH7h6xIpW3aRvBHgolwZyfs8jd0l+9jf0Urppw9jXjU5ocOogFQ/g75MlVHzXN8DI0/AKKwP+K+Dou8SIisD/iPg6LvEiN3E/wDa1L0xvHhIuvlH+51H8qT8BXJxzRidE7eJG/dP+JdbKT9zqP5Un4CurxVLnUPvMdXiqXOofeY2qH6pn2G/hCj+TOmurj67B+P9F38P+pj+w38IXAyS01Ncf41u4yfqm2sG39g+4Qhr+2/sH3CNPhDN30rd7z8Yx81M1Csrzn4hRs3Fp75R8mKU4zU8XTyv5sbiOvNNvGydmEksS7YzNe9UOTCSWJdsZmveqOLwfm9PI7nzPd3hqwcIPKbTx7XzD4Zv510Mh6fMoYunOd3uNvCy5+OnjcUpYtkYMp6NJd/+be9PoUPmC16E3j2Aw+hQ+YLXoTePYDEtVNY/LnVU53yP7g4j5K4KuoEcbnnUxpcepov8lSLnkkk6zpPWdal8nkdJa9giZyeR0nF7BHxZqKtfDI2SN2a9hu09PzGwjaCsKLWRqiAoUOUW7NHFjOH3FmyjV/CmA0g+qfgQdYUU4OsoXUtS6knu1r3Ftnf1cw0W6nWzevN6VzsiMo/JKkFx81JZkm4D0X+yT3Eru8K+Tti2rjGh1mS253oP7Ryb9Dd611jzSZhBlXcjlqPrx2x5FyiswyExzzWWY2aRu4Uiz0UeyFyi8rpGucbyM83J0uA0O9oWPXfcpCoDrSmllCsxEVCwtIUNMFUeWVQ7EMVZTRnksdxII2HXM/ssR/y1ZuPYmKemlmPoMJHS7U0driB2qvOCTDC+aapfpzRmNJ2vfynnrsB76tbOHMtuTR/CKDafffEOb/qKSyNOJ2CJFl5ibaOhEMXJLxxLAPRjaAHn3bN9tVEpNwh4tx9c8A8mHzTesaXn3iR7IUZWSmHCtZMet2JKCWlE4YqxO/IbhBERMRcwVsZGYjx1HHp5TPNu62aB93NPaqnUoyAxjiqgxOPJmsB0SD6PfpHXZU9sSxelyRmnHziotiWL8sSM04+cd/Fv2fFIZtTJ28U4+toAv/8AX3Fd3KCj42lmZtLDb7QF2+IC1MsMKM9K4N+mzzjLa7t1gdbbjrstjJzFhUUzJPStmv8Att19+vqIWXWsqabfTmjA7sU+W6MstZU02+nNGB3Yp8t0a2RdbxlFFvYDGfZNh93NXHyfHF4tUsOjPDnDtc148HlZskvMVdTSnQA7jIx6pt+Us7iseKt4rGIJNkrc09dnM+bFMugPPIGS0kj7h4xNuAPPoGS0kj7h4xuZVC1VQu/ilvvZi6mUv7nUfyn/AISuZlxoZTycyojPZp/QLp5S/udR/Kf+EqIMUy51kfyr4xDGKZc6yP5V8Y2sO+pj+w38IXByHFxUv51Q/wALH5ruUDrQRndG0/dC42QMf7EHc973fet+VNjBl060jifCEDBl460jifCObUjjMbYNkTB4Mc74vC6OX9Xm0ZaNcrmsA7c4/ht2rSyVbxuIVc2sAlgPW63wjHeveNftGJ08I0thHGv69DgD3M99WBAEy2Dk2gE7he4kRYEATLYOTaATuF7iREmw+l4qGOPmMa33QAo1kt5+tqar0QeKjPQLavZa0+0ullfivEUrs36cnm2Aa7u1kdQueuy2Mm8K8npmR+lbOf8AbdpPdq7FBQS3LrdOazQbMyeAiAgluXW6c1mg2Zk8BHNy+xHi6QsB5UpDB9nW7wFvaVYKQZbYxx9SQ03ZFdjdxN+W7v0dTQo+tbZUsWJYA5nE7/SNbZUsWJYA5nE7/SCIitItIK2Mjaxtfhz6eU3LG8U47c0jzb+sW72Kp1JuDzFuIrmAnkzead1n6B96w9oqRLOltwERTW3JialFCmKcR4jeIyZA4g6jxEwSaBI4wvGwSNJzD71x1PVxqouFXDDFWMnZo41oNxskjsCe7MPerOwHExUU0Uw9NgJ6HanDscCOxa60wHUNzSfxCh2j33R5FJkoUpk6MtkRPhcxHMpY4hrlfc/ZjFz94s7lt5GsFJhAlI0lj6g9N7lve0MCifC5VF9ZHGPQiGj1nuPyDVK8vXCnwoRN28VCOptifBhTc2eYs9tP5qn33RKs9n4q0LpyqB2nHxipHvLiS43JJJO8nST3r4iLGx7ZBEREEEBtpGjpRFyCLXySyiFVDyj51lg8b9zx0HwN+hc6EeQVxbqp6o3buZLu6Bpt1Ec1QLDcRfBI2SM2c3uI2tcNoKsiGsgxOmcw8l1rlut0b9jhvHTtBINlk5uT+EcUqn9JeB1a9xxHZGTm5P4RxSgP6S8Dq17jiOyNbK1hgqIKxo0NPFy25hvY9xcOvNXrL2G8EVQzSYXteCOa62n3gxe8MnM0clFV6JWtzSf7RnoyNO0jQewHeB4wIGWnmoZ/rIgY+uMjzbx0DR3N3qMklooUrEtnHWg6RqxI3iIySWihSsS2cdaDpGrEjeI2Ms7SYe97dOhkjerOab9xW3js2fh8rudC53ey/wA1y8HeZsMlhd9ZE2SFw3FoOb4WHYvUdTn4KXf/AB3N9wFvyTfNXLqPyuU7aU4Q3zVy6j8rlO2lOEdKonzMPLt0F+3i9HitfBZPJ8MY8+hCZO0gvA7ytbKSfNwoAa3siYPazfkCmVbSKaGkZ9KZzIh0MZbOPULN70ltu+lKDkpZrsSMT3mEttX0hByUs12JGJ7zDIqEQUJlk0Z+dK4+qBYHubftXzImnL+Oq5BZ07jm9DAfhfR7ATKRpfxNBDozwM8j0IGW19dvC21esamJzaCl0OLQJHDVDDa2npI+PSE6qroUci4anUgHT70a4dVV0KORcNT+lAOnb4a4w0Y8urjNrgpjmx7nyay4eB7GdK2Mtco/J4uLYfOyDRbWxmou69g79i+4ni8OHU7YowC8DkM2ne99tQJuenZ0VrWVj5ZHSSHOc43J/TcNllMkpP4pwOqFG04JB008zideETJKT+KcDqhRtOCQdNPM4nXhGFERauNVBEREEF9Y8tII0EEEHcRpB718REEWlwgMFVhUdQ0aW8XL1B4zXDvcPdTgixHPpZIidMT7j7MguPvB/evmS/7RgcsR0lrZox1gF7O7Ob3KPcEVZm1kjNkkRPaxzSPBzltZU8/Zq0nNJB998eI2gz8LaRQMqkd+HhGvlOeNxzN1jjoI+wcWD43Ul4XZ/NQM3vc73WgfnUUqH3x7/rGjulaPkpDwvnlU3VL8YkzbvRYaT+keEWPJYBdoV/UeBivERFkI9dgiIiCCIiIILPRTyMkaYi4Pvyc2+dc7ANt921fKSkfK9rI2lznGwA/1oHSrHw3BocOgM0pDpAOU/pPoRg6rnR07dGqvnZxEuLpF5Ssk9fpFfOzqJcXSLylZJ6/SNbEnPNPHJUgR1YNoOK0yOdzSzVY7RcjTs1LaxDOE9K4ACrdYPY03aYf6zPOxo1g6dO9ecKjID6+r0OLSWM/sotgaOc759JXnA5C2Kavn+lIC5o5sLfoMb1m3XoWZUaA00VGGRKvwD9IzOvKlYzSjQGmiowyJV+AfpGZ15UrGagsMSqOL+gY2GbcJfRt05t79q5WFuIwafmnjQz7BNviStzCmmLDJp3/WTNkmcel4IZ2aj2r7LTcXgub/AAQ7tcQ4/FLqAq7n00J23RifLVC6gKu59NCdt0Yny1Rjx196WhLvq+MgL+rM0dmtbuvFfO7IfMbjc+cP2tfYtfG6fOwdu9sULx7IZfwuvWUzyaeCsZ9KIsk62SABw7bjxSEdIBA0lad5oR25HVCEdIBA0lad5oR25HVHnDC/MqnsAdW5xD2u1NA+razezN0jedaw073soy+hHGSuJM73/XB+27DouDfRfRsDrrYygfxToq+HS2zWygenC+2aesXHeNy+4vGYXCupuUxwBnYNUkZ1SD1gDr7d9+pVeoaDpHI5VThcOr8u6tdHUqvUNB0jkcqpwuHV+XdWuitp5XOcXPJLieUXXvfbe68KyscybirohPAQJHC4dqEnqv3HZfWLWKrieFzHFrgWuabEHWCFppKcbmU0SKEZjqjTSU43MpokUIzHVHhERT4nQRERBBEREEWZwRy3hqGbA9rveaR+RRDIF/F4pCPWfGe1jx8bKT8EB5VT1RfGRRHJ59sVi/4i3e8j5rZ2F0pZ5P6fOPIOVQuWkCOscExuTttj3/WNPfK0/NSLhfbyqY9Eo/7S4GVnmcac7YJoZN2i0bj81KuF2nvDA/myOb7zb/kSLd6TDSutI8I7yWUEWhQ/mPAxWCIix8evQRERBBEUlyEwXjqjPcLsis7rf6A7LE9g3piYeSw2pxWQhmYfSw2pxWQiWZG5Niniz3jzrxp9RusMHz6epash8vrszXT0xu7dJLqt0jQR1A85dXKzF/J6Vzmnlu5DN+c7aOoXPYvWTGEeT0zGEco8p/23ax2aB2LE88u6qbX9SjROrrI2DAbYxPPruqm1/Uo0Tq6yNgwG2OVlfKZpoKNp+sIfJbYwX/Rx62hfcupLQRU8egzPawAc1ttHvFix5Kefq6mqOkX4qP7It+UM94rxibuOxiBmyFucftWL/wDApTaQ26hvQ2kqO2le7AboktpDbqG9DaSo/wCVK92A3RvZaAR4e6Nui/FxtHRnDR3NWzlNFm4fK0amx27rBauWhzvJY+fUR9wvf4reys/cp/sH5KI0aBjWsnvA8IitGiWNaye8DwjzHBn4cG86nA74lrYFH5RhbGH0onR92c0fALqYMP2WH+VH+ALkZAu/ZC3+zkkZ4g/NJJPNOEZpWDx9IQSeacIzSsHj6RjyNkFRQGGTTm50LhtzTpHcHW9lfMiqghstJLpdA4gX9KMk+F/BwWvku7isRq4dQcTIB7V9HZIO5e8Y/Z8TgmGhs44p/XoaCe9nuqY6kLcdaGShfTtpXvFRE11AW660Mli+nbSveKiPuFO8irDTH6mblwk+i7az5e7vX3LnJrjYzNGPOMHKA9Ng/MNY6Ljct/LLCuOpi5v1kXnGEa7t1gdniAtzJ/FRUU7JNpFndDxod46eohMfELTcnEfUMFa9f7hnrER/iFpuTiPqGCtev9wz1iKcRdzLHBvJ6k5osyTls3C55Tew+BC4a2rLqXmw4nIxtmXUvNhxORgiInodgiIiCLE4IG8qpPREPGRRHJ5t8Vi/4i/c8n5Kb8E0ebT1Eh1Z4F+hjM4/iUN4P4+MxOA+s957GPPxstnYXRlXlfp848f5VKC7SoOscEx1OFykzaxjx/WRDT6zHOB8C1SzLL9pwgSjmxTjwzvuud3LU4XsPzqaKUa4n5p+zIP8TW962cgJhVYUYXejxkDvsuBLfuvA9ldm08/Zzavy1HvuiDIPfC2he1g9h/8AYqZF7nhLHOY7Q5pLXDc5psfELwsXHtwNcRBEREEFa+ReG8TRsuOVJ5x3tfR+7mqrqGm4yVkfPc1vvED5q7WNAAA0AaB1LM8oHqIQ0NOJ3RmuUD1EIaGnE7oiWMftGJww62QjjXjp0EX+57xXdyhrOKpZXjWGG32jyW+JC4eR/naqrqDtfmNPqgn5Biz8IMp8kDBrkkYz4u+LQqtbdZlqX0Jug78TFWtusy1L6E3Qd+JjayLouLoot7wZD7ZuPu5vcuPk2eMxSqk15uc0e81o8GFTCCIMY1o1NAaOoC3yUO4OBnGok5zm/ncfxLjbl9uZe0mn8lRxty+3Mv6TT+So38pdNbQt9d7vdDT8l0MrP3Kf7BXOxbTitINzJHfdf+i6OVf7lP8Ay3JGSpYbO9ZhGSpYbO9ZjZwX92h/lR/gC42Rhs+rZzah579H5V2sG/dof5cf4AuJkvorK5v8Rru/PPzSE4ofGw/y9YbTih8bD/L1jSrTxWNRnZKwA9rXM+LWroZfUmfRlw1xOa8HtzT+K/YudlryK2jk9YD3ZGH8xUqxem4ynlZzmOHaWm3ipK3LhlntQHYacIkrcuGWe1Adhpwj1h1VxsMcnPY13eASo3kr5isqaX0b8bGPVNvyuZ7pW9kLUZ9DH6uc3ucbeBC0ceHFYnSyjVJeJ3TpzdP94O5Ntt3XXpbrBptTiPHthttu669LdYNNqcR49sZ8v8O4ylLwOVEc72Tod4WPsqsVd9XTiSNzDqe0tPU4W+apF7C0kHWCQesaCrmwHrzSmzoPGLqwHrzSmzoPGPiIi0caKCIvcEJe5rG6XOIa0es42HiUQE0xMWbgf7NgMkmovZK8dbyWM/Ko9wR0edWPfsjiPe9zQPAOXf4S5hT4dDTNP0ixnWyJoJ+9md69cEOH5tNLKdcj80fZjH+Jzu5beVTzFmLOlRp4eceHzz3xVolesnx8olmUWF+U0ssO17CG9DxpYfeAVa8E+K8XVPgdoErdAOySO5t7pd7oVtqmsuaB1FiQmj0B7hPGdmeDy2+9ptueFyzCHm3JVX4hUbR7HZDM4C2pLw0Z7I98JOEcTWl4HJmGePtjQ8d9ne2oorfyoom4jhrZYhdwaJoxtuBy4+u1xbe0KoFkZlotuEGPW7CnBMyiccU4HwPZ4wREUeLuO1kbDnV0PQXO91jiPGytWrlzI3u5rS7uBKrHIIjy1t9HJf8ABWJjUw8mmsR9VJtHMKx1tArm0J1DiYx9tArm0J0UHExx+DuK1HfnPce6zfyplgM6eiZsdOCfZLf1Ky5CStFDHpGt+0c9yxZQyA11DpFg6Q6/VamCT8wcV1X+4GI5J+YOK6r/AHAxIax9o3nc1x8CoxwaR2pXnfIfBjFIsRlHEyaR9B20c0rg8HjgKIXIF3vOvqHyUZrCTc1qT4xHawk3Nak+Meq3/bEHRC4/9xdLKr9yn/lu+C5lU8f0vEbi3EO039Z66OVMo8in0j6t20bk4oHnZfYn7jC1A87L7E/cY28H/dof5bPwBcTANGJVo/lnw/zXZwiUeTxaR9WzaOYFxcGeP6SrDcaotvqhNtg0f2f9xCGwaP7P+4jU4SG2FO7c9w7w0/lUzUQ4RyDTx2INpRt3sepYJm84d4Q/UyjP7uIjkxUyjP7uIiN5BDNimZzJ3t8G/osXCGM2KGQa2TD4E/FoWXJGQCWsFx+8OI07yVi4RpAaMWIPnG7fVepaa/MgesjvETE1+ZA9ZHeIlipzKOHNq5x/EcfeOd81bsE4zG6RqG0blVWWNvLprb2/gYnrAqH1p1eIh2wKh9adXiI4yIi2EbCClfBthHHVoeRyYRnn7Z0MHfd3sKKK2MDiGF4U6aQeccOMIOsvdoij7NF913KTKsl10JAijt6dErKKxxVgPE9nhEO4TsV4+uMbdIhAjAG150vt03Ib7KtXJ3C/JqWKHaxgDul50vPvEqpuD3CXVVeJH3c2I8c8na+9236S/leyVdS19qqDSW5VP4Rjt91O+PJJEFalPHTlBRrL/J3yukdmi8sXnI95sOUztHiGqSoqdl1TSw4nMRPcQFpKTpiruCjKXNcaSQ6HkviJ2O9JnaBcdIO9czhByb8mqC9g81MS5ttTX63M6N46DbYvfCJk46kqRUQ3ayR2cC3RxcwOcQN1yM4do2KZ4VXRYvQFklhIABIBrZIPoyNG46x7Q3qxtiVTMNiaayOeo+vGH+T9pqs+Y5pzLI6x17s9mEVAi28Vwt9PM6KUWc09hGxzd4IWoscRTAx6+lSVpCkmoMF4LgF6KxWF9KtrNlWH7xeKjTJKRUnuMUNtz83K3Ey4QLxxWtQCU94J3V2GPYeF6ssL7bF7b9FT5+yWm2m3W7ybygCF5itce6KqyeUD7z70u9dXcSVBTdaGlMBXPPt64+l4QPCxNO9erAqa9Y0qybiw5l9YFR2AE92/TFXL8pZ+YTzrama1/tklKqbVECu/dojLZeS8L4/QF4bbaoEjZTbjCph28oVoAgYnXs7ItrVt99qaRJsXEKIBUpw4JrjTA59sZA4L1ZYXW2LJrCJ6yWmuacSSlCzQ3hind2+eMFl8oH5jn2VpStxsVFw9FW8nDRjryBEM8IHBeAAvJOnQrBFiyr95DYcFBgpQoD2gHuEVLnKaflbjrymVAnFCTVQ3gkDtMZnEL5nBfJdS+Rsuq2WkJUyQm3yrOlBTHUK8axdTtrT4tMyEqlB6NQVVw1mhy1AZx6DgvawSCxWZupNWlIsNMtzEuTdXoOcPWJas1MTL0nOBN9vSmtD293CPqItvCsLfUTNiiF3OPYBtc7cAFRgVwEadSghJUo0AjvcH2TXlNRnvHmoSHOvqc/W1nzPQOlZ+FLKXjpxTsPIhPKt6Uuo+6LjrLlJsoMTjwmhbBAfPPBDTtufpzO+XTYagVE+DfJg1NRx8gvFEb6dOfLrA6bfSPZvWzseVTLNGbdyGWs+8BHj3KG01WjM803lkNnrmdwifZAZO+SUjc4Wll85JvFxyWdg8S5SVEVY86p1ZcVmYabQEJCRogiImoXGpi2FsqYXxSi7Xi3SDscNxB0jqVMB1RhFdvI7GzRE/O3YR0K8lxMq8l462HMdyXtuY5NrXbjvado+YCtLPnAyS25ihWfnEOaly4AtH1DKOXi+FwYvSNlhcBIByHHW13pRSW1D4aCLg6anq6R8T3RyNLXtNnNOsH/W3aupheKVGFVbmuaRYgSRE8mRuwg+Id/mFYeJ4TTYvTiaFwEgFmvtymnXxcrd3wvcXB0xLVsotHnG8UnI+B8DpjScneUXNf0H8uHp1jRFQP1LEy21dLFcJlp5DHM0tcO5w5zTtHStExpqzbQal2HGHbySr8Sc9nvrMX1s2U/PTLM5L3FhI+lf0munCtfQZx4kK9NOheswL6AnJq05ZyVQwlKjdVXpaRjWpBrjXqhuRsSdZnnZpakJvoKegD0ThSgIoQKaTjGMOB1ry4blkMYQRhTWbXk2Vc4guAU+ioKctZPvsismeTtozKCy6lkmv9yhCs66ABXRll2x5I5K+MI2rMvBjCiS9sNKbWy+FJClFQKDiKmtNkT5vk6+h5qYlShakoCVBwVCqCldOPlnHguG5fX6l7DF9ISVWnLtvtKbC1JSakqUSThTKtBTPRuhxNhzjsq+h5TaVLFEhCAAMQaFQAUQaUIxw64xssvDjpWXiwvpYFPbtmUamFPVcVernSg1AViqe5N2g/KIl6NIuEZVqqgIqo08MSdGEeZdSRal7LUDbKlM818v+FFb16urjGkFlv/N/jyRdu0pU1r2UpvjFLrWVupfCwLdwrCZaiQRwtLnHuaN7jsHSiZnm3pNqXSDeTn1bsfCOSdmuSlozE66pNxYwxxFKZ1FO+MVJSPle2ONpc9xs1o1k/wCtqtKho4MGpDLKQ6Z4sba3u1iNm5o2ntOwJSUNNg1OZZSHzOFrj6TzzIgdTdVz2nYFXVZWVOKVY0Zz3aGMH0Y2fJo1klTrJsnnTzruCRn74mMtyi5Rc7/x5fLj6dQ7Y9QQ1GK1uk3e83cfRijHwaBoA2k7yrtwnC2U0LIohZrBbpJ2uO8k6T1rn5KZLx0UOY3lPdYySbXO3Dc0bB8yV21KtGdD5DbeCE5eflGblJfmheX9RzgiIqqJsEREQQRERBHEypyTiro81/Je36EgGlp3HnNO0fAqpgavCarmntMczAfvDuIvsV6LSxbB4qmMxzMD2nvad7TraekK0krQLI5twXkHR5eUQpiVDhvoNFdcRzD8ao8Xh4qVoEgF+LJs9ptpdE7aOrtChmUnB7PTXfHeaLXnNHLaPXaPiNHUvOU3B5PSO42Auliac4ObokjttcG7uc3wW9k3wrSR2ZVgyt1cY23GAesNT/A9aXNWO3MJ52VNR1aR76jjE+zOUMxZ6ubcy6jkfLaN8QlFblRgGH4m0yQuaH6y+KzXA/xIz8xfpUQxfgzqormO07fU0Pt0sPyJWWdlXGjQj3sj0eSt6UmgOldOvLccoiSLJUUzo3Zr2uY7muBae4rGo0XgIIqIIiIggiIiCCIslPTukdmsa57ua0Fx7giAkAVMY0UtwjgzqpbGS0DfX0vt0MHzIUriwfDsLAfM4Ol1gyWc8n+HGNXXbtUpmUddNEj3siinbelJUHpXjqy3nL3lERyb4PZ6mz5Lwxa85w5bh6jT8To61LMTyhpMJiMNO0Pm2sBuc7nTP+WvcAFGMpeFKWa7KYGCPVn3864dY0M7NPStfJfg6mqiJJs6GI6c5w84+/NadV+ce4rVStjtSyedmzQdWk++oR5xafKGZtFXNtZdQy9dp3COZFDVYpVbZHnW46GRM+DW9A0npKt7JbJOKhjzWcp7vpyEaXHcOa3cPiVvYTg8VNGI4WBjR3uO9x1uPSVupudtEvjm2xdQNHn5RBlpQNdNWKuuCIiqomwRERBBEREEEREQQRERBBRbKLg7pqq7gOJlPpsAsT67NR6xY9KlKJ1p5xlV5s0MIW2lwUUKxSWK5DVtG7PYHPDdIlgLrjrA5bfh0rZwnhSq4rCTNnaOeM1/vt+YKuRcrFslaWp0zQsc7njkv95tie1XKbVbdF2abCtYz97CIrzJKQasqpqiMU/CbRVDc2piczeHsErPDT91ejg+D1Olj4mE8yUxn3HEDwWtiPA9GdME72erIA8d4zSPFR6s4Kaxn0eKlHqvse54A8UGUsyY+ld3b6+cPtT9oyv013E+HlEnk4Kad2mOeUD/AJbx4ALXPBANlSf7r/zUKlyJro//AG0vsAO/AStd2A1g1wVP93L+iR8gllYpdHv90ThyqtFGGO8DxTE9HBANtSf7r/zWdnBXTM0y1EluuNg8QVXbcBrDqgqf7uX9FsQ5E1z9VNL7QDfxkI+QSycVOj3+6A8qrRXhjuA8ExPv6Lwam+m+J5HOkMp9xhI8FjqOE+jgbm0sLnbg1rYmfr91Ruj4Kax/0+KiHrPue5gI8VIcO4Hoxpnne/1YwGDvOcT4JYlLMl/qXe2ennEB2etGa+qu8+flEZxbhNq5tDHNgadkY5XvnTfqssOEZB1lW7Pc0xtdpMs1wT0gHlO69XSrawnJWlptMMLGu555T/edcjsXVXVWshoXZVsJ1n3xJhkSKlmryqxFsneDympbOI46Uem8CwPqM1N6zc9KlKIqV15x5V5w1MWCG0tiiRSCIiahcEREQQRERBBEREEEREQQRERBBEREEEREQQRERBHwr6ERdggV8CIiCPqIi5BBEREEEREQQRERBBEREEEREQR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5715008" y="2000240"/>
            <a:ext cx="3143272" cy="3143272"/>
            <a:chOff x="5715008" y="2000240"/>
            <a:chExt cx="3143272" cy="3143272"/>
          </a:xfrm>
        </p:grpSpPr>
        <p:pic>
          <p:nvPicPr>
            <p:cNvPr id="9" name="Picture 2" descr="http://61.19.50.61/eng/asean/images/asean_564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15008" y="2000240"/>
              <a:ext cx="3143272" cy="3143272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6666099" y="4214818"/>
              <a:ext cx="12634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ASEAN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0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2"/>
          <p:cNvGrpSpPr/>
          <p:nvPr/>
        </p:nvGrpSpPr>
        <p:grpSpPr>
          <a:xfrm>
            <a:off x="2428860" y="2500306"/>
            <a:ext cx="571503" cy="3929090"/>
            <a:chOff x="2285984" y="1857362"/>
            <a:chExt cx="573191" cy="4500596"/>
          </a:xfrm>
        </p:grpSpPr>
        <p:sp>
          <p:nvSpPr>
            <p:cNvPr id="34" name="Line 37"/>
            <p:cNvSpPr>
              <a:spLocks noChangeShapeType="1"/>
            </p:cNvSpPr>
            <p:nvPr/>
          </p:nvSpPr>
          <p:spPr bwMode="auto">
            <a:xfrm>
              <a:off x="2643175" y="1857362"/>
              <a:ext cx="216000" cy="0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" name="Group 51"/>
            <p:cNvGrpSpPr/>
            <p:nvPr/>
          </p:nvGrpSpPr>
          <p:grpSpPr>
            <a:xfrm>
              <a:off x="2285984" y="1857364"/>
              <a:ext cx="571504" cy="4500594"/>
              <a:chOff x="2285984" y="1857364"/>
              <a:chExt cx="571504" cy="4500594"/>
            </a:xfrm>
          </p:grpSpPr>
          <p:sp>
            <p:nvSpPr>
              <p:cNvPr id="36" name="Line 37"/>
              <p:cNvSpPr>
                <a:spLocks noChangeShapeType="1"/>
              </p:cNvSpPr>
              <p:nvPr/>
            </p:nvSpPr>
            <p:spPr bwMode="auto">
              <a:xfrm>
                <a:off x="2643174" y="5500678"/>
                <a:ext cx="214314" cy="0"/>
              </a:xfrm>
              <a:prstGeom prst="line">
                <a:avLst/>
              </a:prstGeom>
              <a:noFill/>
              <a:ln w="38100">
                <a:solidFill>
                  <a:srgbClr val="35759D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Line 31"/>
              <p:cNvSpPr>
                <a:spLocks noChangeShapeType="1"/>
              </p:cNvSpPr>
              <p:nvPr/>
            </p:nvSpPr>
            <p:spPr bwMode="auto">
              <a:xfrm>
                <a:off x="2643172" y="1857364"/>
                <a:ext cx="1" cy="4500594"/>
              </a:xfrm>
              <a:prstGeom prst="line">
                <a:avLst/>
              </a:prstGeom>
              <a:noFill/>
              <a:ln w="38100">
                <a:solidFill>
                  <a:srgbClr val="35759D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Line 37"/>
              <p:cNvSpPr>
                <a:spLocks noChangeShapeType="1"/>
              </p:cNvSpPr>
              <p:nvPr/>
            </p:nvSpPr>
            <p:spPr bwMode="auto">
              <a:xfrm flipV="1">
                <a:off x="2285984" y="2428892"/>
                <a:ext cx="357190" cy="0"/>
              </a:xfrm>
              <a:prstGeom prst="line">
                <a:avLst/>
              </a:prstGeom>
              <a:noFill/>
              <a:ln w="38100">
                <a:solidFill>
                  <a:srgbClr val="35759D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Line 37"/>
              <p:cNvSpPr>
                <a:spLocks noChangeShapeType="1"/>
              </p:cNvSpPr>
              <p:nvPr/>
            </p:nvSpPr>
            <p:spPr bwMode="auto">
              <a:xfrm>
                <a:off x="2643174" y="6357958"/>
                <a:ext cx="214314" cy="0"/>
              </a:xfrm>
              <a:prstGeom prst="line">
                <a:avLst/>
              </a:prstGeom>
              <a:noFill/>
              <a:ln w="38100">
                <a:solidFill>
                  <a:srgbClr val="35759D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714348" y="2500330"/>
            <a:ext cx="1785950" cy="15716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0" tIns="108000" rIns="144000" bIns="108000" anchor="ctr" anchorCtr="0"/>
          <a:lstStyle/>
          <a:p>
            <a:pPr marL="88900" algn="ctr">
              <a:spcBef>
                <a:spcPct val="20000"/>
              </a:spcBef>
              <a:buFont typeface="Arial" charset="0"/>
              <a:buNone/>
            </a:pP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ระดับประชาคมอาเซียน</a:t>
            </a:r>
            <a:endParaRPr lang="th-TH" sz="28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3000364" y="2143092"/>
            <a:ext cx="3571900" cy="78584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ความกลมกลืนเทียบเคียง </a:t>
            </a:r>
            <a:r>
              <a:rPr lang="en-US" b="1" dirty="0" smtClean="0">
                <a:latin typeface="Angsana New" pitchFamily="18" charset="-34"/>
                <a:cs typeface="Angsana New" pitchFamily="18" charset="-34"/>
              </a:rPr>
              <a:t>Harmonization </a:t>
            </a: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ของระบบอุดมศึกษา</a:t>
            </a: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3000364" y="5500702"/>
            <a:ext cx="5000660" cy="50006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72000" tIns="108000" rIns="108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	ภาษาที่ใช้เป็นสื่อกลางทางการศึกษา</a:t>
            </a:r>
            <a:endParaRPr lang="th-TH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3428992" y="3071810"/>
            <a:ext cx="2000264" cy="35719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 marL="342900" indent="-342900" algn="l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มาตรฐาน</a:t>
            </a:r>
            <a:endParaRPr lang="th-TH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3428992" y="3643314"/>
            <a:ext cx="3929090" cy="4286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 marL="342900" indent="-342900" algn="l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การเปิด</a:t>
            </a:r>
            <a:r>
              <a:rPr lang="en-US" b="1" dirty="0" smtClean="0">
                <a:latin typeface="Angsana New" pitchFamily="18" charset="-34"/>
                <a:cs typeface="Angsana New" pitchFamily="18" charset="-34"/>
              </a:rPr>
              <a:t>-</a:t>
            </a: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ปิดภาคเรียนที่สอดคล้องกัน</a:t>
            </a:r>
          </a:p>
        </p:txBody>
      </p:sp>
      <p:sp>
        <p:nvSpPr>
          <p:cNvPr id="40" name="Rectangle 26"/>
          <p:cNvSpPr>
            <a:spLocks noChangeArrowheads="1"/>
          </p:cNvSpPr>
          <p:nvPr/>
        </p:nvSpPr>
        <p:spPr bwMode="auto">
          <a:xfrm>
            <a:off x="3428992" y="4214818"/>
            <a:ext cx="3929090" cy="50006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72000" tIns="108000" rIns="108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การรับรองคุณวุฒิและมาตรฐานวิชาชีพชั้นสูง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357158" y="1928825"/>
            <a:ext cx="357190" cy="1428737"/>
            <a:chOff x="357158" y="1928825"/>
            <a:chExt cx="285754" cy="1003989"/>
          </a:xfrm>
        </p:grpSpPr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357158" y="2932814"/>
              <a:ext cx="285754" cy="0"/>
            </a:xfrm>
            <a:prstGeom prst="line">
              <a:avLst/>
            </a:prstGeom>
            <a:noFill/>
            <a:ln w="5715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357158" y="1928825"/>
              <a:ext cx="0" cy="1003989"/>
            </a:xfrm>
            <a:prstGeom prst="line">
              <a:avLst/>
            </a:prstGeom>
            <a:noFill/>
            <a:ln w="57150">
              <a:solidFill>
                <a:srgbClr val="35759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3" name="Line 19"/>
          <p:cNvSpPr>
            <a:spLocks noChangeShapeType="1"/>
          </p:cNvSpPr>
          <p:nvPr/>
        </p:nvSpPr>
        <p:spPr bwMode="auto">
          <a:xfrm flipH="1" flipV="1">
            <a:off x="357158" y="2928934"/>
            <a:ext cx="2" cy="3880"/>
          </a:xfrm>
          <a:prstGeom prst="line">
            <a:avLst/>
          </a:prstGeom>
          <a:noFill/>
          <a:ln w="57150">
            <a:solidFill>
              <a:srgbClr val="35759D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" name="Rectangle 26"/>
          <p:cNvSpPr>
            <a:spLocks noChangeArrowheads="1"/>
          </p:cNvSpPr>
          <p:nvPr/>
        </p:nvSpPr>
        <p:spPr bwMode="auto">
          <a:xfrm>
            <a:off x="3000364" y="6143620"/>
            <a:ext cx="5000660" cy="50009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72000" tIns="108000" rIns="108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	การแลกเปลี่ยนนักศึกษาและนักวิชาการ</a:t>
            </a:r>
            <a:endParaRPr lang="th-TH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1" name="Rectangle 26"/>
          <p:cNvSpPr>
            <a:spLocks noChangeArrowheads="1"/>
          </p:cNvSpPr>
          <p:nvPr/>
        </p:nvSpPr>
        <p:spPr bwMode="auto">
          <a:xfrm>
            <a:off x="6929454" y="2143116"/>
            <a:ext cx="2000264" cy="4286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 marL="342900" indent="-342900" algn="l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จำนวนปี</a:t>
            </a:r>
            <a:endParaRPr lang="th-TH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7" name="Rectangle 26"/>
          <p:cNvSpPr>
            <a:spLocks noChangeArrowheads="1"/>
          </p:cNvSpPr>
          <p:nvPr/>
        </p:nvSpPr>
        <p:spPr bwMode="auto">
          <a:xfrm>
            <a:off x="6929454" y="2643182"/>
            <a:ext cx="2000264" cy="4286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 marL="342900" indent="-342900" algn="l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จำนวนหน่วย</a:t>
            </a:r>
            <a:r>
              <a:rPr lang="th-TH" b="1" dirty="0" err="1" smtClean="0">
                <a:latin typeface="Angsana New" pitchFamily="18" charset="-34"/>
                <a:cs typeface="Angsana New" pitchFamily="18" charset="-34"/>
              </a:rPr>
              <a:t>กิต</a:t>
            </a:r>
            <a:endParaRPr lang="th-TH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0" name="Rectangle 26"/>
          <p:cNvSpPr>
            <a:spLocks noChangeArrowheads="1"/>
          </p:cNvSpPr>
          <p:nvPr/>
        </p:nvSpPr>
        <p:spPr bwMode="auto">
          <a:xfrm>
            <a:off x="6929454" y="3143248"/>
            <a:ext cx="2000264" cy="4286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 marL="342900" indent="-342900" algn="l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การประเมินผล</a:t>
            </a:r>
            <a:endParaRPr lang="th-TH" b="1" dirty="0"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3" name="Group 71"/>
          <p:cNvGrpSpPr/>
          <p:nvPr/>
        </p:nvGrpSpPr>
        <p:grpSpPr>
          <a:xfrm>
            <a:off x="6643702" y="2284404"/>
            <a:ext cx="285752" cy="1144596"/>
            <a:chOff x="6000760" y="1928802"/>
            <a:chExt cx="503237" cy="1073158"/>
          </a:xfrm>
        </p:grpSpPr>
        <p:sp>
          <p:nvSpPr>
            <p:cNvPr id="42" name="Line 37"/>
            <p:cNvSpPr>
              <a:spLocks noChangeShapeType="1"/>
            </p:cNvSpPr>
            <p:nvPr/>
          </p:nvSpPr>
          <p:spPr bwMode="auto">
            <a:xfrm>
              <a:off x="6000760" y="1928802"/>
              <a:ext cx="503237" cy="1588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37"/>
            <p:cNvSpPr>
              <a:spLocks noChangeShapeType="1"/>
            </p:cNvSpPr>
            <p:nvPr/>
          </p:nvSpPr>
          <p:spPr bwMode="auto">
            <a:xfrm>
              <a:off x="6000760" y="2428868"/>
              <a:ext cx="503237" cy="1588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37"/>
            <p:cNvSpPr>
              <a:spLocks noChangeShapeType="1"/>
            </p:cNvSpPr>
            <p:nvPr/>
          </p:nvSpPr>
          <p:spPr bwMode="auto">
            <a:xfrm>
              <a:off x="6000760" y="3000372"/>
              <a:ext cx="503237" cy="1588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31"/>
            <p:cNvSpPr>
              <a:spLocks noChangeShapeType="1"/>
            </p:cNvSpPr>
            <p:nvPr/>
          </p:nvSpPr>
          <p:spPr bwMode="auto">
            <a:xfrm flipH="1">
              <a:off x="6000760" y="1928802"/>
              <a:ext cx="0" cy="1071570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7" name="Rectangle 26"/>
          <p:cNvSpPr>
            <a:spLocks noChangeArrowheads="1"/>
          </p:cNvSpPr>
          <p:nvPr/>
        </p:nvSpPr>
        <p:spPr bwMode="auto">
          <a:xfrm>
            <a:off x="3428992" y="4857760"/>
            <a:ext cx="3929090" cy="4286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72000" tIns="108000" rIns="108000" bIns="108000" anchor="ctr" anchorCtr="0"/>
          <a:lstStyle/>
          <a:p>
            <a:pPr marL="342900" indent="-342900" algn="l">
              <a:spcBef>
                <a:spcPct val="20000"/>
              </a:spcBef>
              <a:buFont typeface="Arial" charset="0"/>
              <a:buNone/>
            </a:pP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การเทียบโอนผลการเรียน</a:t>
            </a:r>
          </a:p>
        </p:txBody>
      </p:sp>
      <p:grpSp>
        <p:nvGrpSpPr>
          <p:cNvPr id="64" name="Group 63"/>
          <p:cNvGrpSpPr/>
          <p:nvPr/>
        </p:nvGrpSpPr>
        <p:grpSpPr>
          <a:xfrm>
            <a:off x="3143241" y="2928934"/>
            <a:ext cx="285757" cy="2143140"/>
            <a:chOff x="3143241" y="2928934"/>
            <a:chExt cx="285757" cy="2143140"/>
          </a:xfrm>
        </p:grpSpPr>
        <p:sp>
          <p:nvSpPr>
            <p:cNvPr id="43" name="Line 37"/>
            <p:cNvSpPr>
              <a:spLocks noChangeShapeType="1"/>
            </p:cNvSpPr>
            <p:nvPr/>
          </p:nvSpPr>
          <p:spPr bwMode="auto">
            <a:xfrm>
              <a:off x="3143243" y="3262984"/>
              <a:ext cx="285322" cy="1492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7"/>
            <p:cNvSpPr>
              <a:spLocks noChangeShapeType="1"/>
            </p:cNvSpPr>
            <p:nvPr/>
          </p:nvSpPr>
          <p:spPr bwMode="auto">
            <a:xfrm>
              <a:off x="3143243" y="3857628"/>
              <a:ext cx="285322" cy="0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37"/>
            <p:cNvSpPr>
              <a:spLocks noChangeShapeType="1"/>
            </p:cNvSpPr>
            <p:nvPr/>
          </p:nvSpPr>
          <p:spPr bwMode="auto">
            <a:xfrm>
              <a:off x="3143243" y="4500570"/>
              <a:ext cx="285755" cy="0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31"/>
            <p:cNvSpPr>
              <a:spLocks noChangeShapeType="1"/>
            </p:cNvSpPr>
            <p:nvPr/>
          </p:nvSpPr>
          <p:spPr bwMode="auto">
            <a:xfrm>
              <a:off x="3143241" y="2928934"/>
              <a:ext cx="0" cy="2143140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Line 37"/>
            <p:cNvSpPr>
              <a:spLocks noChangeShapeType="1"/>
            </p:cNvSpPr>
            <p:nvPr/>
          </p:nvSpPr>
          <p:spPr bwMode="auto">
            <a:xfrm>
              <a:off x="3143243" y="5072074"/>
              <a:ext cx="285755" cy="0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42844" y="6357958"/>
            <a:ext cx="428628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/>
              <a:t>9</a:t>
            </a:r>
            <a:endParaRPr lang="en-US" sz="1600" dirty="0"/>
          </a:p>
        </p:txBody>
      </p:sp>
      <p:sp>
        <p:nvSpPr>
          <p:cNvPr id="63" name="Rectangle 2"/>
          <p:cNvSpPr txBox="1">
            <a:spLocks noChangeArrowheads="1"/>
          </p:cNvSpPr>
          <p:nvPr/>
        </p:nvSpPr>
        <p:spPr bwMode="auto">
          <a:xfrm>
            <a:off x="2571736" y="857232"/>
            <a:ext cx="5000660" cy="85725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R="0" lvl="0" defTabSz="914400" rtl="0" eaLnBrk="1" fontAlgn="base" latinLnBrk="0" hangingPunct="1">
              <a:lnSpc>
                <a:spcPts val="3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800" b="1" kern="0" dirty="0" smtClean="0">
                <a:solidFill>
                  <a:schemeClr val="bg1"/>
                </a:solidFill>
                <a:latin typeface="AngsanaUPC" pitchFamily="18" charset="-34"/>
                <a:ea typeface="+mj-ea"/>
                <a:cs typeface="AngsanaUPC" pitchFamily="18" charset="-34"/>
              </a:rPr>
              <a:t>IV </a:t>
            </a:r>
            <a:r>
              <a:rPr kumimoji="0" lang="en-US" sz="3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> </a:t>
            </a:r>
            <a:r>
              <a:rPr kumimoji="0" lang="th-TH" sz="3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>การจัดระบบการอุดมศึกษา</a:t>
            </a:r>
            <a:r>
              <a:rPr kumimoji="0" lang="en-US" sz="3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>                                 </a:t>
            </a:r>
            <a:r>
              <a:rPr kumimoji="0" lang="th-TH" sz="3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>ในประชาคมอาเซียน </a:t>
            </a:r>
            <a:r>
              <a:rPr kumimoji="0" lang="en-US" sz="3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> </a:t>
            </a:r>
            <a:r>
              <a:rPr kumimoji="0" lang="th-TH" sz="3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>รองรับการรู้รับ ปรับตัวและรุกของสถาบันอุดมศึกษา</a:t>
            </a:r>
            <a:endParaRPr kumimoji="0" lang="en-US" sz="3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ngsanaUPC" pitchFamily="18" charset="-34"/>
              <a:ea typeface="+mj-ea"/>
              <a:cs typeface="AngsanaUPC" pitchFamily="18" charset="-34"/>
            </a:endParaRPr>
          </a:p>
        </p:txBody>
      </p:sp>
      <p:pic>
        <p:nvPicPr>
          <p:cNvPr id="52" name="Picture 2" descr="http://61.19.50.61/eng/asean/images/asean_56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2918"/>
            <a:ext cx="1214414" cy="121441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7" grpId="0" animBg="1"/>
      <p:bldP spid="28" grpId="0" animBg="1"/>
      <p:bldP spid="29" grpId="0" animBg="1"/>
      <p:bldP spid="39" grpId="0" animBg="1"/>
      <p:bldP spid="40" grpId="0" animBg="1"/>
      <p:bldP spid="38" grpId="0" animBg="1"/>
      <p:bldP spid="41" grpId="0" animBg="1"/>
      <p:bldP spid="47" grpId="0" animBg="1"/>
      <p:bldP spid="50" grpId="0" animBg="1"/>
      <p:bldP spid="57" grpId="0" animBg="1"/>
      <p:bldP spid="6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428596" y="2000240"/>
            <a:ext cx="285754" cy="2000265"/>
            <a:chOff x="930" y="1162"/>
            <a:chExt cx="148" cy="272"/>
          </a:xfrm>
        </p:grpSpPr>
        <p:sp>
          <p:nvSpPr>
            <p:cNvPr id="62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48" cy="0"/>
            </a:xfrm>
            <a:prstGeom prst="line">
              <a:avLst/>
            </a:prstGeom>
            <a:noFill/>
            <a:ln w="5715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2800"/>
            </a:p>
          </p:txBody>
        </p:sp>
        <p:sp>
          <p:nvSpPr>
            <p:cNvPr id="63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57150">
              <a:solidFill>
                <a:srgbClr val="35759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800"/>
            </a:p>
          </p:txBody>
        </p:sp>
      </p:grpSp>
      <p:sp>
        <p:nvSpPr>
          <p:cNvPr id="64" name="Rectangle 26"/>
          <p:cNvSpPr>
            <a:spLocks noChangeArrowheads="1"/>
          </p:cNvSpPr>
          <p:nvPr/>
        </p:nvSpPr>
        <p:spPr bwMode="auto">
          <a:xfrm>
            <a:off x="714348" y="2928934"/>
            <a:ext cx="1928826" cy="207170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0" tIns="108000" rIns="144000" bIns="108000" anchor="ctr" anchorCtr="0"/>
          <a:lstStyle/>
          <a:p>
            <a:pPr marL="85725">
              <a:spcBef>
                <a:spcPct val="20000"/>
              </a:spcBef>
              <a:buFont typeface="Arial" charset="0"/>
              <a:buNone/>
            </a:pP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ระดับสถาบัน อุดมศึกษาใน   แต่ละประเทศสมาชิก</a:t>
            </a:r>
            <a:endParaRPr lang="th-TH" sz="32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7" name="Rectangle 26"/>
          <p:cNvSpPr>
            <a:spLocks noChangeArrowheads="1"/>
          </p:cNvSpPr>
          <p:nvPr/>
        </p:nvSpPr>
        <p:spPr bwMode="auto">
          <a:xfrm>
            <a:off x="3357554" y="2285992"/>
            <a:ext cx="5500726" cy="71438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ปรับปรุงสาระความรู้</a:t>
            </a:r>
            <a:endParaRPr lang="th-TH" sz="28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1" name="Rectangle 70"/>
          <p:cNvSpPr>
            <a:spLocks noChangeArrowheads="1"/>
          </p:cNvSpPr>
          <p:nvPr/>
        </p:nvSpPr>
        <p:spPr bwMode="auto">
          <a:xfrm>
            <a:off x="3357554" y="3214686"/>
            <a:ext cx="5500726" cy="10001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พัฒนาความสามารถด้านภาษาอังกฤษและ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             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ภาษาถิ่นของประเทศเป้าหมาย</a:t>
            </a:r>
          </a:p>
        </p:txBody>
      </p:sp>
      <p:sp>
        <p:nvSpPr>
          <p:cNvPr id="72" name="Rectangle 26"/>
          <p:cNvSpPr>
            <a:spLocks noChangeArrowheads="1"/>
          </p:cNvSpPr>
          <p:nvPr/>
        </p:nvSpPr>
        <p:spPr bwMode="auto">
          <a:xfrm>
            <a:off x="3357554" y="4357694"/>
            <a:ext cx="5500726" cy="107157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72000" tIns="108000" rIns="108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เตรียมความพร้อมด้านทักษะและวัฒนธรรม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              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การทำงานข้ามประเทศ</a:t>
            </a:r>
          </a:p>
        </p:txBody>
      </p:sp>
      <p:sp>
        <p:nvSpPr>
          <p:cNvPr id="88" name="Rectangle 26"/>
          <p:cNvSpPr>
            <a:spLocks noChangeArrowheads="1"/>
          </p:cNvSpPr>
          <p:nvPr/>
        </p:nvSpPr>
        <p:spPr bwMode="auto">
          <a:xfrm>
            <a:off x="3357554" y="5572140"/>
            <a:ext cx="5500726" cy="10001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72000" tIns="108000" rIns="108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แลกเปลี่ยนนักศึกษาและคณาจารย์ให้กว้างขวางขึ้น</a:t>
            </a:r>
          </a:p>
        </p:txBody>
      </p:sp>
      <p:grpSp>
        <p:nvGrpSpPr>
          <p:cNvPr id="6" name="Group 30"/>
          <p:cNvGrpSpPr/>
          <p:nvPr/>
        </p:nvGrpSpPr>
        <p:grpSpPr>
          <a:xfrm>
            <a:off x="2643174" y="2643182"/>
            <a:ext cx="714380" cy="3429024"/>
            <a:chOff x="2643174" y="2071678"/>
            <a:chExt cx="932628" cy="3429024"/>
          </a:xfrm>
        </p:grpSpPr>
        <p:sp>
          <p:nvSpPr>
            <p:cNvPr id="73" name="Line 37"/>
            <p:cNvSpPr>
              <a:spLocks noChangeShapeType="1"/>
            </p:cNvSpPr>
            <p:nvPr/>
          </p:nvSpPr>
          <p:spPr bwMode="auto">
            <a:xfrm>
              <a:off x="3071802" y="2071678"/>
              <a:ext cx="503237" cy="1588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2800"/>
            </a:p>
          </p:txBody>
        </p:sp>
        <p:sp>
          <p:nvSpPr>
            <p:cNvPr id="74" name="Line 37"/>
            <p:cNvSpPr>
              <a:spLocks noChangeShapeType="1"/>
            </p:cNvSpPr>
            <p:nvPr/>
          </p:nvSpPr>
          <p:spPr bwMode="auto">
            <a:xfrm>
              <a:off x="3071802" y="3143248"/>
              <a:ext cx="503237" cy="0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2800"/>
            </a:p>
          </p:txBody>
        </p:sp>
        <p:sp>
          <p:nvSpPr>
            <p:cNvPr id="75" name="Line 37"/>
            <p:cNvSpPr>
              <a:spLocks noChangeShapeType="1"/>
            </p:cNvSpPr>
            <p:nvPr/>
          </p:nvSpPr>
          <p:spPr bwMode="auto">
            <a:xfrm>
              <a:off x="3071802" y="4357694"/>
              <a:ext cx="504000" cy="0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2800"/>
            </a:p>
          </p:txBody>
        </p:sp>
        <p:sp>
          <p:nvSpPr>
            <p:cNvPr id="76" name="Line 31"/>
            <p:cNvSpPr>
              <a:spLocks noChangeShapeType="1"/>
            </p:cNvSpPr>
            <p:nvPr/>
          </p:nvSpPr>
          <p:spPr bwMode="auto">
            <a:xfrm>
              <a:off x="3071794" y="2071678"/>
              <a:ext cx="7" cy="3429024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2800"/>
            </a:p>
          </p:txBody>
        </p:sp>
        <p:sp>
          <p:nvSpPr>
            <p:cNvPr id="78" name="Line 37"/>
            <p:cNvSpPr>
              <a:spLocks noChangeShapeType="1"/>
            </p:cNvSpPr>
            <p:nvPr/>
          </p:nvSpPr>
          <p:spPr bwMode="auto">
            <a:xfrm flipV="1">
              <a:off x="2643174" y="3357562"/>
              <a:ext cx="428628" cy="0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2800"/>
            </a:p>
          </p:txBody>
        </p:sp>
        <p:sp>
          <p:nvSpPr>
            <p:cNvPr id="89" name="Line 37"/>
            <p:cNvSpPr>
              <a:spLocks noChangeShapeType="1"/>
            </p:cNvSpPr>
            <p:nvPr/>
          </p:nvSpPr>
          <p:spPr bwMode="auto">
            <a:xfrm>
              <a:off x="3071802" y="5500702"/>
              <a:ext cx="504000" cy="0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280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42844" y="6357958"/>
            <a:ext cx="428628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/>
              <a:t>10</a:t>
            </a:r>
            <a:endParaRPr lang="en-US" sz="1600" dirty="0"/>
          </a:p>
        </p:txBody>
      </p:sp>
      <p:sp>
        <p:nvSpPr>
          <p:cNvPr id="31" name="Rectangle 2"/>
          <p:cNvSpPr txBox="1">
            <a:spLocks noChangeArrowheads="1"/>
          </p:cNvSpPr>
          <p:nvPr/>
        </p:nvSpPr>
        <p:spPr bwMode="auto">
          <a:xfrm>
            <a:off x="2571736" y="857232"/>
            <a:ext cx="5000660" cy="85725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R="0" lvl="0" defTabSz="914400" rtl="0" eaLnBrk="1" fontAlgn="base" latinLnBrk="0" hangingPunct="1">
              <a:lnSpc>
                <a:spcPts val="3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800" b="1" kern="0" dirty="0" smtClean="0">
                <a:solidFill>
                  <a:schemeClr val="bg1"/>
                </a:solidFill>
                <a:latin typeface="AngsanaUPC" pitchFamily="18" charset="-34"/>
                <a:ea typeface="+mj-ea"/>
                <a:cs typeface="AngsanaUPC" pitchFamily="18" charset="-34"/>
              </a:rPr>
              <a:t>IV </a:t>
            </a:r>
            <a:r>
              <a:rPr kumimoji="0" lang="en-US" sz="3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> </a:t>
            </a:r>
            <a:r>
              <a:rPr kumimoji="0" lang="th-TH" sz="3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>การจัดระบบการอุดมศึกษา</a:t>
            </a:r>
            <a:r>
              <a:rPr kumimoji="0" lang="en-US" sz="3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>                                 </a:t>
            </a:r>
            <a:r>
              <a:rPr kumimoji="0" lang="th-TH" sz="3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>ในประชาคมอาเซียนรองรับการรู้รับ ปรับตัวและรุกของสถาบันอุดมศึกษา</a:t>
            </a:r>
            <a:endParaRPr kumimoji="0" lang="en-US" sz="3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ngsanaUPC" pitchFamily="18" charset="-34"/>
              <a:ea typeface="+mj-ea"/>
              <a:cs typeface="AngsanaUPC" pitchFamily="18" charset="-34"/>
            </a:endParaRPr>
          </a:p>
        </p:txBody>
      </p:sp>
      <p:pic>
        <p:nvPicPr>
          <p:cNvPr id="32" name="Picture 2" descr="http://61.19.50.61/eng/asean/images/asean_56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2918"/>
            <a:ext cx="1214414" cy="121441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7" grpId="0" animBg="1"/>
      <p:bldP spid="71" grpId="0" animBg="1"/>
      <p:bldP spid="72" grpId="0" animBg="1"/>
      <p:bldP spid="8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2"/>
          <p:cNvSpPr txBox="1">
            <a:spLocks noChangeArrowheads="1"/>
          </p:cNvSpPr>
          <p:nvPr/>
        </p:nvSpPr>
        <p:spPr bwMode="auto">
          <a:xfrm>
            <a:off x="785786" y="1071546"/>
            <a:ext cx="7715304" cy="64294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68288" marR="0" lvl="0" indent="-268288" algn="ctr" defTabSz="914400" rtl="0" eaLnBrk="1" fontAlgn="base" latinLnBrk="0" hangingPunct="1">
              <a:lnSpc>
                <a:spcPts val="28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th-TH" sz="5400" b="1" kern="0" dirty="0" smtClean="0">
                <a:solidFill>
                  <a:schemeClr val="bg1"/>
                </a:solidFill>
                <a:latin typeface="AngsanaUPC" pitchFamily="18" charset="-34"/>
                <a:ea typeface="+mj-ea"/>
                <a:cs typeface="AngsanaUPC" pitchFamily="18" charset="-34"/>
              </a:rPr>
              <a:t>สรุป</a:t>
            </a:r>
            <a:endParaRPr kumimoji="0" lang="en-US" sz="5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ngsanaUPC" pitchFamily="18" charset="-34"/>
              <a:ea typeface="+mj-ea"/>
              <a:cs typeface="AngsanaUPC" pitchFamily="18" charset="-34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2844" y="6357958"/>
            <a:ext cx="428628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/>
              <a:t>11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642910" y="2286554"/>
            <a:ext cx="81439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000" b="1" dirty="0" smtClean="0"/>
              <a:t>ตลาดแรงงานในอนาคตของประชาคมโลกและอาเซียน </a:t>
            </a:r>
          </a:p>
          <a:p>
            <a:pPr algn="ctr"/>
            <a:r>
              <a:rPr lang="th-TH" sz="4000" b="1" dirty="0" smtClean="0"/>
              <a:t>จะเป็นตลาดแรงงานเสรีที่มีความเป็นสากล </a:t>
            </a:r>
          </a:p>
          <a:p>
            <a:pPr algn="ctr"/>
            <a:r>
              <a:rPr lang="th-TH" sz="4000" b="1" dirty="0" smtClean="0"/>
              <a:t>มีการเคลื่อนไหวของแรงงานความรู้กว้างขวางขึ้น  </a:t>
            </a:r>
          </a:p>
          <a:p>
            <a:pPr algn="ctr"/>
            <a:r>
              <a:rPr lang="th-TH" sz="4000" b="1" dirty="0" smtClean="0"/>
              <a:t>การจัดการอุดมศึกษาที่ตอบสนองความต้องการของ</a:t>
            </a:r>
          </a:p>
          <a:p>
            <a:pPr algn="ctr"/>
            <a:r>
              <a:rPr lang="th-TH" sz="4000" b="1" dirty="0" smtClean="0"/>
              <a:t>ตลาดแรงงานในอนาคตก็จะต้องพัฒนาไป</a:t>
            </a:r>
          </a:p>
          <a:p>
            <a:pPr algn="ctr"/>
            <a:r>
              <a:rPr lang="th-TH" sz="4000" b="1" dirty="0" smtClean="0"/>
              <a:t>สู่ความเป็นสากลมากขึ้น</a:t>
            </a:r>
            <a:endParaRPr lang="en-US" sz="4000" b="1" dirty="0"/>
          </a:p>
        </p:txBody>
      </p:sp>
      <p:pic>
        <p:nvPicPr>
          <p:cNvPr id="15" name="Picture 2" descr="http://61.19.50.61/eng/asean/images/asean_56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2918"/>
            <a:ext cx="1214414" cy="121441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14282" y="500042"/>
            <a:ext cx="8715436" cy="1071570"/>
          </a:xfrm>
          <a:noFill/>
          <a:ln/>
        </p:spPr>
        <p:txBody>
          <a:bodyPr/>
          <a:lstStyle/>
          <a:p>
            <a:pPr algn="ctr"/>
            <a:r>
              <a:rPr lang="th-TH" sz="48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การพัฒนาศักยภาพและยกระดับคุณภาพ</a:t>
            </a:r>
            <a:br>
              <a:rPr lang="th-TH" sz="48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th-TH" sz="48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ของมหาวิทยาลัยในประชาคมอาเซียน</a:t>
            </a:r>
            <a:endParaRPr lang="en-US" sz="4800" b="1" dirty="0">
              <a:solidFill>
                <a:schemeClr val="tx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00430" y="5248300"/>
            <a:ext cx="5429288" cy="1466848"/>
          </a:xfrm>
        </p:spPr>
        <p:txBody>
          <a:bodyPr/>
          <a:lstStyle/>
          <a:p>
            <a:pPr algn="ctr"/>
            <a:r>
              <a:rPr lang="th-TH" sz="36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โดย</a:t>
            </a:r>
          </a:p>
          <a:p>
            <a:pPr algn="ctr"/>
            <a:endParaRPr lang="th-TH" sz="100" b="1" dirty="0" smtClean="0">
              <a:solidFill>
                <a:schemeClr val="tx1"/>
              </a:solidFill>
              <a:latin typeface="AngsanaUPC" pitchFamily="18" charset="-34"/>
              <a:cs typeface="AngsanaUPC" pitchFamily="18" charset="-34"/>
            </a:endParaRPr>
          </a:p>
          <a:p>
            <a:pPr algn="ctr"/>
            <a:r>
              <a:rPr lang="th-TH" sz="36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ศาสตราจารย์ ดร.วิจิตร ศรี</a:t>
            </a:r>
            <a:r>
              <a:rPr lang="th-TH" sz="3600" b="1" dirty="0" err="1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สอ้าน</a:t>
            </a:r>
            <a:endParaRPr lang="en-US" sz="3600" b="1" dirty="0">
              <a:solidFill>
                <a:schemeClr val="tx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1988" name="AutoShape 4" descr="data:image/jpeg;base64,/9j/4AAQSkZJRgABAQAAAQABAAD/2wCEAAkGBhQSEBUUEhQUFBUVGBgVFhQVFxQXFxUUFhYWGRYWFRcYHCYeFxokGRcXHy8hIycpLCwsFR4xNTAqNSYrLSkBCQoKDgwOGg8PGi0kHyUvLzQsMCwpLi80MTYvLDQuNCwuLSwsLC8vLC0wNS0vLCkpKjI0MiwsLDQsLiosLCw1L//AABEIAOEA4AMBIgACEQEDEQH/xAAbAAEAAgMBAQAAAAAAAAAAAAAABgcDBAUCAf/EAE8QAAEDAgEGCQgHBAcHBQAAAAEAAgMEEQUGEiExQVEHEyJSYXGBkaEUI0JigpKxwTIzcqKywtEkNGNzFUNTk9Lh8DVUdIOEs+IWRGSjw//EABsBAAEFAQEAAAAAAAAAAAAAAAACAwQFBgEH/8QAPBEAAQIDBAUKBAUEAwAAAAAAAQIDAAQRBRIhMUFhcYGxBhMiUZGhwdHh8BQVMrJCUmKCoiMzcpIkwvH/2gAMAwEAAhEDEQA/ALvREXI5BEREEEREQQRFHcosuqaku1zuMkH9VHYkH1jqZ26ehOtNLdVdQKmELWlAqo0iRLQxPH6enHnpWR9BPKPU0co9gVay5VYliLi2lY6Nmo8Xot9uZ1rHqt1LewvgiJOdVTm50lsWknrkeNPu9qsvl7bOMy4AeoYn0iH8Utz+ymus4CN/EeF2nZcQxyS9JtG3vN3fdXDk4U6yU2ghYPssfK7428FKf6Gwqh+mIQ4f2p4x/WGuue4LDUcKFJGM2Jkj7as1gY37xB8EhU7IM4Jbr/kfDGJjNl2jNYprTUMO00iMHFcbl1NqG33Qsj8S0fFY3UeNnbVdkjR8HLrz8Lx9CmHW6T5BnzWmeFqo2Qw/fP5kj562n6Wkf6xYJ5JzyvqJ/wBh5mNRtHjY21XbI0/Fy9/0vjUWttQQN8LXjvDD8VsDhaqNsMP3x+ZbkHC8fTph1tk+RZ80fPW1fU0j/X/2BXJOeT9JP+w8xHPi4VayI2nhjO8Oa+N3xt4LvYdwu07tE0ckR3i0jfCzvurLBwnUcozZmSMB157A9v3ST4LJ/QOFVv1Yizj/AGLuLePYFvFqcTO2e9gtun+J8MIr3rLtGVxVWmsYdorxiR4Zj9PUDzMrJOgHlDraeUO0LfVYYpwRvac6lmuRpDZOS4dT26L9gWjBlhiOHuDKpjnt2CXWR6kwvnfeS/l7b2Ms4DqOBiH8Utv+8mmsYiLdRR3J3Lqmq7Na7i5D/VSWBJ9Q6n9mnoUiVY60tpV1YoYmIWlYqk1giImoXBEREEEREQQRERBBEREEFrYjiUcEZkmeGMGsn4AayegaVo5SZTRUUWfIbuNwyMfSeejcN52dwNa0lBV41PxkjsyFptf0GDmRt9J9tZ7zqCsZWS51POuG6gafARFemLhuIFVHR5xt4xl1VV8nEULHsadrfrHDe52qNvb27F18neC2KIcZWOEjteYCRG3fnHW/wHQV1p6qjwiDNaLOIuGixllI9Jx3dJsBs3KuMossZ6wkOOZHsiaTm+0dbz16NwCTNWsllPNSwujvO06ItbL5OvzxDruXWctw08InmL8I1NTDi6dolLdAEdmxN6M4Cx9kEdKguL5c1dRcGQxtPoRXYLdJHKPaVwEWbcfWvMx6JJ2PKyoF1NT1nH0G6CIiZi2giIiCCIiIIIiIgjv4RlzV09g2QyNHoS3eLdBPKHYVOML4QqWqbxVUxsZdoIks6J3tEaPaA61VCJ5t9bZwMVM5Y8rNA3k0PWMO3Qd8WPlFwVMcDJROzTr4pxu07eQ/W3tuOkLmYFl/U0UnEVrXva3Qc761g3gn6xvX2FcjJ3LGejIDDnx7YnE5vsnWw9WjeCrDD6PGILEWkaOgSxE7QfSbfrB69WmlbXQ+nmpoXh3jYdPGPOrU5OvyB51k4dYy3jRwiSYdiUc8YkheHsOojfuI1g9B0rZVMTQVeC1N2nOjcdB08XM0bHD0XAdo2EjXaGTeU0VbFnxmzhofGfpMPTvG47e8Ds3IlkB1s3kHI+cVTEzzhuLFFDR5R10RFWxLgiIiCCIiIILkZTZSR0UBkfpcdDGA6Xu3dAG07O4HexLEWQRPllOaxguT8AN5JsAN5VTUVLNjVcXvuyFmu2qOO/Jjbve7f1nYArGSlUu1cdwQnPyiLMPlFEIxUcvOPWBYFPi1S6oqHERA2c4aLgaoohsA37L7SVLsqcrosPjFPTtbxgaA1g+jE3YXbztA1nWen7lblOzD4GwU4aJM2zGjVEznkbTrsDrNyempZZS5xc4lznEkkm5JOsk7SoNp2mp5VxGCRkOr1jVcnuTwUOffxB/l6cYyVdY+V5fI4ve43LjpJ/y6NiwrtZHUrJKyNsjQ9pD7tcLg2Y4jQrAxHJymEMhEEQIY4ghjdBDTY6ljJu00SzobUCSce0xsJq0m5RxLJSchl2RUqKwsh8FglpA6SKN7i53Kc0E2B0C5TKLBoGVNGGxRta+QteA0AOHJsHb9aQbWb59TN01Fe4E+EJ+bN8+pi6aivcCfCK9RW9Pk3TBjiKeLUfQbu6lH8gsIhlpS6SKN7g9wu5oJtmsNrnrTababU0p26aAgaNNfKGk202ppTt00BA0aa+UQFFYNdg8AxOCMRRhjo3lzM0ZpID7EjbqXSx3J+nZSzubBEHNikIIY0EEMJBB3rpthsFAunpAHRpNIUbZbBQLp6QB0aTSKsRW5SZOUxjYTBESWtJOY3XYdC4uBYNA+srGOijc1jmZjS0ENuHXzRsSU202oLN09EausDxhKbabUFm6eiNXWB4xXqKdZdYXDEyHi4mMLpLHNaBcAajbYpP8A+mqX/d4fcb+i6u2m0NocKT0q9WiBdtNobQ4UnpV6tEU8isPJLBoJPKC+KN2bUPa3OaDZotYDcFgy9weGKnY6KJjHGQC7WgEgsfo0dICdFqoMwGLpr6Vh4Wq2ZgMXTX0rEDWakrHxPD43Fj26Q4aCP8uhW2MmqX/d4fcb+irDKWBrKuZrAGtDrBoFgNA1BKkbTRNrKUpIoKx2TtJudUWwk5aabIsbJ3KiHEoTTVTW8YRpbqbIB6Ue1rhrtrGsdEMxfCKjCKpssTiWE8iTY5usxygbbbNtri1tEcilLXBzSWuaQQQbEEaiDsKtbJnKCPE6d1NUgGTN5Q1Z7RqkZucDa9tRsdR0bWy7ULJ5tzFJzHX68YxvKLk8Ej4iXwA7vThsjvZM5SR1sIkZocND2E6WO3dIOw7e8DrqlZGT4NX3F3MOrYJob6jucPA9B03DhuIsniZLEc5jxcH4g7iDcEbwps9KBkhxvFCsj4RlpZ8uApXgoZ+cbKIirYlwRFHsusovJKRzmm0j/Nx9DiNLvZFz123pxppTqwhOZhC1hCSo6IhOXuNPratlFT8prX5ujU+XUSfVYL9zjuUvldDhFAALOI0DYZZnDST0aOxrepcPgpydzY3Vcg5T7tjvsYDyndpFupp3qL5b5R+V1JLT5qO7I9xHpP8AaI7g1TLXmkspEs1knvOk7uMTOT1mGef513LM7NA38I4lbWvmkdJI7Oe83cen5DYBsAWFEWUj1sAJFBlHYyQmza6E73FvvNc34lWzPHnNI3gjvFlSlFU8XIx49BzXe6Qfkrta4EAjSDpHUsjb6CHUOaqdh9YyXKBBDqHNVOw+sRfg5f8AshbtbI4eDT816yzOa+jfzaht+2x/KsOSHmqqsg1WfntHqkn5Fi2OEGImjzhrjex/iW/mUdVPmIOhR+4esR1U+Yg6FH7h6xIpW3aRvBHgolwZyfs8jd0l+9jf0Urppw9jXjU5ocOogFQ/g75MlVHzXN8DI0/AKKwP+K+Dou8SIisD/iPg6LvEiN3E/wDa1L0xvHhIuvlH+51H8qT8BXJxzRidE7eJG/dP+JdbKT9zqP5Un4CurxVLnUPvMdXiqXOofeY2qH6pn2G/hCj+TOmurj67B+P9F38P+pj+w38IXAyS01Ncf41u4yfqm2sG39g+4Qhr+2/sH3CNPhDN30rd7z8Yx81M1Csrzn4hRs3Fp75R8mKU4zU8XTyv5sbiOvNNvGydmEksS7YzNe9UOTCSWJdsZmveqOLwfm9PI7nzPd3hqwcIPKbTx7XzD4Zv510Mh6fMoYunOd3uNvCy5+OnjcUpYtkYMp6NJd/+be9PoUPmC16E3j2Aw+hQ+YLXoTePYDEtVNY/LnVU53yP7g4j5K4KuoEcbnnUxpcepov8lSLnkkk6zpPWdal8nkdJa9giZyeR0nF7BHxZqKtfDI2SN2a9hu09PzGwjaCsKLWRqiAoUOUW7NHFjOH3FmyjV/CmA0g+qfgQdYUU4OsoXUtS6knu1r3Ftnf1cw0W6nWzevN6VzsiMo/JKkFx81JZkm4D0X+yT3Eru8K+Tti2rjGh1mS253oP7Ryb9Dd611jzSZhBlXcjlqPrx2x5FyiswyExzzWWY2aRu4Uiz0UeyFyi8rpGucbyM83J0uA0O9oWPXfcpCoDrSmllCsxEVCwtIUNMFUeWVQ7EMVZTRnksdxII2HXM/ssR/y1ZuPYmKemlmPoMJHS7U0driB2qvOCTDC+aapfpzRmNJ2vfynnrsB76tbOHMtuTR/CKDafffEOb/qKSyNOJ2CJFl5ibaOhEMXJLxxLAPRjaAHn3bN9tVEpNwh4tx9c8A8mHzTesaXn3iR7IUZWSmHCtZMet2JKCWlE4YqxO/IbhBERMRcwVsZGYjx1HHp5TPNu62aB93NPaqnUoyAxjiqgxOPJmsB0SD6PfpHXZU9sSxelyRmnHziotiWL8sSM04+cd/Fv2fFIZtTJ28U4+toAv/8AX3Fd3KCj42lmZtLDb7QF2+IC1MsMKM9K4N+mzzjLa7t1gdbbjrstjJzFhUUzJPStmv8Att19+vqIWXWsqabfTmjA7sU+W6MstZU02+nNGB3Yp8t0a2RdbxlFFvYDGfZNh93NXHyfHF4tUsOjPDnDtc148HlZskvMVdTSnQA7jIx6pt+Us7iseKt4rGIJNkrc09dnM+bFMugPPIGS0kj7h4xNuAPPoGS0kj7h4xuZVC1VQu/ilvvZi6mUv7nUfyn/AISuZlxoZTycyojPZp/QLp5S/udR/Kf+EqIMUy51kfyr4xDGKZc6yP5V8Y2sO+pj+w38IXByHFxUv51Q/wALH5ruUDrQRndG0/dC42QMf7EHc973fet+VNjBl060jifCEDBl460jifCObUjjMbYNkTB4Mc74vC6OX9Xm0ZaNcrmsA7c4/ht2rSyVbxuIVc2sAlgPW63wjHeveNftGJ08I0thHGv69DgD3M99WBAEy2Dk2gE7he4kRYEATLYOTaATuF7iREmw+l4qGOPmMa33QAo1kt5+tqar0QeKjPQLavZa0+0ullfivEUrs36cnm2Aa7u1kdQueuy2Mm8K8npmR+lbOf8AbdpPdq7FBQS3LrdOazQbMyeAiAgluXW6c1mg2Zk8BHNy+xHi6QsB5UpDB9nW7wFvaVYKQZbYxx9SQ03ZFdjdxN+W7v0dTQo+tbZUsWJYA5nE7/SNbZUsWJYA5nE7/SCIitItIK2Mjaxtfhz6eU3LG8U47c0jzb+sW72Kp1JuDzFuIrmAnkzead1n6B96w9oqRLOltwERTW3JialFCmKcR4jeIyZA4g6jxEwSaBI4wvGwSNJzD71x1PVxqouFXDDFWMnZo41oNxskjsCe7MPerOwHExUU0Uw9NgJ6HanDscCOxa60wHUNzSfxCh2j33R5FJkoUpk6MtkRPhcxHMpY4hrlfc/ZjFz94s7lt5GsFJhAlI0lj6g9N7lve0MCifC5VF9ZHGPQiGj1nuPyDVK8vXCnwoRN28VCOptifBhTc2eYs9tP5qn33RKs9n4q0LpyqB2nHxipHvLiS43JJJO8nST3r4iLGx7ZBEREEEBtpGjpRFyCLXySyiFVDyj51lg8b9zx0HwN+hc6EeQVxbqp6o3buZLu6Bpt1Ec1QLDcRfBI2SM2c3uI2tcNoKsiGsgxOmcw8l1rlut0b9jhvHTtBINlk5uT+EcUqn9JeB1a9xxHZGTm5P4RxSgP6S8Dq17jiOyNbK1hgqIKxo0NPFy25hvY9xcOvNXrL2G8EVQzSYXteCOa62n3gxe8MnM0clFV6JWtzSf7RnoyNO0jQewHeB4wIGWnmoZ/rIgY+uMjzbx0DR3N3qMklooUrEtnHWg6RqxI3iIySWihSsS2cdaDpGrEjeI2Ms7SYe97dOhkjerOab9xW3js2fh8rudC53ey/wA1y8HeZsMlhd9ZE2SFw3FoOb4WHYvUdTn4KXf/AB3N9wFvyTfNXLqPyuU7aU4Q3zVy6j8rlO2lOEdKonzMPLt0F+3i9HitfBZPJ8MY8+hCZO0gvA7ytbKSfNwoAa3siYPazfkCmVbSKaGkZ9KZzIh0MZbOPULN70ltu+lKDkpZrsSMT3mEttX0hByUs12JGJ7zDIqEQUJlk0Z+dK4+qBYHubftXzImnL+Oq5BZ07jm9DAfhfR7ATKRpfxNBDozwM8j0IGW19dvC21esamJzaCl0OLQJHDVDDa2npI+PSE6qroUci4anUgHT70a4dVV0KORcNT+lAOnb4a4w0Y8urjNrgpjmx7nyay4eB7GdK2Mtco/J4uLYfOyDRbWxmou69g79i+4ni8OHU7YowC8DkM2ne99tQJuenZ0VrWVj5ZHSSHOc43J/TcNllMkpP4pwOqFG04JB008zideETJKT+KcDqhRtOCQdNPM4nXhGFERauNVBEREEF9Y8tII0EEEHcRpB718REEWlwgMFVhUdQ0aW8XL1B4zXDvcPdTgixHPpZIidMT7j7MguPvB/evmS/7RgcsR0lrZox1gF7O7Ob3KPcEVZm1kjNkkRPaxzSPBzltZU8/Zq0nNJB998eI2gz8LaRQMqkd+HhGvlOeNxzN1jjoI+wcWD43Ul4XZ/NQM3vc73WgfnUUqH3x7/rGjulaPkpDwvnlU3VL8YkzbvRYaT+keEWPJYBdoV/UeBivERFkI9dgiIiCCIiIILPRTyMkaYi4Pvyc2+dc7ANt921fKSkfK9rI2lznGwA/1oHSrHw3BocOgM0pDpAOU/pPoRg6rnR07dGqvnZxEuLpF5Ssk9fpFfOzqJcXSLylZJ6/SNbEnPNPHJUgR1YNoOK0yOdzSzVY7RcjTs1LaxDOE9K4ACrdYPY03aYf6zPOxo1g6dO9ecKjID6+r0OLSWM/sotgaOc759JXnA5C2Kavn+lIC5o5sLfoMb1m3XoWZUaA00VGGRKvwD9IzOvKlYzSjQGmiowyJV+AfpGZ15UrGagsMSqOL+gY2GbcJfRt05t79q5WFuIwafmnjQz7BNviStzCmmLDJp3/WTNkmcel4IZ2aj2r7LTcXgub/AAQ7tcQ4/FLqAq7n00J23RifLVC6gKu59NCdt0Yny1Rjx196WhLvq+MgL+rM0dmtbuvFfO7IfMbjc+cP2tfYtfG6fOwdu9sULx7IZfwuvWUzyaeCsZ9KIsk62SABw7bjxSEdIBA0lad5oR25HVCEdIBA0lad5oR25HVHnDC/MqnsAdW5xD2u1NA+razezN0jedaw073soy+hHGSuJM73/XB+27DouDfRfRsDrrYygfxToq+HS2zWygenC+2aesXHeNy+4vGYXCupuUxwBnYNUkZ1SD1gDr7d9+pVeoaDpHI5VThcOr8u6tdHUqvUNB0jkcqpwuHV+XdWuitp5XOcXPJLieUXXvfbe68KyscybirohPAQJHC4dqEnqv3HZfWLWKrieFzHFrgWuabEHWCFppKcbmU0SKEZjqjTSU43MpokUIzHVHhERT4nQRERBBEREEWZwRy3hqGbA9rveaR+RRDIF/F4pCPWfGe1jx8bKT8EB5VT1RfGRRHJ59sVi/4i3e8j5rZ2F0pZ5P6fOPIOVQuWkCOscExuTttj3/WNPfK0/NSLhfbyqY9Eo/7S4GVnmcac7YJoZN2i0bj81KuF2nvDA/myOb7zb/kSLd6TDSutI8I7yWUEWhQ/mPAxWCIix8evQRERBBEUlyEwXjqjPcLsis7rf6A7LE9g3piYeSw2pxWQhmYfSw2pxWQiWZG5Niniz3jzrxp9RusMHz6epash8vrszXT0xu7dJLqt0jQR1A85dXKzF/J6Vzmnlu5DN+c7aOoXPYvWTGEeT0zGEco8p/23ax2aB2LE88u6qbX9SjROrrI2DAbYxPPruqm1/Uo0Tq6yNgwG2OVlfKZpoKNp+sIfJbYwX/Rx62hfcupLQRU8egzPawAc1ttHvFix5Kefq6mqOkX4qP7It+UM94rxibuOxiBmyFucftWL/wDApTaQ26hvQ2kqO2le7AboktpDbqG9DaSo/wCVK92A3RvZaAR4e6Nui/FxtHRnDR3NWzlNFm4fK0amx27rBauWhzvJY+fUR9wvf4reys/cp/sH5KI0aBjWsnvA8IitGiWNaye8DwjzHBn4cG86nA74lrYFH5RhbGH0onR92c0fALqYMP2WH+VH+ALkZAu/ZC3+zkkZ4g/NJJPNOEZpWDx9IQSeacIzSsHj6RjyNkFRQGGTTm50LhtzTpHcHW9lfMiqghstJLpdA4gX9KMk+F/BwWvku7isRq4dQcTIB7V9HZIO5e8Y/Z8TgmGhs44p/XoaCe9nuqY6kLcdaGShfTtpXvFRE11AW660Mli+nbSveKiPuFO8irDTH6mblwk+i7az5e7vX3LnJrjYzNGPOMHKA9Ng/MNY6Ljct/LLCuOpi5v1kXnGEa7t1gdniAtzJ/FRUU7JNpFndDxod46eohMfELTcnEfUMFa9f7hnrER/iFpuTiPqGCtev9wz1iKcRdzLHBvJ6k5osyTls3C55Tew+BC4a2rLqXmw4nIxtmXUvNhxORgiInodgiIiCLE4IG8qpPREPGRRHJ5t8Vi/4i/c8n5Kb8E0ebT1Eh1Z4F+hjM4/iUN4P4+MxOA+s957GPPxstnYXRlXlfp848f5VKC7SoOscEx1OFykzaxjx/WRDT6zHOB8C1SzLL9pwgSjmxTjwzvuud3LU4XsPzqaKUa4n5p+zIP8TW962cgJhVYUYXejxkDvsuBLfuvA9ldm08/Zzavy1HvuiDIPfC2he1g9h/8AYqZF7nhLHOY7Q5pLXDc5psfELwsXHtwNcRBEREEFa+ReG8TRsuOVJ5x3tfR+7mqrqGm4yVkfPc1vvED5q7WNAAA0AaB1LM8oHqIQ0NOJ3RmuUD1EIaGnE7oiWMftGJww62QjjXjp0EX+57xXdyhrOKpZXjWGG32jyW+JC4eR/naqrqDtfmNPqgn5Biz8IMp8kDBrkkYz4u+LQqtbdZlqX0Jug78TFWtusy1L6E3Qd+JjayLouLoot7wZD7ZuPu5vcuPk2eMxSqk15uc0e81o8GFTCCIMY1o1NAaOoC3yUO4OBnGok5zm/ncfxLjbl9uZe0mn8lRxty+3Mv6TT+So38pdNbQt9d7vdDT8l0MrP3Kf7BXOxbTitINzJHfdf+i6OVf7lP8Ay3JGSpYbO9ZhGSpYbO9ZjZwX92h/lR/gC42Rhs+rZzah579H5V2sG/dof5cf4AuJkvorK5v8Rru/PPzSE4ofGw/y9YbTih8bD/L1jSrTxWNRnZKwA9rXM+LWroZfUmfRlw1xOa8HtzT+K/YudlryK2jk9YD3ZGH8xUqxem4ynlZzmOHaWm3ipK3LhlntQHYacIkrcuGWe1Adhpwj1h1VxsMcnPY13eASo3kr5isqaX0b8bGPVNvyuZ7pW9kLUZ9DH6uc3ucbeBC0ceHFYnSyjVJeJ3TpzdP94O5Ntt3XXpbrBptTiPHthttu669LdYNNqcR49sZ8v8O4ylLwOVEc72Tod4WPsqsVd9XTiSNzDqe0tPU4W+apF7C0kHWCQesaCrmwHrzSmzoPGLqwHrzSmzoPGPiIi0caKCIvcEJe5rG6XOIa0es42HiUQE0xMWbgf7NgMkmovZK8dbyWM/Ko9wR0edWPfsjiPe9zQPAOXf4S5hT4dDTNP0ixnWyJoJ+9md69cEOH5tNLKdcj80fZjH+Jzu5beVTzFmLOlRp4eceHzz3xVolesnx8olmUWF+U0ssO17CG9DxpYfeAVa8E+K8XVPgdoErdAOySO5t7pd7oVtqmsuaB1FiQmj0B7hPGdmeDy2+9ptueFyzCHm3JVX4hUbR7HZDM4C2pLw0Z7I98JOEcTWl4HJmGePtjQ8d9ne2oorfyoom4jhrZYhdwaJoxtuBy4+u1xbe0KoFkZlotuEGPW7CnBMyiccU4HwPZ4wREUeLuO1kbDnV0PQXO91jiPGytWrlzI3u5rS7uBKrHIIjy1t9HJf8ABWJjUw8mmsR9VJtHMKx1tArm0J1DiYx9tArm0J0UHExx+DuK1HfnPce6zfyplgM6eiZsdOCfZLf1Ky5CStFDHpGt+0c9yxZQyA11DpFg6Q6/VamCT8wcV1X+4GI5J+YOK6r/AHAxIax9o3nc1x8CoxwaR2pXnfIfBjFIsRlHEyaR9B20c0rg8HjgKIXIF3vOvqHyUZrCTc1qT4xHawk3Nak+Meq3/bEHRC4/9xdLKr9yn/lu+C5lU8f0vEbi3EO039Z66OVMo8in0j6t20bk4oHnZfYn7jC1A87L7E/cY28H/dof5bPwBcTANGJVo/lnw/zXZwiUeTxaR9WzaOYFxcGeP6SrDcaotvqhNtg0f2f9xCGwaP7P+4jU4SG2FO7c9w7w0/lUzUQ4RyDTx2INpRt3sepYJm84d4Q/UyjP7uIjkxUyjP7uIiN5BDNimZzJ3t8G/osXCGM2KGQa2TD4E/FoWXJGQCWsFx+8OI07yVi4RpAaMWIPnG7fVepaa/MgesjvETE1+ZA9ZHeIlipzKOHNq5x/EcfeOd81bsE4zG6RqG0blVWWNvLprb2/gYnrAqH1p1eIh2wKh9adXiI4yIi2EbCClfBthHHVoeRyYRnn7Z0MHfd3sKKK2MDiGF4U6aQeccOMIOsvdoij7NF913KTKsl10JAijt6dErKKxxVgPE9nhEO4TsV4+uMbdIhAjAG150vt03Ib7KtXJ3C/JqWKHaxgDul50vPvEqpuD3CXVVeJH3c2I8c8na+9236S/leyVdS19qqDSW5VP4Rjt91O+PJJEFalPHTlBRrL/J3yukdmi8sXnI95sOUztHiGqSoqdl1TSw4nMRPcQFpKTpiruCjKXNcaSQ6HkviJ2O9JnaBcdIO9czhByb8mqC9g81MS5ttTX63M6N46DbYvfCJk46kqRUQ3ayR2cC3RxcwOcQN1yM4do2KZ4VXRYvQFklhIABIBrZIPoyNG46x7Q3qxtiVTMNiaayOeo+vGH+T9pqs+Y5pzLI6x17s9mEVAi28Vwt9PM6KUWc09hGxzd4IWoscRTAx6+lSVpCkmoMF4LgF6KxWF9KtrNlWH7xeKjTJKRUnuMUNtz83K3Ey4QLxxWtQCU94J3V2GPYeF6ssL7bF7b9FT5+yWm2m3W7ybygCF5itce6KqyeUD7z70u9dXcSVBTdaGlMBXPPt64+l4QPCxNO9erAqa9Y0qybiw5l9YFR2AE92/TFXL8pZ+YTzrama1/tklKqbVECu/dojLZeS8L4/QF4bbaoEjZTbjCph28oVoAgYnXs7ItrVt99qaRJsXEKIBUpw4JrjTA59sZA4L1ZYXW2LJrCJ6yWmuacSSlCzQ3hind2+eMFl8oH5jn2VpStxsVFw9FW8nDRjryBEM8IHBeAAvJOnQrBFiyr95DYcFBgpQoD2gHuEVLnKaflbjrymVAnFCTVQ3gkDtMZnEL5nBfJdS+Rsuq2WkJUyQm3yrOlBTHUK8axdTtrT4tMyEqlB6NQVVw1mhy1AZx6DgvawSCxWZupNWlIsNMtzEuTdXoOcPWJas1MTL0nOBN9vSmtD293CPqItvCsLfUTNiiF3OPYBtc7cAFRgVwEadSghJUo0AjvcH2TXlNRnvHmoSHOvqc/W1nzPQOlZ+FLKXjpxTsPIhPKt6Uuo+6LjrLlJsoMTjwmhbBAfPPBDTtufpzO+XTYagVE+DfJg1NRx8gvFEb6dOfLrA6bfSPZvWzseVTLNGbdyGWs+8BHj3KG01WjM803lkNnrmdwifZAZO+SUjc4Wll85JvFxyWdg8S5SVEVY86p1ZcVmYabQEJCRogiImoXGpi2FsqYXxSi7Xi3SDscNxB0jqVMB1RhFdvI7GzRE/O3YR0K8lxMq8l462HMdyXtuY5NrXbjvado+YCtLPnAyS25ihWfnEOaly4AtH1DKOXi+FwYvSNlhcBIByHHW13pRSW1D4aCLg6anq6R8T3RyNLXtNnNOsH/W3aupheKVGFVbmuaRYgSRE8mRuwg+Id/mFYeJ4TTYvTiaFwEgFmvtymnXxcrd3wvcXB0xLVsotHnG8UnI+B8DpjScneUXNf0H8uHp1jRFQP1LEy21dLFcJlp5DHM0tcO5w5zTtHStExpqzbQal2HGHbySr8Sc9nvrMX1s2U/PTLM5L3FhI+lf0munCtfQZx4kK9NOheswL6AnJq05ZyVQwlKjdVXpaRjWpBrjXqhuRsSdZnnZpakJvoKegD0ThSgIoQKaTjGMOB1ry4blkMYQRhTWbXk2Vc4guAU+ioKctZPvsismeTtozKCy6lkmv9yhCs66ABXRll2x5I5K+MI2rMvBjCiS9sNKbWy+FJClFQKDiKmtNkT5vk6+h5qYlShakoCVBwVCqCldOPlnHguG5fX6l7DF9ISVWnLtvtKbC1JSakqUSThTKtBTPRuhxNhzjsq+h5TaVLFEhCAAMQaFQAUQaUIxw64xssvDjpWXiwvpYFPbtmUamFPVcVernSg1AViqe5N2g/KIl6NIuEZVqqgIqo08MSdGEeZdSRal7LUDbKlM818v+FFb16urjGkFlv/N/jyRdu0pU1r2UpvjFLrWVupfCwLdwrCZaiQRwtLnHuaN7jsHSiZnm3pNqXSDeTn1bsfCOSdmuSlozE66pNxYwxxFKZ1FO+MVJSPle2ONpc9xs1o1k/wCtqtKho4MGpDLKQ6Z4sba3u1iNm5o2ntOwJSUNNg1OZZSHzOFrj6TzzIgdTdVz2nYFXVZWVOKVY0Zz3aGMH0Y2fJo1klTrJsnnTzruCRn74mMtyi5Rc7/x5fLj6dQ7Y9QQ1GK1uk3e83cfRijHwaBoA2k7yrtwnC2U0LIohZrBbpJ2uO8k6T1rn5KZLx0UOY3lPdYySbXO3Dc0bB8yV21KtGdD5DbeCE5eflGblJfmheX9RzgiIqqJsEREQQRERBHEypyTiro81/Je36EgGlp3HnNO0fAqpgavCarmntMczAfvDuIvsV6LSxbB4qmMxzMD2nvad7TraekK0krQLI5twXkHR5eUQpiVDhvoNFdcRzD8ao8Xh4qVoEgF+LJs9ptpdE7aOrtChmUnB7PTXfHeaLXnNHLaPXaPiNHUvOU3B5PSO42Auliac4ObokjttcG7uc3wW9k3wrSR2ZVgyt1cY23GAesNT/A9aXNWO3MJ52VNR1aR76jjE+zOUMxZ6ubcy6jkfLaN8QlFblRgGH4m0yQuaH6y+KzXA/xIz8xfpUQxfgzqormO07fU0Pt0sPyJWWdlXGjQj3sj0eSt6UmgOldOvLccoiSLJUUzo3Zr2uY7muBae4rGo0XgIIqIIiIggiIiCCIslPTukdmsa57ua0Fx7giAkAVMY0UtwjgzqpbGS0DfX0vt0MHzIUriwfDsLAfM4Ol1gyWc8n+HGNXXbtUpmUddNEj3siinbelJUHpXjqy3nL3lERyb4PZ6mz5Lwxa85w5bh6jT8To61LMTyhpMJiMNO0Pm2sBuc7nTP+WvcAFGMpeFKWa7KYGCPVn3864dY0M7NPStfJfg6mqiJJs6GI6c5w84+/NadV+ce4rVStjtSyedmzQdWk++oR5xafKGZtFXNtZdQy9dp3COZFDVYpVbZHnW46GRM+DW9A0npKt7JbJOKhjzWcp7vpyEaXHcOa3cPiVvYTg8VNGI4WBjR3uO9x1uPSVupudtEvjm2xdQNHn5RBlpQNdNWKuuCIiqomwRERBBEREEEREQQRERBBRbKLg7pqq7gOJlPpsAsT67NR6xY9KlKJ1p5xlV5s0MIW2lwUUKxSWK5DVtG7PYHPDdIlgLrjrA5bfh0rZwnhSq4rCTNnaOeM1/vt+YKuRcrFslaWp0zQsc7njkv95tie1XKbVbdF2abCtYz97CIrzJKQasqpqiMU/CbRVDc2piczeHsErPDT91ejg+D1Olj4mE8yUxn3HEDwWtiPA9GdME72erIA8d4zSPFR6s4Kaxn0eKlHqvse54A8UGUsyY+ld3b6+cPtT9oyv013E+HlEnk4Kad2mOeUD/AJbx4ALXPBANlSf7r/zUKlyJro//AG0vsAO/AStd2A1g1wVP93L+iR8gllYpdHv90ThyqtFGGO8DxTE9HBANtSf7r/zWdnBXTM0y1EluuNg8QVXbcBrDqgqf7uX9FsQ5E1z9VNL7QDfxkI+QSycVOj3+6A8qrRXhjuA8ExPv6Lwam+m+J5HOkMp9xhI8FjqOE+jgbm0sLnbg1rYmfr91Ruj4Kax/0+KiHrPue5gI8VIcO4Hoxpnne/1YwGDvOcT4JYlLMl/qXe2ennEB2etGa+qu8+flEZxbhNq5tDHNgadkY5XvnTfqssOEZB1lW7Pc0xtdpMs1wT0gHlO69XSrawnJWlptMMLGu555T/edcjsXVXVWshoXZVsJ1n3xJhkSKlmryqxFsneDympbOI46Uem8CwPqM1N6zc9KlKIqV15x5V5w1MWCG0tiiRSCIiahcEREQQRERBBEREEEREQQRERBBEREEEREQQRERBHwr6ERdggV8CIiCPqIi5BBEREEEREQQRERBBEREEEREQR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" name="AutoShape 6" descr="http://t2.gstatic.com/images?q=tbn:ANd9GcQ2uUO6xiTCT9R2gteLYOpXJez-bWmdm0eeAggjO9x6nxX68d7VW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2" name="AutoShape 8" descr="http://t2.gstatic.com/images?q=tbn:ANd9GcQ2uUO6xiTCT9R2gteLYOpXJez-bWmdm0eeAggjO9x6nxX68d7VW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274" name="AutoShape 2" descr="data:image/jpeg;base64,/9j/4AAQSkZJRgABAQAAAQABAAD/2wCEAAkGBhQSEBUUEhQUFBUVGBgVFhQVFxQXFxUUFhYWGRYWFRcYHCYeFxokGRcXHy8hIycpLCwsFR4xNTAqNSYrLSkBCQoKDgwOGg8PGi0kHyUvLzQsMCwpLi80MTYvLDQuNCwuLSwsLC8vLC0wNS0vLCkpKjI0MiwsLDQsLiosLCw1L//AABEIAOEA4AMBIgACEQEDEQH/xAAbAAEAAgMBAQAAAAAAAAAAAAAABgcDBAUCAf/EAE8QAAEDAgEGCQgHBAcHBQAAAAEAAgMEEQUGEiExQVEHEyJSYXGBkaEUI0JigpKxwTIzcqKywtEkNGNzFUNTk9Lh8DVUdIOEs+IWRGSjw//EABsBAAEFAQEAAAAAAAAAAAAAAAACAwQFBgEH/8QAPBEAAQIDBAUKBAUEAwAAAAAAAQIDAAQRBRIhMUFhcYGxBhMiUZGhwdHh8BQVMrJCUmKCoiMzcpIkwvH/2gAMAwEAAhEDEQA/ALvREXI5BEREEEREQQRFHcosuqaku1zuMkH9VHYkH1jqZ26ehOtNLdVdQKmELWlAqo0iRLQxPH6enHnpWR9BPKPU0co9gVay5VYliLi2lY6Nmo8Xot9uZ1rHqt1LewvgiJOdVTm50lsWknrkeNPu9qsvl7bOMy4AeoYn0iH8Utz+ymus4CN/EeF2nZcQxyS9JtG3vN3fdXDk4U6yU2ghYPssfK7428FKf6Gwqh+mIQ4f2p4x/WGuue4LDUcKFJGM2Jkj7as1gY37xB8EhU7IM4Jbr/kfDGJjNl2jNYprTUMO00iMHFcbl1NqG33Qsj8S0fFY3UeNnbVdkjR8HLrz8Lx9CmHW6T5BnzWmeFqo2Qw/fP5kj562n6Wkf6xYJ5JzyvqJ/wBh5mNRtHjY21XbI0/Fy9/0vjUWttQQN8LXjvDD8VsDhaqNsMP3x+ZbkHC8fTph1tk+RZ80fPW1fU0j/X/2BXJOeT9JP+w8xHPi4VayI2nhjO8Oa+N3xt4LvYdwu07tE0ckR3i0jfCzvurLBwnUcozZmSMB157A9v3ST4LJ/QOFVv1Yizj/AGLuLePYFvFqcTO2e9gtun+J8MIr3rLtGVxVWmsYdorxiR4Zj9PUDzMrJOgHlDraeUO0LfVYYpwRvac6lmuRpDZOS4dT26L9gWjBlhiOHuDKpjnt2CXWR6kwvnfeS/l7b2Ms4DqOBiH8Utv+8mmsYiLdRR3J3Lqmq7Na7i5D/VSWBJ9Q6n9mnoUiVY60tpV1YoYmIWlYqk1giImoXBEREEEREQQRERBBEREEFrYjiUcEZkmeGMGsn4AayegaVo5SZTRUUWfIbuNwyMfSeejcN52dwNa0lBV41PxkjsyFptf0GDmRt9J9tZ7zqCsZWS51POuG6gafARFemLhuIFVHR5xt4xl1VV8nEULHsadrfrHDe52qNvb27F18neC2KIcZWOEjteYCRG3fnHW/wHQV1p6qjwiDNaLOIuGixllI9Jx3dJsBs3KuMossZ6wkOOZHsiaTm+0dbz16NwCTNWsllPNSwujvO06ItbL5OvzxDruXWctw08InmL8I1NTDi6dolLdAEdmxN6M4Cx9kEdKguL5c1dRcGQxtPoRXYLdJHKPaVwEWbcfWvMx6JJ2PKyoF1NT1nH0G6CIiZi2giIiCCIiIIIiIgjv4RlzV09g2QyNHoS3eLdBPKHYVOML4QqWqbxVUxsZdoIks6J3tEaPaA61VCJ5t9bZwMVM5Y8rNA3k0PWMO3Qd8WPlFwVMcDJROzTr4pxu07eQ/W3tuOkLmYFl/U0UnEVrXva3Qc761g3gn6xvX2FcjJ3LGejIDDnx7YnE5vsnWw9WjeCrDD6PGILEWkaOgSxE7QfSbfrB69WmlbXQ+nmpoXh3jYdPGPOrU5OvyB51k4dYy3jRwiSYdiUc8YkheHsOojfuI1g9B0rZVMTQVeC1N2nOjcdB08XM0bHD0XAdo2EjXaGTeU0VbFnxmzhofGfpMPTvG47e8Ds3IlkB1s3kHI+cVTEzzhuLFFDR5R10RFWxLgiIiCCIiIILkZTZSR0UBkfpcdDGA6Xu3dAG07O4HexLEWQRPllOaxguT8AN5JsAN5VTUVLNjVcXvuyFmu2qOO/Jjbve7f1nYArGSlUu1cdwQnPyiLMPlFEIxUcvOPWBYFPi1S6oqHERA2c4aLgaoohsA37L7SVLsqcrosPjFPTtbxgaA1g+jE3YXbztA1nWen7lblOzD4GwU4aJM2zGjVEznkbTrsDrNyempZZS5xc4lznEkkm5JOsk7SoNp2mp5VxGCRkOr1jVcnuTwUOffxB/l6cYyVdY+V5fI4ve43LjpJ/y6NiwrtZHUrJKyNsjQ9pD7tcLg2Y4jQrAxHJymEMhEEQIY4ghjdBDTY6ljJu00SzobUCSce0xsJq0m5RxLJSchl2RUqKwsh8FglpA6SKN7i53Kc0E2B0C5TKLBoGVNGGxRta+QteA0AOHJsHb9aQbWb59TN01Fe4E+EJ+bN8+pi6aivcCfCK9RW9Pk3TBjiKeLUfQbu6lH8gsIhlpS6SKN7g9wu5oJtmsNrnrTababU0p26aAgaNNfKGk202ppTt00BA0aa+UQFFYNdg8AxOCMRRhjo3lzM0ZpID7EjbqXSx3J+nZSzubBEHNikIIY0EEMJBB3rpthsFAunpAHRpNIUbZbBQLp6QB0aTSKsRW5SZOUxjYTBESWtJOY3XYdC4uBYNA+srGOijc1jmZjS0ENuHXzRsSU202oLN09EausDxhKbabUFm6eiNXWB4xXqKdZdYXDEyHi4mMLpLHNaBcAajbYpP8A+mqX/d4fcb+i6u2m0NocKT0q9WiBdtNobQ4UnpV6tEU8isPJLBoJPKC+KN2bUPa3OaDZotYDcFgy9weGKnY6KJjHGQC7WgEgsfo0dICdFqoMwGLpr6Vh4Wq2ZgMXTX0rEDWakrHxPD43Fj26Q4aCP8uhW2MmqX/d4fcb+irDKWBrKuZrAGtDrBoFgNA1BKkbTRNrKUpIoKx2TtJudUWwk5aabIsbJ3KiHEoTTVTW8YRpbqbIB6Ue1rhrtrGsdEMxfCKjCKpssTiWE8iTY5usxygbbbNtri1tEcilLXBzSWuaQQQbEEaiDsKtbJnKCPE6d1NUgGTN5Q1Z7RqkZucDa9tRsdR0bWy7ULJ5tzFJzHX68YxvKLk8Ej4iXwA7vThsjvZM5SR1sIkZocND2E6WO3dIOw7e8DrqlZGT4NX3F3MOrYJob6jucPA9B03DhuIsniZLEc5jxcH4g7iDcEbwps9KBkhxvFCsj4RlpZ8uApXgoZ+cbKIirYlwRFHsusovJKRzmm0j/Nx9DiNLvZFz123pxppTqwhOZhC1hCSo6IhOXuNPratlFT8prX5ujU+XUSfVYL9zjuUvldDhFAALOI0DYZZnDST0aOxrepcPgpydzY3Vcg5T7tjvsYDyndpFupp3qL5b5R+V1JLT5qO7I9xHpP8AaI7g1TLXmkspEs1knvOk7uMTOT1mGef513LM7NA38I4lbWvmkdJI7Oe83cen5DYBsAWFEWUj1sAJFBlHYyQmza6E73FvvNc34lWzPHnNI3gjvFlSlFU8XIx49BzXe6Qfkrta4EAjSDpHUsjb6CHUOaqdh9YyXKBBDqHNVOw+sRfg5f8AshbtbI4eDT816yzOa+jfzaht+2x/KsOSHmqqsg1WfntHqkn5Fi2OEGImjzhrjex/iW/mUdVPmIOhR+4esR1U+Yg6FH7h6xIpW3aRvBHgolwZyfs8jd0l+9jf0Urppw9jXjU5ocOogFQ/g75MlVHzXN8DI0/AKKwP+K+Dou8SIisD/iPg6LvEiN3E/wDa1L0xvHhIuvlH+51H8qT8BXJxzRidE7eJG/dP+JdbKT9zqP5Un4CurxVLnUPvMdXiqXOofeY2qH6pn2G/hCj+TOmurj67B+P9F38P+pj+w38IXAyS01Ncf41u4yfqm2sG39g+4Qhr+2/sH3CNPhDN30rd7z8Yx81M1Csrzn4hRs3Fp75R8mKU4zU8XTyv5sbiOvNNvGydmEksS7YzNe9UOTCSWJdsZmveqOLwfm9PI7nzPd3hqwcIPKbTx7XzD4Zv510Mh6fMoYunOd3uNvCy5+OnjcUpYtkYMp6NJd/+be9PoUPmC16E3j2Aw+hQ+YLXoTePYDEtVNY/LnVU53yP7g4j5K4KuoEcbnnUxpcepov8lSLnkkk6zpPWdal8nkdJa9giZyeR0nF7BHxZqKtfDI2SN2a9hu09PzGwjaCsKLWRqiAoUOUW7NHFjOH3FmyjV/CmA0g+qfgQdYUU4OsoXUtS6knu1r3Ftnf1cw0W6nWzevN6VzsiMo/JKkFx81JZkm4D0X+yT3Eru8K+Tti2rjGh1mS253oP7Ryb9Dd611jzSZhBlXcjlqPrx2x5FyiswyExzzWWY2aRu4Uiz0UeyFyi8rpGucbyM83J0uA0O9oWPXfcpCoDrSmllCsxEVCwtIUNMFUeWVQ7EMVZTRnksdxII2HXM/ssR/y1ZuPYmKemlmPoMJHS7U0driB2qvOCTDC+aapfpzRmNJ2vfynnrsB76tbOHMtuTR/CKDafffEOb/qKSyNOJ2CJFl5ibaOhEMXJLxxLAPRjaAHn3bN9tVEpNwh4tx9c8A8mHzTesaXn3iR7IUZWSmHCtZMet2JKCWlE4YqxO/IbhBERMRcwVsZGYjx1HHp5TPNu62aB93NPaqnUoyAxjiqgxOPJmsB0SD6PfpHXZU9sSxelyRmnHziotiWL8sSM04+cd/Fv2fFIZtTJ28U4+toAv/8AX3Fd3KCj42lmZtLDb7QF2+IC1MsMKM9K4N+mzzjLa7t1gdbbjrstjJzFhUUzJPStmv8Att19+vqIWXWsqabfTmjA7sU+W6MstZU02+nNGB3Yp8t0a2RdbxlFFvYDGfZNh93NXHyfHF4tUsOjPDnDtc148HlZskvMVdTSnQA7jIx6pt+Us7iseKt4rGIJNkrc09dnM+bFMugPPIGS0kj7h4xNuAPPoGS0kj7h4xuZVC1VQu/ilvvZi6mUv7nUfyn/AISuZlxoZTycyojPZp/QLp5S/udR/Kf+EqIMUy51kfyr4xDGKZc6yP5V8Y2sO+pj+w38IXByHFxUv51Q/wALH5ruUDrQRndG0/dC42QMf7EHc973fet+VNjBl060jifCEDBl460jifCObUjjMbYNkTB4Mc74vC6OX9Xm0ZaNcrmsA7c4/ht2rSyVbxuIVc2sAlgPW63wjHeveNftGJ08I0thHGv69DgD3M99WBAEy2Dk2gE7he4kRYEATLYOTaATuF7iREmw+l4qGOPmMa33QAo1kt5+tqar0QeKjPQLavZa0+0ullfivEUrs36cnm2Aa7u1kdQueuy2Mm8K8npmR+lbOf8AbdpPdq7FBQS3LrdOazQbMyeAiAgluXW6c1mg2Zk8BHNy+xHi6QsB5UpDB9nW7wFvaVYKQZbYxx9SQ03ZFdjdxN+W7v0dTQo+tbZUsWJYA5nE7/SNbZUsWJYA5nE7/SCIitItIK2Mjaxtfhz6eU3LG8U47c0jzb+sW72Kp1JuDzFuIrmAnkzead1n6B96w9oqRLOltwERTW3JialFCmKcR4jeIyZA4g6jxEwSaBI4wvGwSNJzD71x1PVxqouFXDDFWMnZo41oNxskjsCe7MPerOwHExUU0Uw9NgJ6HanDscCOxa60wHUNzSfxCh2j33R5FJkoUpk6MtkRPhcxHMpY4hrlfc/ZjFz94s7lt5GsFJhAlI0lj6g9N7lve0MCifC5VF9ZHGPQiGj1nuPyDVK8vXCnwoRN28VCOptifBhTc2eYs9tP5qn33RKs9n4q0LpyqB2nHxipHvLiS43JJJO8nST3r4iLGx7ZBEREEEBtpGjpRFyCLXySyiFVDyj51lg8b9zx0HwN+hc6EeQVxbqp6o3buZLu6Bpt1Ec1QLDcRfBI2SM2c3uI2tcNoKsiGsgxOmcw8l1rlut0b9jhvHTtBINlk5uT+EcUqn9JeB1a9xxHZGTm5P4RxSgP6S8Dq17jiOyNbK1hgqIKxo0NPFy25hvY9xcOvNXrL2G8EVQzSYXteCOa62n3gxe8MnM0clFV6JWtzSf7RnoyNO0jQewHeB4wIGWnmoZ/rIgY+uMjzbx0DR3N3qMklooUrEtnHWg6RqxI3iIySWihSsS2cdaDpGrEjeI2Ms7SYe97dOhkjerOab9xW3js2fh8rudC53ey/wA1y8HeZsMlhd9ZE2SFw3FoOb4WHYvUdTn4KXf/AB3N9wFvyTfNXLqPyuU7aU4Q3zVy6j8rlO2lOEdKonzMPLt0F+3i9HitfBZPJ8MY8+hCZO0gvA7ytbKSfNwoAa3siYPazfkCmVbSKaGkZ9KZzIh0MZbOPULN70ltu+lKDkpZrsSMT3mEttX0hByUs12JGJ7zDIqEQUJlk0Z+dK4+qBYHubftXzImnL+Oq5BZ07jm9DAfhfR7ATKRpfxNBDozwM8j0IGW19dvC21esamJzaCl0OLQJHDVDDa2npI+PSE6qroUci4anUgHT70a4dVV0KORcNT+lAOnb4a4w0Y8urjNrgpjmx7nyay4eB7GdK2Mtco/J4uLYfOyDRbWxmou69g79i+4ni8OHU7YowC8DkM2ne99tQJuenZ0VrWVj5ZHSSHOc43J/TcNllMkpP4pwOqFG04JB008zideETJKT+KcDqhRtOCQdNPM4nXhGFERauNVBEREEF9Y8tII0EEEHcRpB718REEWlwgMFVhUdQ0aW8XL1B4zXDvcPdTgixHPpZIidMT7j7MguPvB/evmS/7RgcsR0lrZox1gF7O7Ob3KPcEVZm1kjNkkRPaxzSPBzltZU8/Zq0nNJB998eI2gz8LaRQMqkd+HhGvlOeNxzN1jjoI+wcWD43Ul4XZ/NQM3vc73WgfnUUqH3x7/rGjulaPkpDwvnlU3VL8YkzbvRYaT+keEWPJYBdoV/UeBivERFkI9dgiIiCCIiIILPRTyMkaYi4Pvyc2+dc7ANt921fKSkfK9rI2lznGwA/1oHSrHw3BocOgM0pDpAOU/pPoRg6rnR07dGqvnZxEuLpF5Ssk9fpFfOzqJcXSLylZJ6/SNbEnPNPHJUgR1YNoOK0yOdzSzVY7RcjTs1LaxDOE9K4ACrdYPY03aYf6zPOxo1g6dO9ecKjID6+r0OLSWM/sotgaOc759JXnA5C2Kavn+lIC5o5sLfoMb1m3XoWZUaA00VGGRKvwD9IzOvKlYzSjQGmiowyJV+AfpGZ15UrGagsMSqOL+gY2GbcJfRt05t79q5WFuIwafmnjQz7BNviStzCmmLDJp3/WTNkmcel4IZ2aj2r7LTcXgub/AAQ7tcQ4/FLqAq7n00J23RifLVC6gKu59NCdt0Yny1Rjx196WhLvq+MgL+rM0dmtbuvFfO7IfMbjc+cP2tfYtfG6fOwdu9sULx7IZfwuvWUzyaeCsZ9KIsk62SABw7bjxSEdIBA0lad5oR25HVCEdIBA0lad5oR25HVHnDC/MqnsAdW5xD2u1NA+razezN0jedaw073soy+hHGSuJM73/XB+27DouDfRfRsDrrYygfxToq+HS2zWygenC+2aesXHeNy+4vGYXCupuUxwBnYNUkZ1SD1gDr7d9+pVeoaDpHI5VThcOr8u6tdHUqvUNB0jkcqpwuHV+XdWuitp5XOcXPJLieUXXvfbe68KyscybirohPAQJHC4dqEnqv3HZfWLWKrieFzHFrgWuabEHWCFppKcbmU0SKEZjqjTSU43MpokUIzHVHhERT4nQRERBBEREEWZwRy3hqGbA9rveaR+RRDIF/F4pCPWfGe1jx8bKT8EB5VT1RfGRRHJ59sVi/4i3e8j5rZ2F0pZ5P6fOPIOVQuWkCOscExuTttj3/WNPfK0/NSLhfbyqY9Eo/7S4GVnmcac7YJoZN2i0bj81KuF2nvDA/myOb7zb/kSLd6TDSutI8I7yWUEWhQ/mPAxWCIix8evQRERBBEUlyEwXjqjPcLsis7rf6A7LE9g3piYeSw2pxWQhmYfSw2pxWQiWZG5Niniz3jzrxp9RusMHz6epash8vrszXT0xu7dJLqt0jQR1A85dXKzF/J6Vzmnlu5DN+c7aOoXPYvWTGEeT0zGEco8p/23ax2aB2LE88u6qbX9SjROrrI2DAbYxPPruqm1/Uo0Tq6yNgwG2OVlfKZpoKNp+sIfJbYwX/Rx62hfcupLQRU8egzPawAc1ttHvFix5Kefq6mqOkX4qP7It+UM94rxibuOxiBmyFucftWL/wDApTaQ26hvQ2kqO2le7AboktpDbqG9DaSo/wCVK92A3RvZaAR4e6Nui/FxtHRnDR3NWzlNFm4fK0amx27rBauWhzvJY+fUR9wvf4reys/cp/sH5KI0aBjWsnvA8IitGiWNaye8DwjzHBn4cG86nA74lrYFH5RhbGH0onR92c0fALqYMP2WH+VH+ALkZAu/ZC3+zkkZ4g/NJJPNOEZpWDx9IQSeacIzSsHj6RjyNkFRQGGTTm50LhtzTpHcHW9lfMiqghstJLpdA4gX9KMk+F/BwWvku7isRq4dQcTIB7V9HZIO5e8Y/Z8TgmGhs44p/XoaCe9nuqY6kLcdaGShfTtpXvFRE11AW660Mli+nbSveKiPuFO8irDTH6mblwk+i7az5e7vX3LnJrjYzNGPOMHKA9Ng/MNY6Ljct/LLCuOpi5v1kXnGEa7t1gdniAtzJ/FRUU7JNpFndDxod46eohMfELTcnEfUMFa9f7hnrER/iFpuTiPqGCtev9wz1iKcRdzLHBvJ6k5osyTls3C55Tew+BC4a2rLqXmw4nIxtmXUvNhxORgiInodgiIiCLE4IG8qpPREPGRRHJ5t8Vi/4i/c8n5Kb8E0ebT1Eh1Z4F+hjM4/iUN4P4+MxOA+s957GPPxstnYXRlXlfp848f5VKC7SoOscEx1OFykzaxjx/WRDT6zHOB8C1SzLL9pwgSjmxTjwzvuud3LU4XsPzqaKUa4n5p+zIP8TW962cgJhVYUYXejxkDvsuBLfuvA9ldm08/Zzavy1HvuiDIPfC2he1g9h/8AYqZF7nhLHOY7Q5pLXDc5psfELwsXHtwNcRBEREEFa+ReG8TRsuOVJ5x3tfR+7mqrqGm4yVkfPc1vvED5q7WNAAA0AaB1LM8oHqIQ0NOJ3RmuUD1EIaGnE7oiWMftGJww62QjjXjp0EX+57xXdyhrOKpZXjWGG32jyW+JC4eR/naqrqDtfmNPqgn5Biz8IMp8kDBrkkYz4u+LQqtbdZlqX0Jug78TFWtusy1L6E3Qd+JjayLouLoot7wZD7ZuPu5vcuPk2eMxSqk15uc0e81o8GFTCCIMY1o1NAaOoC3yUO4OBnGok5zm/ncfxLjbl9uZe0mn8lRxty+3Mv6TT+So38pdNbQt9d7vdDT8l0MrP3Kf7BXOxbTitINzJHfdf+i6OVf7lP8Ay3JGSpYbO9ZhGSpYbO9ZjZwX92h/lR/gC42Rhs+rZzah579H5V2sG/dof5cf4AuJkvorK5v8Rru/PPzSE4ofGw/y9YbTih8bD/L1jSrTxWNRnZKwA9rXM+LWroZfUmfRlw1xOa8HtzT+K/YudlryK2jk9YD3ZGH8xUqxem4ynlZzmOHaWm3ipK3LhlntQHYacIkrcuGWe1Adhpwj1h1VxsMcnPY13eASo3kr5isqaX0b8bGPVNvyuZ7pW9kLUZ9DH6uc3ucbeBC0ceHFYnSyjVJeJ3TpzdP94O5Ntt3XXpbrBptTiPHthttu669LdYNNqcR49sZ8v8O4ylLwOVEc72Tod4WPsqsVd9XTiSNzDqe0tPU4W+apF7C0kHWCQesaCrmwHrzSmzoPGLqwHrzSmzoPGPiIi0caKCIvcEJe5rG6XOIa0es42HiUQE0xMWbgf7NgMkmovZK8dbyWM/Ko9wR0edWPfsjiPe9zQPAOXf4S5hT4dDTNP0ixnWyJoJ+9md69cEOH5tNLKdcj80fZjH+Jzu5beVTzFmLOlRp4eceHzz3xVolesnx8olmUWF+U0ssO17CG9DxpYfeAVa8E+K8XVPgdoErdAOySO5t7pd7oVtqmsuaB1FiQmj0B7hPGdmeDy2+9ptueFyzCHm3JVX4hUbR7HZDM4C2pLw0Z7I98JOEcTWl4HJmGePtjQ8d9ne2oorfyoom4jhrZYhdwaJoxtuBy4+u1xbe0KoFkZlotuEGPW7CnBMyiccU4HwPZ4wREUeLuO1kbDnV0PQXO91jiPGytWrlzI3u5rS7uBKrHIIjy1t9HJf8ABWJjUw8mmsR9VJtHMKx1tArm0J1DiYx9tArm0J0UHExx+DuK1HfnPce6zfyplgM6eiZsdOCfZLf1Ky5CStFDHpGt+0c9yxZQyA11DpFg6Q6/VamCT8wcV1X+4GI5J+YOK6r/AHAxIax9o3nc1x8CoxwaR2pXnfIfBjFIsRlHEyaR9B20c0rg8HjgKIXIF3vOvqHyUZrCTc1qT4xHawk3Nak+Meq3/bEHRC4/9xdLKr9yn/lu+C5lU8f0vEbi3EO039Z66OVMo8in0j6t20bk4oHnZfYn7jC1A87L7E/cY28H/dof5bPwBcTANGJVo/lnw/zXZwiUeTxaR9WzaOYFxcGeP6SrDcaotvqhNtg0f2f9xCGwaP7P+4jU4SG2FO7c9w7w0/lUzUQ4RyDTx2INpRt3sepYJm84d4Q/UyjP7uIjkxUyjP7uIiN5BDNimZzJ3t8G/osXCGM2KGQa2TD4E/FoWXJGQCWsFx+8OI07yVi4RpAaMWIPnG7fVepaa/MgesjvETE1+ZA9ZHeIlipzKOHNq5x/EcfeOd81bsE4zG6RqG0blVWWNvLprb2/gYnrAqH1p1eIh2wKh9adXiI4yIi2EbCClfBthHHVoeRyYRnn7Z0MHfd3sKKK2MDiGF4U6aQeccOMIOsvdoij7NF913KTKsl10JAijt6dErKKxxVgPE9nhEO4TsV4+uMbdIhAjAG150vt03Ib7KtXJ3C/JqWKHaxgDul50vPvEqpuD3CXVVeJH3c2I8c8na+9236S/leyVdS19qqDSW5VP4Rjt91O+PJJEFalPHTlBRrL/J3yukdmi8sXnI95sOUztHiGqSoqdl1TSw4nMRPcQFpKTpiruCjKXNcaSQ6HkviJ2O9JnaBcdIO9czhByb8mqC9g81MS5ttTX63M6N46DbYvfCJk46kqRUQ3ayR2cC3RxcwOcQN1yM4do2KZ4VXRYvQFklhIABIBrZIPoyNG46x7Q3qxtiVTMNiaayOeo+vGH+T9pqs+Y5pzLI6x17s9mEVAi28Vwt9PM6KUWc09hGxzd4IWoscRTAx6+lSVpCkmoMF4LgF6KxWF9KtrNlWH7xeKjTJKRUnuMUNtz83K3Ey4QLxxWtQCU94J3V2GPYeF6ssL7bF7b9FT5+yWm2m3W7ybygCF5itce6KqyeUD7z70u9dXcSVBTdaGlMBXPPt64+l4QPCxNO9erAqa9Y0qybiw5l9YFR2AE92/TFXL8pZ+YTzrama1/tklKqbVECu/dojLZeS8L4/QF4bbaoEjZTbjCph28oVoAgYnXs7ItrVt99qaRJsXEKIBUpw4JrjTA59sZA4L1ZYXW2LJrCJ6yWmuacSSlCzQ3hind2+eMFl8oH5jn2VpStxsVFw9FW8nDRjryBEM8IHBeAAvJOnQrBFiyr95DYcFBgpQoD2gHuEVLnKaflbjrymVAnFCTVQ3gkDtMZnEL5nBfJdS+Rsuq2WkJUyQm3yrOlBTHUK8axdTtrT4tMyEqlB6NQVVw1mhy1AZx6DgvawSCxWZupNWlIsNMtzEuTdXoOcPWJas1MTL0nOBN9vSmtD293CPqItvCsLfUTNiiF3OPYBtc7cAFRgVwEadSghJUo0AjvcH2TXlNRnvHmoSHOvqc/W1nzPQOlZ+FLKXjpxTsPIhPKt6Uuo+6LjrLlJsoMTjwmhbBAfPPBDTtufpzO+XTYagVE+DfJg1NRx8gvFEb6dOfLrA6bfSPZvWzseVTLNGbdyGWs+8BHj3KG01WjM803lkNnrmdwifZAZO+SUjc4Wll85JvFxyWdg8S5SVEVY86p1ZcVmYabQEJCRogiImoXGpi2FsqYXxSi7Xi3SDscNxB0jqVMB1RhFdvI7GzRE/O3YR0K8lxMq8l462HMdyXtuY5NrXbjvado+YCtLPnAyS25ihWfnEOaly4AtH1DKOXi+FwYvSNlhcBIByHHW13pRSW1D4aCLg6anq6R8T3RyNLXtNnNOsH/W3aupheKVGFVbmuaRYgSRE8mRuwg+Id/mFYeJ4TTYvTiaFwEgFmvtymnXxcrd3wvcXB0xLVsotHnG8UnI+B8DpjScneUXNf0H8uHp1jRFQP1LEy21dLFcJlp5DHM0tcO5w5zTtHStExpqzbQal2HGHbySr8Sc9nvrMX1s2U/PTLM5L3FhI+lf0munCtfQZx4kK9NOheswL6AnJq05ZyVQwlKjdVXpaRjWpBrjXqhuRsSdZnnZpakJvoKegD0ThSgIoQKaTjGMOB1ry4blkMYQRhTWbXk2Vc4guAU+ioKctZPvsismeTtozKCy6lkmv9yhCs66ABXRll2x5I5K+MI2rMvBjCiS9sNKbWy+FJClFQKDiKmtNkT5vk6+h5qYlShakoCVBwVCqCldOPlnHguG5fX6l7DF9ISVWnLtvtKbC1JSakqUSThTKtBTPRuhxNhzjsq+h5TaVLFEhCAAMQaFQAUQaUIxw64xssvDjpWXiwvpYFPbtmUamFPVcVernSg1AViqe5N2g/KIl6NIuEZVqqgIqo08MSdGEeZdSRal7LUDbKlM818v+FFb16urjGkFlv/N/jyRdu0pU1r2UpvjFLrWVupfCwLdwrCZaiQRwtLnHuaN7jsHSiZnm3pNqXSDeTn1bsfCOSdmuSlozE66pNxYwxxFKZ1FO+MVJSPle2ONpc9xs1o1k/wCtqtKho4MGpDLKQ6Z4sba3u1iNm5o2ntOwJSUNNg1OZZSHzOFrj6TzzIgdTdVz2nYFXVZWVOKVY0Zz3aGMH0Y2fJo1klTrJsnnTzruCRn74mMtyi5Rc7/x5fLj6dQ7Y9QQ1GK1uk3e83cfRijHwaBoA2k7yrtwnC2U0LIohZrBbpJ2uO8k6T1rn5KZLx0UOY3lPdYySbXO3Dc0bB8yV21KtGdD5DbeCE5eflGblJfmheX9RzgiIqqJsEREQQRERBHEypyTiro81/Je36EgGlp3HnNO0fAqpgavCarmntMczAfvDuIvsV6LSxbB4qmMxzMD2nvad7TraekK0krQLI5twXkHR5eUQpiVDhvoNFdcRzD8ao8Xh4qVoEgF+LJs9ptpdE7aOrtChmUnB7PTXfHeaLXnNHLaPXaPiNHUvOU3B5PSO42Auliac4ObokjttcG7uc3wW9k3wrSR2ZVgyt1cY23GAesNT/A9aXNWO3MJ52VNR1aR76jjE+zOUMxZ6ubcy6jkfLaN8QlFblRgGH4m0yQuaH6y+KzXA/xIz8xfpUQxfgzqormO07fU0Pt0sPyJWWdlXGjQj3sj0eSt6UmgOldOvLccoiSLJUUzo3Zr2uY7muBae4rGo0XgIIqIIiIggiIiCCIslPTukdmsa57ua0Fx7giAkAVMY0UtwjgzqpbGS0DfX0vt0MHzIUriwfDsLAfM4Ol1gyWc8n+HGNXXbtUpmUddNEj3siinbelJUHpXjqy3nL3lERyb4PZ6mz5Lwxa85w5bh6jT8To61LMTyhpMJiMNO0Pm2sBuc7nTP+WvcAFGMpeFKWa7KYGCPVn3864dY0M7NPStfJfg6mqiJJs6GI6c5w84+/NadV+ce4rVStjtSyedmzQdWk++oR5xafKGZtFXNtZdQy9dp3COZFDVYpVbZHnW46GRM+DW9A0npKt7JbJOKhjzWcp7vpyEaXHcOa3cPiVvYTg8VNGI4WBjR3uO9x1uPSVupudtEvjm2xdQNHn5RBlpQNdNWKuuCIiqomwRERBBEREEEREQQRERBBRbKLg7pqq7gOJlPpsAsT67NR6xY9KlKJ1p5xlV5s0MIW2lwUUKxSWK5DVtG7PYHPDdIlgLrjrA5bfh0rZwnhSq4rCTNnaOeM1/vt+YKuRcrFslaWp0zQsc7njkv95tie1XKbVbdF2abCtYz97CIrzJKQasqpqiMU/CbRVDc2piczeHsErPDT91ejg+D1Olj4mE8yUxn3HEDwWtiPA9GdME72erIA8d4zSPFR6s4Kaxn0eKlHqvse54A8UGUsyY+ld3b6+cPtT9oyv013E+HlEnk4Kad2mOeUD/AJbx4ALXPBANlSf7r/zUKlyJro//AG0vsAO/AStd2A1g1wVP93L+iR8gllYpdHv90ThyqtFGGO8DxTE9HBANtSf7r/zWdnBXTM0y1EluuNg8QVXbcBrDqgqf7uX9FsQ5E1z9VNL7QDfxkI+QSycVOj3+6A8qrRXhjuA8ExPv6Lwam+m+J5HOkMp9xhI8FjqOE+jgbm0sLnbg1rYmfr91Ruj4Kax/0+KiHrPue5gI8VIcO4Hoxpnne/1YwGDvOcT4JYlLMl/qXe2ennEB2etGa+qu8+flEZxbhNq5tDHNgadkY5XvnTfqssOEZB1lW7Pc0xtdpMs1wT0gHlO69XSrawnJWlptMMLGu555T/edcjsXVXVWshoXZVsJ1n3xJhkSKlmryqxFsneDympbOI46Uem8CwPqM1N6zc9KlKIqV15x5V5w1MWCG0tiiRSCIiahcEREQQRERBBEREEEREQQRERBBEREEEREQQRERBHwr6ERdggV8CIiCPqIi5BBEREEEREQQRERBBEREEEREQR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0"/>
          <p:cNvGrpSpPr/>
          <p:nvPr/>
        </p:nvGrpSpPr>
        <p:grpSpPr>
          <a:xfrm>
            <a:off x="5715008" y="2000240"/>
            <a:ext cx="3143272" cy="3143272"/>
            <a:chOff x="5715008" y="2000240"/>
            <a:chExt cx="3143272" cy="3143272"/>
          </a:xfrm>
        </p:grpSpPr>
        <p:pic>
          <p:nvPicPr>
            <p:cNvPr id="9" name="Picture 2" descr="http://61.19.50.61/eng/asean/images/asean_564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15008" y="2000240"/>
              <a:ext cx="3143272" cy="3143272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6666099" y="4214818"/>
              <a:ext cx="12634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ASEAN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17"/>
          <p:cNvGrpSpPr>
            <a:grpSpLocks/>
          </p:cNvGrpSpPr>
          <p:nvPr/>
        </p:nvGrpSpPr>
        <p:grpSpPr bwMode="auto">
          <a:xfrm>
            <a:off x="214283" y="2000240"/>
            <a:ext cx="428628" cy="642942"/>
            <a:chOff x="930" y="1162"/>
            <a:chExt cx="136" cy="272"/>
          </a:xfrm>
        </p:grpSpPr>
        <p:sp>
          <p:nvSpPr>
            <p:cNvPr id="22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36" cy="0"/>
            </a:xfrm>
            <a:prstGeom prst="line">
              <a:avLst/>
            </a:prstGeom>
            <a:noFill/>
            <a:ln w="5715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57150">
              <a:solidFill>
                <a:srgbClr val="35759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94562" name="Picture 2" descr="http://61.19.50.61/eng/asean/images/asean_56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2918"/>
            <a:ext cx="1214414" cy="1214414"/>
          </a:xfrm>
          <a:prstGeom prst="rect">
            <a:avLst/>
          </a:prstGeom>
          <a:noFill/>
        </p:spPr>
      </p:pic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1857356" y="1068375"/>
            <a:ext cx="6858048" cy="574675"/>
          </a:xfrm>
        </p:spPr>
        <p:txBody>
          <a:bodyPr/>
          <a:lstStyle/>
          <a:p>
            <a:pPr algn="ctr">
              <a:lnSpc>
                <a:spcPts val="4000"/>
              </a:lnSpc>
            </a:pPr>
            <a:r>
              <a:rPr lang="en-US" sz="4800" b="1" dirty="0" smtClean="0">
                <a:latin typeface="AngsanaUPC" pitchFamily="18" charset="-34"/>
                <a:cs typeface="AngsanaUPC" pitchFamily="18" charset="-34"/>
              </a:rPr>
              <a:t>I </a:t>
            </a:r>
            <a:r>
              <a:rPr lang="th-TH" sz="4800" b="1" dirty="0" smtClean="0">
                <a:latin typeface="AngsanaUPC" pitchFamily="18" charset="-34"/>
                <a:cs typeface="AngsanaUPC" pitchFamily="18" charset="-34"/>
              </a:rPr>
              <a:t>การจัดตั้งประชาคมอาเซียน </a:t>
            </a:r>
            <a:r>
              <a:rPr lang="en-US" sz="4800" b="1" dirty="0" smtClean="0">
                <a:latin typeface="AngsanaUPC" pitchFamily="18" charset="-34"/>
                <a:cs typeface="AngsanaUPC" pitchFamily="18" charset="-34"/>
              </a:rPr>
              <a:t/>
            </a:r>
            <a:br>
              <a:rPr lang="en-US" sz="4800" b="1" dirty="0" smtClean="0">
                <a:latin typeface="AngsanaUPC" pitchFamily="18" charset="-34"/>
                <a:cs typeface="AngsanaUPC" pitchFamily="18" charset="-34"/>
              </a:rPr>
            </a:br>
            <a:r>
              <a:rPr lang="en-US" sz="4000" b="1" dirty="0" smtClean="0">
                <a:latin typeface="AngsanaUPC" pitchFamily="18" charset="-34"/>
                <a:cs typeface="AngsanaUPC" pitchFamily="18" charset="-34"/>
              </a:rPr>
              <a:t>(ASEAN Community)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4" name="Rectangle 26"/>
          <p:cNvSpPr>
            <a:spLocks noChangeArrowheads="1"/>
          </p:cNvSpPr>
          <p:nvPr/>
        </p:nvSpPr>
        <p:spPr bwMode="auto">
          <a:xfrm>
            <a:off x="642910" y="2143116"/>
            <a:ext cx="3286148" cy="207170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0" tIns="108000" rIns="144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  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ประกาศจัดตั้งโดยปฏิญญาว่าด้วยความร่วมมือในอาเซียน </a:t>
            </a:r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(ASEAN Concord II 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หรือ  </a:t>
            </a:r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Bali Concord II)</a:t>
            </a:r>
            <a:endParaRPr lang="th-TH" sz="28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4286248" y="2071678"/>
            <a:ext cx="4643470" cy="121444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108000" rIns="108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000" b="1" dirty="0" smtClean="0"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ตั้งประชาคมอาเซียนภายในปี ค.ศ.2020 </a:t>
            </a:r>
            <a:r>
              <a:rPr lang="en-US" sz="2600" b="1" dirty="0" smtClean="0">
                <a:latin typeface="Angsana New" pitchFamily="18" charset="-34"/>
                <a:cs typeface="Angsana New" pitchFamily="18" charset="-34"/>
              </a:rPr>
              <a:t>(</a:t>
            </a: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พ.ศ.2563</a:t>
            </a:r>
            <a:r>
              <a:rPr lang="en-US" sz="2600" b="1" dirty="0" smtClean="0">
                <a:latin typeface="Angsana New" pitchFamily="18" charset="-34"/>
                <a:cs typeface="Angsana New" pitchFamily="18" charset="-34"/>
              </a:rPr>
              <a:t>) </a:t>
            </a: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และเร่งรัดให้เป็นประชาคมโดยสมบูรณ์ใน ค.ศ.2015 </a:t>
            </a:r>
            <a:r>
              <a:rPr lang="en-US" sz="2600" b="1" dirty="0" smtClean="0">
                <a:latin typeface="Angsana New" pitchFamily="18" charset="-34"/>
                <a:cs typeface="Angsana New" pitchFamily="18" charset="-34"/>
              </a:rPr>
              <a:t>(</a:t>
            </a: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พ.ศ.2558</a:t>
            </a:r>
            <a:r>
              <a:rPr lang="en-US" sz="2600" b="1" dirty="0" smtClean="0">
                <a:latin typeface="Angsana New" pitchFamily="18" charset="-34"/>
                <a:cs typeface="Angsana New" pitchFamily="18" charset="-34"/>
              </a:rPr>
              <a:t>)</a:t>
            </a:r>
            <a:endParaRPr lang="th-TH" sz="2600" b="1" dirty="0" smtClean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6" name="Rectangle 26"/>
          <p:cNvSpPr>
            <a:spLocks noChangeArrowheads="1"/>
          </p:cNvSpPr>
          <p:nvPr/>
        </p:nvSpPr>
        <p:spPr bwMode="auto">
          <a:xfrm>
            <a:off x="4286248" y="3357562"/>
            <a:ext cx="4643470" cy="5715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ประกอบด้วย 3 เสาหลัก </a:t>
            </a:r>
            <a:r>
              <a:rPr lang="en-US" sz="2600" b="1" dirty="0" smtClean="0">
                <a:latin typeface="Angsana New" pitchFamily="18" charset="-34"/>
                <a:cs typeface="Angsana New" pitchFamily="18" charset="-34"/>
              </a:rPr>
              <a:t>(Pillars)</a:t>
            </a:r>
            <a:endParaRPr lang="th-TH" sz="2600" b="1" dirty="0"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27" name="Group 30"/>
          <p:cNvGrpSpPr/>
          <p:nvPr/>
        </p:nvGrpSpPr>
        <p:grpSpPr>
          <a:xfrm>
            <a:off x="3997324" y="2643182"/>
            <a:ext cx="288924" cy="1000132"/>
            <a:chOff x="4214809" y="1714488"/>
            <a:chExt cx="503238" cy="1357322"/>
          </a:xfrm>
        </p:grpSpPr>
        <p:sp>
          <p:nvSpPr>
            <p:cNvPr id="28" name="Line 37"/>
            <p:cNvSpPr>
              <a:spLocks noChangeShapeType="1"/>
            </p:cNvSpPr>
            <p:nvPr/>
          </p:nvSpPr>
          <p:spPr bwMode="auto">
            <a:xfrm>
              <a:off x="4214810" y="1714488"/>
              <a:ext cx="503237" cy="1588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37"/>
            <p:cNvSpPr>
              <a:spLocks noChangeShapeType="1"/>
            </p:cNvSpPr>
            <p:nvPr/>
          </p:nvSpPr>
          <p:spPr bwMode="auto">
            <a:xfrm>
              <a:off x="4214810" y="3070222"/>
              <a:ext cx="503237" cy="1588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31"/>
            <p:cNvSpPr>
              <a:spLocks noChangeShapeType="1"/>
            </p:cNvSpPr>
            <p:nvPr/>
          </p:nvSpPr>
          <p:spPr bwMode="auto">
            <a:xfrm flipH="1">
              <a:off x="4214809" y="1714488"/>
              <a:ext cx="0" cy="1357322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4643438" y="4071942"/>
            <a:ext cx="4286280" cy="78581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 marL="342900" indent="-342900">
              <a:lnSpc>
                <a:spcPts val="2500"/>
              </a:lnSpc>
              <a:spcBef>
                <a:spcPts val="0"/>
              </a:spcBef>
              <a:buFont typeface="Arial" charset="0"/>
              <a:buNone/>
            </a:pP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ประชาคมความมั่นคงอาเซียน </a:t>
            </a:r>
            <a:endParaRPr lang="en-US" b="1" dirty="0" smtClean="0">
              <a:latin typeface="Angsana New" pitchFamily="18" charset="-34"/>
              <a:cs typeface="Angsana New" pitchFamily="18" charset="-34"/>
            </a:endParaRPr>
          </a:p>
          <a:p>
            <a:pPr marL="342900" indent="-342900">
              <a:lnSpc>
                <a:spcPts val="2500"/>
              </a:lnSpc>
              <a:spcBef>
                <a:spcPts val="0"/>
              </a:spcBef>
              <a:buFont typeface="Arial" charset="0"/>
              <a:buNone/>
            </a:pPr>
            <a:r>
              <a:rPr lang="en-US" b="1" dirty="0" smtClean="0">
                <a:latin typeface="Angsana New" pitchFamily="18" charset="-34"/>
                <a:cs typeface="Angsana New" pitchFamily="18" charset="-34"/>
              </a:rPr>
              <a:t>(ASEAN Security Community)</a:t>
            </a:r>
          </a:p>
        </p:txBody>
      </p:sp>
      <p:sp>
        <p:nvSpPr>
          <p:cNvPr id="32" name="Rectangle 26"/>
          <p:cNvSpPr>
            <a:spLocks noChangeArrowheads="1"/>
          </p:cNvSpPr>
          <p:nvPr/>
        </p:nvSpPr>
        <p:spPr bwMode="auto">
          <a:xfrm>
            <a:off x="4643438" y="4929198"/>
            <a:ext cx="4286280" cy="8572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 marL="342900" indent="-342900">
              <a:lnSpc>
                <a:spcPts val="2500"/>
              </a:lnSpc>
              <a:spcBef>
                <a:spcPts val="0"/>
              </a:spcBef>
              <a:buFont typeface="Arial" charset="0"/>
              <a:buNone/>
            </a:pPr>
            <a:r>
              <a:rPr lang="th-TH" b="1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ประชาคมเศรษฐกิจอาเซียน     </a:t>
            </a:r>
            <a:endParaRPr lang="en-US" b="1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  <a:p>
            <a:pPr marL="342900" indent="-342900">
              <a:lnSpc>
                <a:spcPts val="2500"/>
              </a:lnSpc>
              <a:spcBef>
                <a:spcPts val="0"/>
              </a:spcBef>
              <a:buFont typeface="Arial" charset="0"/>
              <a:buNone/>
            </a:pPr>
            <a:r>
              <a:rPr lang="en-US" b="1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(ASEAN Economic Community)</a:t>
            </a:r>
            <a:endParaRPr lang="th-TH" b="1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4643438" y="5857892"/>
            <a:ext cx="4286280" cy="78584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 marL="342900" indent="-342900">
              <a:lnSpc>
                <a:spcPts val="2500"/>
              </a:lnSpc>
              <a:spcBef>
                <a:spcPts val="0"/>
              </a:spcBef>
              <a:buFont typeface="Arial" charset="0"/>
              <a:buNone/>
            </a:pPr>
            <a:r>
              <a:rPr lang="th-TH" b="1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ประชาคมสังคมและวัฒนธรรมอาเซียน </a:t>
            </a:r>
            <a:endParaRPr lang="en-US" b="1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  <a:p>
            <a:pPr marL="342900" indent="-342900">
              <a:lnSpc>
                <a:spcPts val="2500"/>
              </a:lnSpc>
              <a:spcBef>
                <a:spcPts val="0"/>
              </a:spcBef>
              <a:buFont typeface="Arial" charset="0"/>
              <a:buNone/>
            </a:pPr>
            <a:r>
              <a:rPr lang="en-US" b="1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(ASEAN Socio-Cultural Community)</a:t>
            </a:r>
            <a:endParaRPr lang="th-TH" b="1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4357686" y="3929066"/>
            <a:ext cx="285753" cy="2428892"/>
            <a:chOff x="4357686" y="3929066"/>
            <a:chExt cx="285753" cy="2287604"/>
          </a:xfrm>
        </p:grpSpPr>
        <p:sp>
          <p:nvSpPr>
            <p:cNvPr id="35" name="Line 37"/>
            <p:cNvSpPr>
              <a:spLocks noChangeShapeType="1"/>
            </p:cNvSpPr>
            <p:nvPr/>
          </p:nvSpPr>
          <p:spPr bwMode="auto">
            <a:xfrm>
              <a:off x="4357687" y="4429132"/>
              <a:ext cx="285752" cy="1588"/>
            </a:xfrm>
            <a:prstGeom prst="line">
              <a:avLst/>
            </a:prstGeom>
            <a:ln w="28575">
              <a:solidFill>
                <a:schemeClr val="bg2">
                  <a:lumMod val="25000"/>
                </a:schemeClr>
              </a:solidFill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6" name="Line 31"/>
            <p:cNvSpPr>
              <a:spLocks noChangeShapeType="1"/>
            </p:cNvSpPr>
            <p:nvPr/>
          </p:nvSpPr>
          <p:spPr bwMode="auto">
            <a:xfrm flipH="1">
              <a:off x="4357686" y="3929066"/>
              <a:ext cx="1" cy="2286016"/>
            </a:xfrm>
            <a:prstGeom prst="line">
              <a:avLst/>
            </a:prstGeom>
            <a:ln w="28575">
              <a:solidFill>
                <a:schemeClr val="bg2">
                  <a:lumMod val="25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7" name="Line 37"/>
            <p:cNvSpPr>
              <a:spLocks noChangeShapeType="1"/>
            </p:cNvSpPr>
            <p:nvPr/>
          </p:nvSpPr>
          <p:spPr bwMode="auto">
            <a:xfrm>
              <a:off x="4357687" y="5286388"/>
              <a:ext cx="285752" cy="1588"/>
            </a:xfrm>
            <a:prstGeom prst="line">
              <a:avLst/>
            </a:prstGeom>
            <a:ln w="28575">
              <a:solidFill>
                <a:schemeClr val="bg2">
                  <a:lumMod val="25000"/>
                </a:schemeClr>
              </a:solidFill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8" name="Line 37"/>
            <p:cNvSpPr>
              <a:spLocks noChangeShapeType="1"/>
            </p:cNvSpPr>
            <p:nvPr/>
          </p:nvSpPr>
          <p:spPr bwMode="auto">
            <a:xfrm>
              <a:off x="4357687" y="6215082"/>
              <a:ext cx="285752" cy="1588"/>
            </a:xfrm>
            <a:prstGeom prst="line">
              <a:avLst/>
            </a:prstGeom>
            <a:ln w="28575">
              <a:solidFill>
                <a:schemeClr val="bg2">
                  <a:lumMod val="25000"/>
                </a:schemeClr>
              </a:solidFill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142844" y="6357958"/>
            <a:ext cx="428628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/>
              <a:t>1</a:t>
            </a:r>
            <a:endParaRPr lang="en-US" sz="1600" dirty="0"/>
          </a:p>
        </p:txBody>
      </p:sp>
      <p:pic>
        <p:nvPicPr>
          <p:cNvPr id="22532" name="Picture 4" descr="https://encrypted-tbn2.gstatic.com/images?q=tbn:ANd9GcQ6ZiCEob3Y5KU_Ba7e_p22GdBfDARySLBTcSkN59tHCDj6raXWo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4429132"/>
            <a:ext cx="2124075" cy="21526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3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4" grpId="0" animBg="1"/>
      <p:bldP spid="25" grpId="0" animBg="1"/>
      <p:bldP spid="26" grpId="0" animBg="1"/>
      <p:bldP spid="31" grpId="0" animBg="1"/>
      <p:bldP spid="32" grpId="0" animBg="1"/>
      <p:bldP spid="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642910" y="3643314"/>
            <a:ext cx="3357586" cy="114300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0" tIns="108000" rIns="144000" bIns="108000" anchor="ctr" anchorCtr="0"/>
          <a:lstStyle/>
          <a:p>
            <a:pPr>
              <a:lnSpc>
                <a:spcPts val="3360"/>
              </a:lnSpc>
              <a:spcBef>
                <a:spcPts val="0"/>
              </a:spcBef>
              <a:buFont typeface="Arial" charset="0"/>
              <a:buNone/>
            </a:pP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ประชาคมสังคม</a:t>
            </a:r>
            <a:endParaRPr lang="en-US" sz="2800" b="1" dirty="0" smtClean="0">
              <a:latin typeface="Angsana New" pitchFamily="18" charset="-34"/>
              <a:cs typeface="Angsana New" pitchFamily="18" charset="-34"/>
            </a:endParaRPr>
          </a:p>
          <a:p>
            <a:pPr>
              <a:lnSpc>
                <a:spcPts val="3360"/>
              </a:lnSpc>
              <a:spcBef>
                <a:spcPts val="0"/>
              </a:spcBef>
              <a:buFont typeface="Arial" charset="0"/>
              <a:buNone/>
            </a:pP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และวัฒนธรรมอาเซียน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 (ASCC)</a:t>
            </a:r>
            <a:endParaRPr lang="th-TH" sz="28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4714876" y="2143116"/>
            <a:ext cx="4286280" cy="64294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การสร้างประชาคมแห่งสังคมที่เอื้ออาทร</a:t>
            </a: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4714876" y="2928934"/>
            <a:ext cx="4286280" cy="8572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72000" tIns="108000" rIns="108000" bIns="108000" anchor="ctr" anchorCtr="0"/>
          <a:lstStyle/>
          <a:p>
            <a:pPr>
              <a:lnSpc>
                <a:spcPts val="3000"/>
              </a:lnSpc>
              <a:spcBef>
                <a:spcPts val="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แก้ไขผลกระทบต่อสังคมจาก</a:t>
            </a:r>
            <a:endParaRPr lang="en-US" sz="2600" b="1" dirty="0" smtClean="0">
              <a:latin typeface="Angsana New" pitchFamily="18" charset="-34"/>
              <a:cs typeface="Angsana New" pitchFamily="18" charset="-34"/>
            </a:endParaRPr>
          </a:p>
          <a:p>
            <a:pPr>
              <a:lnSpc>
                <a:spcPts val="3000"/>
              </a:lnSpc>
              <a:spcBef>
                <a:spcPts val="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การรวมตัวทางเศรษฐกิจ</a:t>
            </a:r>
            <a:endParaRPr lang="th-TH" sz="26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4714876" y="4786322"/>
            <a:ext cx="4286280" cy="185736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>
              <a:lnSpc>
                <a:spcPts val="3000"/>
              </a:lnSpc>
              <a:spcBef>
                <a:spcPts val="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ส่งเสริมความเข้าใจระหว่างประชาชน</a:t>
            </a:r>
            <a:endParaRPr lang="en-US" sz="2600" b="1" dirty="0" smtClean="0">
              <a:latin typeface="Angsana New" pitchFamily="18" charset="-34"/>
              <a:cs typeface="Angsana New" pitchFamily="18" charset="-34"/>
            </a:endParaRPr>
          </a:p>
          <a:p>
            <a:pPr>
              <a:lnSpc>
                <a:spcPts val="3000"/>
              </a:lnSpc>
              <a:spcBef>
                <a:spcPts val="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ระดับรากหญ้า การเรียนรู้ประวัติศาสตร์และวัฒนธรรมรวมทั้งรับรู้ข่าวสารที่จะเป็นรากฐานนำไปสู่การเป็นประชาชนอาเซียน</a:t>
            </a:r>
            <a:endParaRPr lang="th-TH" sz="26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5" name="Rectangle 26"/>
          <p:cNvSpPr>
            <a:spLocks noChangeArrowheads="1"/>
          </p:cNvSpPr>
          <p:nvPr/>
        </p:nvSpPr>
        <p:spPr bwMode="auto">
          <a:xfrm>
            <a:off x="4714876" y="3929066"/>
            <a:ext cx="4286280" cy="71438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ส่งเสริมความยั่งยืนของสิ่งแวดล้อม</a:t>
            </a:r>
            <a:endParaRPr lang="th-TH" sz="2600" b="1" dirty="0"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4000496" y="2500306"/>
            <a:ext cx="714380" cy="3286148"/>
            <a:chOff x="4000496" y="2500306"/>
            <a:chExt cx="714380" cy="3286148"/>
          </a:xfrm>
        </p:grpSpPr>
        <p:sp>
          <p:nvSpPr>
            <p:cNvPr id="34" name="Line 37"/>
            <p:cNvSpPr>
              <a:spLocks noChangeShapeType="1"/>
            </p:cNvSpPr>
            <p:nvPr/>
          </p:nvSpPr>
          <p:spPr bwMode="auto">
            <a:xfrm>
              <a:off x="4379974" y="2500306"/>
              <a:ext cx="332304" cy="1588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37"/>
            <p:cNvSpPr>
              <a:spLocks noChangeShapeType="1"/>
            </p:cNvSpPr>
            <p:nvPr/>
          </p:nvSpPr>
          <p:spPr bwMode="auto">
            <a:xfrm>
              <a:off x="4379974" y="3429000"/>
              <a:ext cx="332304" cy="1588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37"/>
            <p:cNvSpPr>
              <a:spLocks noChangeShapeType="1"/>
            </p:cNvSpPr>
            <p:nvPr/>
          </p:nvSpPr>
          <p:spPr bwMode="auto">
            <a:xfrm>
              <a:off x="4379974" y="4286256"/>
              <a:ext cx="332304" cy="1588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31"/>
            <p:cNvSpPr>
              <a:spLocks noChangeShapeType="1"/>
            </p:cNvSpPr>
            <p:nvPr/>
          </p:nvSpPr>
          <p:spPr bwMode="auto">
            <a:xfrm flipH="1">
              <a:off x="4357686" y="2500306"/>
              <a:ext cx="24381" cy="3286148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37"/>
            <p:cNvSpPr>
              <a:spLocks noChangeShapeType="1"/>
            </p:cNvSpPr>
            <p:nvPr/>
          </p:nvSpPr>
          <p:spPr bwMode="auto">
            <a:xfrm flipV="1">
              <a:off x="4000496" y="4429132"/>
              <a:ext cx="381571" cy="0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37"/>
            <p:cNvSpPr>
              <a:spLocks noChangeShapeType="1"/>
            </p:cNvSpPr>
            <p:nvPr/>
          </p:nvSpPr>
          <p:spPr bwMode="auto">
            <a:xfrm>
              <a:off x="4357686" y="5786454"/>
              <a:ext cx="357190" cy="0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42844" y="6357958"/>
            <a:ext cx="428628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/>
              <a:t>2</a:t>
            </a:r>
            <a:endParaRPr lang="en-US" sz="1600" dirty="0"/>
          </a:p>
        </p:txBody>
      </p:sp>
      <p:pic>
        <p:nvPicPr>
          <p:cNvPr id="32" name="Picture 2" descr="http://61.19.50.61/eng/asean/images/asean_56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2918"/>
            <a:ext cx="1214414" cy="1214414"/>
          </a:xfrm>
          <a:prstGeom prst="rect">
            <a:avLst/>
          </a:prstGeom>
          <a:noFill/>
        </p:spPr>
      </p:pic>
      <p:sp>
        <p:nvSpPr>
          <p:cNvPr id="33" name="Rectangle 2"/>
          <p:cNvSpPr txBox="1">
            <a:spLocks noChangeArrowheads="1"/>
          </p:cNvSpPr>
          <p:nvPr/>
        </p:nvSpPr>
        <p:spPr bwMode="auto">
          <a:xfrm>
            <a:off x="1857356" y="1068375"/>
            <a:ext cx="6858048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>I </a:t>
            </a:r>
            <a:r>
              <a:rPr kumimoji="0" lang="th-TH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>การจัดตั้งประชาคมอาเซียน 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/>
            </a:r>
            <a:b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</a:b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>(ASEAN Community)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ngsanaUPC" pitchFamily="18" charset="-34"/>
              <a:ea typeface="+mj-ea"/>
              <a:cs typeface="AngsanaUPC" pitchFamily="18" charset="-34"/>
            </a:endParaRPr>
          </a:p>
        </p:txBody>
      </p:sp>
      <p:grpSp>
        <p:nvGrpSpPr>
          <p:cNvPr id="39" name="Group 17"/>
          <p:cNvGrpSpPr>
            <a:grpSpLocks/>
          </p:cNvGrpSpPr>
          <p:nvPr/>
        </p:nvGrpSpPr>
        <p:grpSpPr bwMode="auto">
          <a:xfrm>
            <a:off x="214283" y="2000240"/>
            <a:ext cx="428628" cy="2214578"/>
            <a:chOff x="930" y="1162"/>
            <a:chExt cx="136" cy="272"/>
          </a:xfrm>
        </p:grpSpPr>
        <p:sp>
          <p:nvSpPr>
            <p:cNvPr id="40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36" cy="0"/>
            </a:xfrm>
            <a:prstGeom prst="line">
              <a:avLst/>
            </a:prstGeom>
            <a:noFill/>
            <a:ln w="5715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57150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7" grpId="0" animBg="1"/>
      <p:bldP spid="28" grpId="0" animBg="1"/>
      <p:bldP spid="29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4500562" y="2143116"/>
            <a:ext cx="4357718" cy="78581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สร้างความตระหนักรู้ของประชากร</a:t>
            </a:r>
            <a:r>
              <a:rPr lang="en-US" sz="2600" b="1" dirty="0" smtClean="0">
                <a:latin typeface="Angsana New" pitchFamily="18" charset="-34"/>
                <a:cs typeface="Angsana New" pitchFamily="18" charset="-34"/>
              </a:rPr>
              <a:t>               </a:t>
            </a: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ในการก้าวสู่ประชาคมอาเซียน</a:t>
            </a: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4500562" y="3019008"/>
            <a:ext cx="4357718" cy="92869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72000" tIns="108000" rIns="108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ความร่วมมือในการพัฒนาภาษาที่ให้ใช้ภาษาอังกฤษเป็นภาษากลาง</a:t>
            </a:r>
            <a:endParaRPr lang="th-TH" sz="26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4500562" y="4733520"/>
            <a:ext cx="4357718" cy="62430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การส่งเสริมเทคโนโลยีทางการศึกษา</a:t>
            </a:r>
            <a:endParaRPr lang="th-TH" sz="26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5" name="Rectangle 26"/>
          <p:cNvSpPr>
            <a:spLocks noChangeArrowheads="1"/>
          </p:cNvSpPr>
          <p:nvPr/>
        </p:nvSpPr>
        <p:spPr bwMode="auto">
          <a:xfrm>
            <a:off x="4500562" y="4090578"/>
            <a:ext cx="4357718" cy="50006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	การแลกเปลี่ยนครูและนักเรียน</a:t>
            </a:r>
            <a:endParaRPr lang="th-TH" sz="26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4500562" y="5500702"/>
            <a:ext cx="4357718" cy="10001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การส่งเสริมความเป็นเลิศของบุคลากรให้สามารถแข่งขันกับประชาคมโลกได้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3857620" y="2500306"/>
            <a:ext cx="642942" cy="3571900"/>
            <a:chOff x="3857620" y="2500306"/>
            <a:chExt cx="642942" cy="3571900"/>
          </a:xfrm>
        </p:grpSpPr>
        <p:sp>
          <p:nvSpPr>
            <p:cNvPr id="34" name="Line 37"/>
            <p:cNvSpPr>
              <a:spLocks noChangeShapeType="1"/>
            </p:cNvSpPr>
            <p:nvPr/>
          </p:nvSpPr>
          <p:spPr bwMode="auto">
            <a:xfrm>
              <a:off x="4199150" y="2500306"/>
              <a:ext cx="299074" cy="1368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37"/>
            <p:cNvSpPr>
              <a:spLocks noChangeShapeType="1"/>
            </p:cNvSpPr>
            <p:nvPr/>
          </p:nvSpPr>
          <p:spPr bwMode="auto">
            <a:xfrm>
              <a:off x="4199150" y="3548210"/>
              <a:ext cx="299074" cy="1368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31"/>
            <p:cNvSpPr>
              <a:spLocks noChangeShapeType="1"/>
            </p:cNvSpPr>
            <p:nvPr/>
          </p:nvSpPr>
          <p:spPr bwMode="auto">
            <a:xfrm>
              <a:off x="4201033" y="2501674"/>
              <a:ext cx="0" cy="3570532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37"/>
            <p:cNvSpPr>
              <a:spLocks noChangeShapeType="1"/>
            </p:cNvSpPr>
            <p:nvPr/>
          </p:nvSpPr>
          <p:spPr bwMode="auto">
            <a:xfrm flipV="1">
              <a:off x="3857620" y="4348501"/>
              <a:ext cx="343414" cy="0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37"/>
            <p:cNvSpPr>
              <a:spLocks noChangeShapeType="1"/>
            </p:cNvSpPr>
            <p:nvPr/>
          </p:nvSpPr>
          <p:spPr bwMode="auto">
            <a:xfrm>
              <a:off x="4199150" y="4286940"/>
              <a:ext cx="299074" cy="1368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37"/>
            <p:cNvSpPr>
              <a:spLocks noChangeShapeType="1"/>
            </p:cNvSpPr>
            <p:nvPr/>
          </p:nvSpPr>
          <p:spPr bwMode="auto">
            <a:xfrm>
              <a:off x="4199150" y="5070706"/>
              <a:ext cx="299074" cy="1368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37"/>
            <p:cNvSpPr>
              <a:spLocks noChangeShapeType="1"/>
            </p:cNvSpPr>
            <p:nvPr/>
          </p:nvSpPr>
          <p:spPr bwMode="auto">
            <a:xfrm>
              <a:off x="4201035" y="6072206"/>
              <a:ext cx="299527" cy="0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" name="Rectangle 26"/>
          <p:cNvSpPr>
            <a:spLocks noChangeArrowheads="1"/>
          </p:cNvSpPr>
          <p:nvPr/>
        </p:nvSpPr>
        <p:spPr bwMode="auto">
          <a:xfrm>
            <a:off x="642910" y="3357562"/>
            <a:ext cx="3214710" cy="17145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0" tIns="108000" rIns="144000" bIns="108000" anchor="ctr" anchorCtr="0"/>
          <a:lstStyle/>
          <a:p>
            <a:pPr marL="180975" algn="ctr">
              <a:spcBef>
                <a:spcPct val="20000"/>
              </a:spcBef>
              <a:buFont typeface="Arial" charset="0"/>
              <a:buNone/>
            </a:pP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แผนยุทธศาสตร์ด้านการศึกษา 9 ประการ สำหรับการเข้าสู่ประชาคมอาเซียน</a:t>
            </a:r>
            <a:endParaRPr lang="th-TH" sz="2800" b="1" dirty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33" name="Picture 2" descr="http://61.19.50.61/eng/asean/images/asean_56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2918"/>
            <a:ext cx="1214414" cy="1214414"/>
          </a:xfrm>
          <a:prstGeom prst="rect">
            <a:avLst/>
          </a:prstGeom>
          <a:noFill/>
        </p:spPr>
      </p:pic>
      <p:sp>
        <p:nvSpPr>
          <p:cNvPr id="35" name="Rectangle 2"/>
          <p:cNvSpPr txBox="1">
            <a:spLocks noChangeArrowheads="1"/>
          </p:cNvSpPr>
          <p:nvPr/>
        </p:nvSpPr>
        <p:spPr bwMode="auto">
          <a:xfrm>
            <a:off x="1857356" y="1068375"/>
            <a:ext cx="6858048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>I </a:t>
            </a:r>
            <a:r>
              <a:rPr kumimoji="0" lang="th-TH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>การจัดตั้งประชาคมอาเซียน 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/>
            </a:r>
            <a:b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</a:b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>(ASEAN Community)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ngsanaUPC" pitchFamily="18" charset="-34"/>
              <a:ea typeface="+mj-ea"/>
              <a:cs typeface="AngsanaUPC" pitchFamily="18" charset="-34"/>
            </a:endParaRPr>
          </a:p>
        </p:txBody>
      </p:sp>
      <p:grpSp>
        <p:nvGrpSpPr>
          <p:cNvPr id="40" name="Group 17"/>
          <p:cNvGrpSpPr>
            <a:grpSpLocks/>
          </p:cNvGrpSpPr>
          <p:nvPr/>
        </p:nvGrpSpPr>
        <p:grpSpPr bwMode="auto">
          <a:xfrm>
            <a:off x="214283" y="2000240"/>
            <a:ext cx="428628" cy="2214578"/>
            <a:chOff x="930" y="1162"/>
            <a:chExt cx="136" cy="272"/>
          </a:xfrm>
        </p:grpSpPr>
        <p:sp>
          <p:nvSpPr>
            <p:cNvPr id="41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36" cy="0"/>
            </a:xfrm>
            <a:prstGeom prst="line">
              <a:avLst/>
            </a:prstGeom>
            <a:noFill/>
            <a:ln w="5715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57150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42844" y="6357958"/>
            <a:ext cx="428628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th-TH" sz="1600" dirty="0" smtClean="0"/>
              <a:t>3</a:t>
            </a:r>
            <a:endParaRPr lang="en-US" sz="1600" dirty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25" grpId="0" animBg="1"/>
      <p:bldP spid="39" grpId="0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26"/>
          <p:cNvSpPr>
            <a:spLocks noChangeArrowheads="1"/>
          </p:cNvSpPr>
          <p:nvPr/>
        </p:nvSpPr>
        <p:spPr bwMode="auto">
          <a:xfrm>
            <a:off x="4572000" y="2214554"/>
            <a:ext cx="4357718" cy="135732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72000" tIns="108000" rIns="108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การธำรงรักษาภูมิปัญญาท้องถิ่นโดยเฉพาะ   การดูแลภาษาแม่ให้เข้มแข็ง แม้ว่าจะใช้ภาษาอังกฤษเป็นภาษากลางก็ตาม</a:t>
            </a:r>
          </a:p>
        </p:txBody>
      </p:sp>
      <p:sp>
        <p:nvSpPr>
          <p:cNvPr id="41" name="Rectangle 26"/>
          <p:cNvSpPr>
            <a:spLocks noChangeArrowheads="1"/>
          </p:cNvSpPr>
          <p:nvPr/>
        </p:nvSpPr>
        <p:spPr bwMode="auto">
          <a:xfrm>
            <a:off x="4572000" y="4500570"/>
            <a:ext cx="4357718" cy="64294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	การแลกเปลี่ยนนักศึกษาในแต่ละระดับ</a:t>
            </a:r>
            <a:endParaRPr lang="th-TH" sz="26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7" name="Rectangle 26"/>
          <p:cNvSpPr>
            <a:spLocks noChangeArrowheads="1"/>
          </p:cNvSpPr>
          <p:nvPr/>
        </p:nvSpPr>
        <p:spPr bwMode="auto">
          <a:xfrm>
            <a:off x="4572000" y="3714752"/>
            <a:ext cx="4357718" cy="64294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เชื่อมโยงวัฒนธรรมในแต่ละประเทศ</a:t>
            </a:r>
            <a:endParaRPr lang="th-TH" sz="26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9" name="Rectangle 26"/>
          <p:cNvSpPr>
            <a:spLocks noChangeArrowheads="1"/>
          </p:cNvSpPr>
          <p:nvPr/>
        </p:nvSpPr>
        <p:spPr bwMode="auto">
          <a:xfrm>
            <a:off x="4572000" y="5286388"/>
            <a:ext cx="4357718" cy="128588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72000" tIns="108000" rIns="108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การเชื่อมโยงการประชุมรัฐมนตรีศึกษา  อาเซียนและรัฐมนตรีแห่ง                           เอเชียตะวันออกเฉียงใต้ในทุก 2 ปี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2844" y="6357958"/>
            <a:ext cx="428628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th-TH" sz="1600" dirty="0" smtClean="0"/>
              <a:t>4</a:t>
            </a:r>
            <a:endParaRPr lang="en-US" sz="1600" dirty="0"/>
          </a:p>
        </p:txBody>
      </p:sp>
      <p:pic>
        <p:nvPicPr>
          <p:cNvPr id="30" name="Picture 2" descr="http://61.19.50.61/eng/asean/images/asean_56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2918"/>
            <a:ext cx="1214414" cy="1214414"/>
          </a:xfrm>
          <a:prstGeom prst="rect">
            <a:avLst/>
          </a:prstGeom>
          <a:noFill/>
        </p:spPr>
      </p:pic>
      <p:sp>
        <p:nvSpPr>
          <p:cNvPr id="31" name="Rectangle 2"/>
          <p:cNvSpPr txBox="1">
            <a:spLocks noChangeArrowheads="1"/>
          </p:cNvSpPr>
          <p:nvPr/>
        </p:nvSpPr>
        <p:spPr bwMode="auto">
          <a:xfrm>
            <a:off x="1857356" y="1068375"/>
            <a:ext cx="6858048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>I </a:t>
            </a:r>
            <a:r>
              <a:rPr kumimoji="0" lang="th-TH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>การจัดตั้งประชาคมอาเซียน 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/>
            </a:r>
            <a:b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</a:b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>(ASEAN Community)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ngsanaUPC" pitchFamily="18" charset="-34"/>
              <a:ea typeface="+mj-ea"/>
              <a:cs typeface="AngsanaUPC" pitchFamily="18" charset="-34"/>
            </a:endParaRPr>
          </a:p>
        </p:txBody>
      </p:sp>
      <p:grpSp>
        <p:nvGrpSpPr>
          <p:cNvPr id="32" name="Group 17"/>
          <p:cNvGrpSpPr>
            <a:grpSpLocks/>
          </p:cNvGrpSpPr>
          <p:nvPr/>
        </p:nvGrpSpPr>
        <p:grpSpPr bwMode="auto">
          <a:xfrm>
            <a:off x="214283" y="2000240"/>
            <a:ext cx="428628" cy="2214578"/>
            <a:chOff x="930" y="1162"/>
            <a:chExt cx="136" cy="272"/>
          </a:xfrm>
        </p:grpSpPr>
        <p:sp>
          <p:nvSpPr>
            <p:cNvPr id="33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36" cy="0"/>
            </a:xfrm>
            <a:prstGeom prst="line">
              <a:avLst/>
            </a:prstGeom>
            <a:noFill/>
            <a:ln w="5715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57150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" name="Rectangle 26"/>
          <p:cNvSpPr>
            <a:spLocks noChangeArrowheads="1"/>
          </p:cNvSpPr>
          <p:nvPr/>
        </p:nvSpPr>
        <p:spPr bwMode="auto">
          <a:xfrm>
            <a:off x="642910" y="3357562"/>
            <a:ext cx="3214710" cy="17145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0" tIns="108000" rIns="144000" bIns="108000" anchor="ctr" anchorCtr="0"/>
          <a:lstStyle/>
          <a:p>
            <a:pPr marL="180975" algn="ctr">
              <a:spcBef>
                <a:spcPct val="20000"/>
              </a:spcBef>
              <a:buFont typeface="Arial" charset="0"/>
              <a:buNone/>
            </a:pP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แผนยุทธศาสตร์ด้านการศึกษา 9 ประการ สำหรับการเข้าสู่ประชาคมอาเซียน</a:t>
            </a:r>
            <a:endParaRPr lang="th-TH" sz="2800" b="1" dirty="0"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3857620" y="2927434"/>
            <a:ext cx="689998" cy="3001896"/>
            <a:chOff x="3857620" y="2857496"/>
            <a:chExt cx="689998" cy="3001896"/>
          </a:xfrm>
        </p:grpSpPr>
        <p:sp>
          <p:nvSpPr>
            <p:cNvPr id="35" name="Line 37"/>
            <p:cNvSpPr>
              <a:spLocks noChangeShapeType="1"/>
            </p:cNvSpPr>
            <p:nvPr/>
          </p:nvSpPr>
          <p:spPr bwMode="auto">
            <a:xfrm>
              <a:off x="4214810" y="2857496"/>
              <a:ext cx="332304" cy="1500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37"/>
            <p:cNvSpPr>
              <a:spLocks noChangeShapeType="1"/>
            </p:cNvSpPr>
            <p:nvPr/>
          </p:nvSpPr>
          <p:spPr bwMode="auto">
            <a:xfrm flipV="1">
              <a:off x="3857620" y="4194974"/>
              <a:ext cx="381571" cy="0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37"/>
            <p:cNvSpPr>
              <a:spLocks noChangeShapeType="1"/>
            </p:cNvSpPr>
            <p:nvPr/>
          </p:nvSpPr>
          <p:spPr bwMode="auto">
            <a:xfrm>
              <a:off x="4214810" y="4071942"/>
              <a:ext cx="332304" cy="1500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37"/>
            <p:cNvSpPr>
              <a:spLocks noChangeShapeType="1"/>
            </p:cNvSpPr>
            <p:nvPr/>
          </p:nvSpPr>
          <p:spPr bwMode="auto">
            <a:xfrm>
              <a:off x="4214810" y="4857760"/>
              <a:ext cx="332304" cy="1500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37"/>
            <p:cNvSpPr>
              <a:spLocks noChangeShapeType="1"/>
            </p:cNvSpPr>
            <p:nvPr/>
          </p:nvSpPr>
          <p:spPr bwMode="auto">
            <a:xfrm>
              <a:off x="4214810" y="5857892"/>
              <a:ext cx="332808" cy="0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45" name="Straight Connector 44"/>
            <p:cNvCxnSpPr>
              <a:stCxn id="35" idx="0"/>
            </p:cNvCxnSpPr>
            <p:nvPr/>
          </p:nvCxnSpPr>
          <p:spPr bwMode="auto">
            <a:xfrm rot="5400000">
              <a:off x="2963895" y="4036973"/>
              <a:ext cx="2430392" cy="71438"/>
            </a:xfrm>
            <a:prstGeom prst="line">
              <a:avLst/>
            </a:prstGeom>
            <a:gradFill rotWithShape="1">
              <a:gsLst>
                <a:gs pos="0">
                  <a:schemeClr val="bg2">
                    <a:gamma/>
                    <a:tint val="26667"/>
                    <a:invGamma/>
                  </a:schemeClr>
                </a:gs>
                <a:gs pos="100000">
                  <a:schemeClr val="bg2">
                    <a:alpha val="14999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Straight Connector 53"/>
            <p:cNvCxnSpPr/>
            <p:nvPr/>
          </p:nvCxnSpPr>
          <p:spPr bwMode="auto">
            <a:xfrm rot="5400000">
              <a:off x="2713446" y="4358028"/>
              <a:ext cx="3001896" cy="832"/>
            </a:xfrm>
            <a:prstGeom prst="line">
              <a:avLst/>
            </a:prstGeom>
            <a:gradFill rotWithShape="1">
              <a:gsLst>
                <a:gs pos="0">
                  <a:schemeClr val="bg2">
                    <a:gamma/>
                    <a:tint val="26667"/>
                    <a:invGamma/>
                  </a:schemeClr>
                </a:gs>
                <a:gs pos="100000">
                  <a:schemeClr val="bg2">
                    <a:alpha val="14999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bg2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7" grpId="0" animBg="1"/>
      <p:bldP spid="49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642910" y="3357562"/>
            <a:ext cx="3071834" cy="164307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0" tIns="108000" rIns="144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ประชาคมเศรษฐกิจอาเซียน 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(ASEAN Economic Community)</a:t>
            </a:r>
            <a:endParaRPr lang="th-TH" sz="28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4357686" y="2143116"/>
            <a:ext cx="4500594" cy="8572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en-US" sz="2600" b="1" dirty="0" smtClean="0">
                <a:latin typeface="Angsana New" pitchFamily="18" charset="-34"/>
                <a:cs typeface="Angsana New" pitchFamily="18" charset="-34"/>
              </a:rPr>
              <a:t>ASEAN </a:t>
            </a: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มีความมั่นคงและมั่งคั่งและ       สามารถแข่งขันกับภูมิภาคอื่นๆ</a:t>
            </a:r>
            <a:r>
              <a:rPr lang="en-US" sz="26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ได้</a:t>
            </a: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4357686" y="3143248"/>
            <a:ext cx="4500594" cy="5715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72000" tIns="108000" rIns="108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เป็นตลาดเดียวและฐานการผลิตร่วมกัน</a:t>
            </a: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4357686" y="3857628"/>
            <a:ext cx="4500594" cy="135732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เกิดการไหลเวียนอย่างเสรีของสินค้า บริการ  การลงทุน เงินทุน และการเคลื่อนย้ายแรงงานฝีมือ หรือแรงงานความรู้อย่างเสรี</a:t>
            </a:r>
            <a:endParaRPr lang="th-TH" sz="26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2844" y="6357958"/>
            <a:ext cx="428628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th-TH" sz="1600" dirty="0" smtClean="0"/>
              <a:t>5</a:t>
            </a:r>
            <a:endParaRPr lang="en-US" sz="1600" dirty="0"/>
          </a:p>
        </p:txBody>
      </p:sp>
      <p:pic>
        <p:nvPicPr>
          <p:cNvPr id="32" name="Picture 2" descr="http://61.19.50.61/eng/asean/images/asean_56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2918"/>
            <a:ext cx="1214414" cy="1214414"/>
          </a:xfrm>
          <a:prstGeom prst="rect">
            <a:avLst/>
          </a:prstGeom>
          <a:noFill/>
        </p:spPr>
      </p:pic>
      <p:sp>
        <p:nvSpPr>
          <p:cNvPr id="33" name="Rectangle 2"/>
          <p:cNvSpPr txBox="1">
            <a:spLocks noChangeArrowheads="1"/>
          </p:cNvSpPr>
          <p:nvPr/>
        </p:nvSpPr>
        <p:spPr bwMode="auto">
          <a:xfrm>
            <a:off x="1857356" y="1068375"/>
            <a:ext cx="6858048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>I </a:t>
            </a:r>
            <a:r>
              <a:rPr kumimoji="0" lang="th-TH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>การจัดตั้งประชาคมอาเซียน 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/>
            </a:r>
            <a:b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</a:b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UPC" pitchFamily="18" charset="-34"/>
                <a:ea typeface="+mj-ea"/>
                <a:cs typeface="AngsanaUPC" pitchFamily="18" charset="-34"/>
              </a:rPr>
              <a:t>(ASEAN Community)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ngsanaUPC" pitchFamily="18" charset="-34"/>
              <a:ea typeface="+mj-ea"/>
              <a:cs typeface="AngsanaUPC" pitchFamily="18" charset="-34"/>
            </a:endParaRPr>
          </a:p>
        </p:txBody>
      </p:sp>
      <p:grpSp>
        <p:nvGrpSpPr>
          <p:cNvPr id="36" name="Group 17"/>
          <p:cNvGrpSpPr>
            <a:grpSpLocks/>
          </p:cNvGrpSpPr>
          <p:nvPr/>
        </p:nvGrpSpPr>
        <p:grpSpPr bwMode="auto">
          <a:xfrm>
            <a:off x="214283" y="2000240"/>
            <a:ext cx="428628" cy="2214578"/>
            <a:chOff x="930" y="1162"/>
            <a:chExt cx="136" cy="272"/>
          </a:xfrm>
        </p:grpSpPr>
        <p:sp>
          <p:nvSpPr>
            <p:cNvPr id="39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36" cy="0"/>
            </a:xfrm>
            <a:prstGeom prst="line">
              <a:avLst/>
            </a:prstGeom>
            <a:noFill/>
            <a:ln w="5715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57150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" name="Rectangle 26"/>
          <p:cNvSpPr>
            <a:spLocks noChangeArrowheads="1"/>
          </p:cNvSpPr>
          <p:nvPr/>
        </p:nvSpPr>
        <p:spPr bwMode="auto">
          <a:xfrm>
            <a:off x="4357686" y="5357826"/>
            <a:ext cx="4500594" cy="14287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ทำความตกลงยอมรับร่วม </a:t>
            </a:r>
            <a:r>
              <a:rPr lang="en-US" sz="2600" b="1" dirty="0" smtClean="0">
                <a:latin typeface="Angsana New" pitchFamily="18" charset="-34"/>
                <a:cs typeface="Angsana New" pitchFamily="18" charset="-34"/>
              </a:rPr>
              <a:t>(ASEAN MUTUAL RECOGNITION ARRANGEMENT) (MRA) </a:t>
            </a: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ด้านคุณสมบัติในสาขาวิชาชีพหลัก 8 สาขา </a:t>
            </a:r>
            <a:endParaRPr lang="th-TH" sz="2600" b="1" dirty="0"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3714744" y="2571744"/>
            <a:ext cx="642942" cy="3500462"/>
            <a:chOff x="3714744" y="2571744"/>
            <a:chExt cx="642942" cy="3500462"/>
          </a:xfrm>
        </p:grpSpPr>
        <p:sp>
          <p:nvSpPr>
            <p:cNvPr id="34" name="Line 37"/>
            <p:cNvSpPr>
              <a:spLocks noChangeShapeType="1"/>
            </p:cNvSpPr>
            <p:nvPr/>
          </p:nvSpPr>
          <p:spPr bwMode="auto">
            <a:xfrm>
              <a:off x="4056274" y="2571744"/>
              <a:ext cx="299074" cy="1588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37"/>
            <p:cNvSpPr>
              <a:spLocks noChangeShapeType="1"/>
            </p:cNvSpPr>
            <p:nvPr/>
          </p:nvSpPr>
          <p:spPr bwMode="auto">
            <a:xfrm>
              <a:off x="4056274" y="3429000"/>
              <a:ext cx="299074" cy="1588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31"/>
            <p:cNvSpPr>
              <a:spLocks noChangeShapeType="1"/>
            </p:cNvSpPr>
            <p:nvPr/>
          </p:nvSpPr>
          <p:spPr bwMode="auto">
            <a:xfrm>
              <a:off x="4058156" y="2571744"/>
              <a:ext cx="13777" cy="3500462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37"/>
            <p:cNvSpPr>
              <a:spLocks noChangeShapeType="1"/>
            </p:cNvSpPr>
            <p:nvPr/>
          </p:nvSpPr>
          <p:spPr bwMode="auto">
            <a:xfrm flipV="1">
              <a:off x="3714744" y="4143380"/>
              <a:ext cx="343414" cy="0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37"/>
            <p:cNvSpPr>
              <a:spLocks noChangeShapeType="1"/>
            </p:cNvSpPr>
            <p:nvPr/>
          </p:nvSpPr>
          <p:spPr bwMode="auto">
            <a:xfrm>
              <a:off x="4058159" y="4500570"/>
              <a:ext cx="299527" cy="0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37"/>
            <p:cNvSpPr>
              <a:spLocks noChangeShapeType="1"/>
            </p:cNvSpPr>
            <p:nvPr/>
          </p:nvSpPr>
          <p:spPr bwMode="auto">
            <a:xfrm>
              <a:off x="4058159" y="6072206"/>
              <a:ext cx="299527" cy="0"/>
            </a:xfrm>
            <a:prstGeom prst="line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7" grpId="0" animBg="1"/>
      <p:bldP spid="28" grpId="0" animBg="1"/>
      <p:bldP spid="29" grpId="0" animBg="1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92" y="996937"/>
            <a:ext cx="6858016" cy="574675"/>
          </a:xfrm>
        </p:spPr>
        <p:txBody>
          <a:bodyPr/>
          <a:lstStyle/>
          <a:p>
            <a:pPr>
              <a:lnSpc>
                <a:spcPts val="4000"/>
              </a:lnSpc>
            </a:pPr>
            <a:r>
              <a:rPr lang="en-US" sz="3800" b="1" dirty="0" smtClean="0">
                <a:latin typeface="AngsanaUPC" pitchFamily="18" charset="-34"/>
                <a:cs typeface="AngsanaUPC" pitchFamily="18" charset="-34"/>
              </a:rPr>
              <a:t>II  </a:t>
            </a:r>
            <a:r>
              <a:rPr lang="th-TH" sz="3800" b="1" dirty="0" smtClean="0">
                <a:latin typeface="AngsanaUPC" pitchFamily="18" charset="-34"/>
                <a:cs typeface="AngsanaUPC" pitchFamily="18" charset="-34"/>
              </a:rPr>
              <a:t>การอุดมศึกษากับการเข้าสู่ประชาคมอาเซียน</a:t>
            </a:r>
            <a:br>
              <a:rPr lang="th-TH" sz="3800" b="1" dirty="0" smtClean="0">
                <a:latin typeface="AngsanaUPC" pitchFamily="18" charset="-34"/>
                <a:cs typeface="AngsanaUPC" pitchFamily="18" charset="-34"/>
              </a:rPr>
            </a:br>
            <a:r>
              <a:rPr lang="th-TH" sz="3800" b="1" dirty="0" smtClean="0">
                <a:latin typeface="AngsanaUPC" pitchFamily="18" charset="-34"/>
                <a:cs typeface="AngsanaUPC" pitchFamily="18" charset="-34"/>
              </a:rPr>
              <a:t>โดยการ </a:t>
            </a:r>
            <a:r>
              <a:rPr lang="en-US" sz="3800" b="1" dirty="0" smtClean="0">
                <a:latin typeface="AngsanaUPC" pitchFamily="18" charset="-34"/>
                <a:cs typeface="AngsanaUPC" pitchFamily="18" charset="-34"/>
              </a:rPr>
              <a:t>“</a:t>
            </a:r>
            <a:r>
              <a:rPr lang="th-TH" sz="3800" b="1" dirty="0" smtClean="0">
                <a:latin typeface="AngsanaUPC" pitchFamily="18" charset="-34"/>
                <a:cs typeface="AngsanaUPC" pitchFamily="18" charset="-34"/>
              </a:rPr>
              <a:t>รู้ รับ ปรับตัว และรุก</a:t>
            </a:r>
            <a:r>
              <a:rPr lang="en-US" sz="3800" b="1" dirty="0" smtClean="0">
                <a:latin typeface="AngsanaUPC" pitchFamily="18" charset="-34"/>
                <a:cs typeface="AngsanaUPC" pitchFamily="18" charset="-34"/>
              </a:rPr>
              <a:t>”</a:t>
            </a:r>
            <a:endParaRPr lang="en-US" sz="3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642910" y="3357562"/>
            <a:ext cx="2857520" cy="17145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0" tIns="108000" rIns="144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en-US" sz="3200" b="1" dirty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การ </a:t>
            </a:r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“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รู้</a:t>
            </a:r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-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รับ</a:t>
            </a:r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-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ปรับตัว</a:t>
            </a:r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” 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        ด้านสังคมและวัฒนธรรม</a:t>
            </a:r>
            <a:endParaRPr lang="th-TH" sz="32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4071934" y="2143116"/>
            <a:ext cx="4857784" cy="128588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ปรับหลักสูตรและการเรียนการสอน                       ให้นักศึกษาตระหนักในเรื่องของอาเซียน                 สำนึกในความเป็นอาเซียน</a:t>
            </a: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4071934" y="3571876"/>
            <a:ext cx="4857784" cy="92869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72000" tIns="108000" rIns="108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เพิ่มทักษะความสามารถในการใช้ภาษาอังกฤษในฐานะภาษากลางของอาเซียน</a:t>
            </a:r>
            <a:endParaRPr lang="th-TH" sz="26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4071934" y="5643578"/>
            <a:ext cx="4857784" cy="92869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จัดกิจกรรมส่งเสริมความสัมพันธ์ระหว่างนักศึกษา คณาจารย์ของประเทศอาเซียน</a:t>
            </a:r>
            <a:endParaRPr lang="th-TH" sz="26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5" name="Rectangle 26"/>
          <p:cNvSpPr>
            <a:spLocks noChangeArrowheads="1"/>
          </p:cNvSpPr>
          <p:nvPr/>
        </p:nvSpPr>
        <p:spPr bwMode="auto">
          <a:xfrm>
            <a:off x="4071934" y="4643446"/>
            <a:ext cx="4857784" cy="8572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ขยายการเปิดสอนภาษาถิ่นของประเทศสมาชิก</a:t>
            </a:r>
            <a:endParaRPr lang="th-TH" sz="2600" b="1" dirty="0"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3500431" y="2784470"/>
            <a:ext cx="571503" cy="3360762"/>
            <a:chOff x="3500431" y="2784470"/>
            <a:chExt cx="571503" cy="3360762"/>
          </a:xfrm>
        </p:grpSpPr>
        <p:sp>
          <p:nvSpPr>
            <p:cNvPr id="34" name="Line 37"/>
            <p:cNvSpPr>
              <a:spLocks noChangeShapeType="1"/>
            </p:cNvSpPr>
            <p:nvPr/>
          </p:nvSpPr>
          <p:spPr bwMode="auto">
            <a:xfrm>
              <a:off x="3834245" y="2784470"/>
              <a:ext cx="236200" cy="1588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37"/>
            <p:cNvSpPr>
              <a:spLocks noChangeShapeType="1"/>
            </p:cNvSpPr>
            <p:nvPr/>
          </p:nvSpPr>
          <p:spPr bwMode="auto">
            <a:xfrm>
              <a:off x="3835734" y="4002092"/>
              <a:ext cx="236200" cy="1588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31"/>
            <p:cNvSpPr>
              <a:spLocks noChangeShapeType="1"/>
            </p:cNvSpPr>
            <p:nvPr/>
          </p:nvSpPr>
          <p:spPr bwMode="auto">
            <a:xfrm flipH="1">
              <a:off x="3835734" y="2786058"/>
              <a:ext cx="21886" cy="3357586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37"/>
            <p:cNvSpPr>
              <a:spLocks noChangeShapeType="1"/>
            </p:cNvSpPr>
            <p:nvPr/>
          </p:nvSpPr>
          <p:spPr bwMode="auto">
            <a:xfrm>
              <a:off x="3833887" y="5143512"/>
              <a:ext cx="236558" cy="0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37"/>
            <p:cNvSpPr>
              <a:spLocks noChangeShapeType="1"/>
            </p:cNvSpPr>
            <p:nvPr/>
          </p:nvSpPr>
          <p:spPr bwMode="auto">
            <a:xfrm>
              <a:off x="3834245" y="6143644"/>
              <a:ext cx="236200" cy="1588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37"/>
            <p:cNvSpPr>
              <a:spLocks noChangeShapeType="1"/>
            </p:cNvSpPr>
            <p:nvPr/>
          </p:nvSpPr>
          <p:spPr bwMode="auto">
            <a:xfrm flipV="1">
              <a:off x="3500431" y="4002092"/>
              <a:ext cx="335303" cy="0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42844" y="6357958"/>
            <a:ext cx="428628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th-TH" sz="1600" dirty="0" smtClean="0"/>
              <a:t>6</a:t>
            </a:r>
            <a:endParaRPr lang="en-US" sz="1600" dirty="0"/>
          </a:p>
        </p:txBody>
      </p:sp>
      <p:grpSp>
        <p:nvGrpSpPr>
          <p:cNvPr id="31" name="Group 17"/>
          <p:cNvGrpSpPr>
            <a:grpSpLocks/>
          </p:cNvGrpSpPr>
          <p:nvPr/>
        </p:nvGrpSpPr>
        <p:grpSpPr bwMode="auto">
          <a:xfrm>
            <a:off x="214283" y="2000240"/>
            <a:ext cx="428628" cy="2214578"/>
            <a:chOff x="930" y="1162"/>
            <a:chExt cx="136" cy="272"/>
          </a:xfrm>
        </p:grpSpPr>
        <p:sp>
          <p:nvSpPr>
            <p:cNvPr id="32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36" cy="0"/>
            </a:xfrm>
            <a:prstGeom prst="line">
              <a:avLst/>
            </a:prstGeom>
            <a:noFill/>
            <a:ln w="5715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57150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23" grpId="0" animBg="1"/>
      <p:bldP spid="27" grpId="0" animBg="1"/>
      <p:bldP spid="28" grpId="0" animBg="1"/>
      <p:bldP spid="29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4143372" y="2214554"/>
            <a:ext cx="4643470" cy="5715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การพัฒนาบัณฑิตสู่ตลาดแรงงานยุคใหม่</a:t>
            </a:r>
          </a:p>
        </p:txBody>
      </p:sp>
      <p:sp>
        <p:nvSpPr>
          <p:cNvPr id="40" name="Rectangle 26"/>
          <p:cNvSpPr>
            <a:spLocks noChangeArrowheads="1"/>
          </p:cNvSpPr>
          <p:nvPr/>
        </p:nvSpPr>
        <p:spPr bwMode="auto">
          <a:xfrm>
            <a:off x="4143372" y="2928935"/>
            <a:ext cx="4643470" cy="92869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72000" tIns="108000" rIns="108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การแลกเปลี่ยนนักศึกษา </a:t>
            </a:r>
            <a:r>
              <a:rPr lang="en-US" sz="2600" b="1" dirty="0" smtClean="0">
                <a:latin typeface="Angsana New" pitchFamily="18" charset="-34"/>
                <a:cs typeface="Angsana New" pitchFamily="18" charset="-34"/>
              </a:rPr>
              <a:t>(Student Mobility) </a:t>
            </a: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      ในอาเซียนให้มากขึ้น</a:t>
            </a:r>
          </a:p>
        </p:txBody>
      </p:sp>
      <p:sp>
        <p:nvSpPr>
          <p:cNvPr id="41" name="Rectangle 26"/>
          <p:cNvSpPr>
            <a:spLocks noChangeArrowheads="1"/>
          </p:cNvSpPr>
          <p:nvPr/>
        </p:nvSpPr>
        <p:spPr bwMode="auto">
          <a:xfrm>
            <a:off x="4143372" y="5072074"/>
            <a:ext cx="4643470" cy="64294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การจัดหาวิธีการใหม่ๆ</a:t>
            </a:r>
            <a:r>
              <a:rPr lang="en-US" sz="26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ในการผลิตแรงงานความรู้</a:t>
            </a:r>
          </a:p>
        </p:txBody>
      </p:sp>
      <p:sp>
        <p:nvSpPr>
          <p:cNvPr id="47" name="Rectangle 26"/>
          <p:cNvSpPr>
            <a:spLocks noChangeArrowheads="1"/>
          </p:cNvSpPr>
          <p:nvPr/>
        </p:nvSpPr>
        <p:spPr bwMode="auto">
          <a:xfrm>
            <a:off x="4143372" y="4000504"/>
            <a:ext cx="4643470" cy="92869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ความร่วมมือกับสถาบันอุดมศึกษาโดยถือเป็น        ความร่วมมือของอาเซียน</a:t>
            </a:r>
            <a:endParaRPr lang="th-TH" sz="26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6" name="Rectangle 26"/>
          <p:cNvSpPr>
            <a:spLocks noChangeArrowheads="1"/>
          </p:cNvSpPr>
          <p:nvPr/>
        </p:nvSpPr>
        <p:spPr bwMode="auto">
          <a:xfrm>
            <a:off x="642910" y="3286124"/>
            <a:ext cx="2857520" cy="18573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0" tIns="108000" rIns="144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การเตรียมแรงงานความรู้      สู่ประชาคมอาเซียน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: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            รุกไปข้างหน้า</a:t>
            </a:r>
            <a:endParaRPr lang="th-TH" sz="28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2844" y="6357958"/>
            <a:ext cx="428628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th-TH" sz="1600" dirty="0" smtClean="0"/>
              <a:t>7</a:t>
            </a:r>
            <a:endParaRPr lang="en-US" sz="1600" dirty="0"/>
          </a:p>
        </p:txBody>
      </p:sp>
      <p:sp>
        <p:nvSpPr>
          <p:cNvPr id="30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92" y="996937"/>
            <a:ext cx="6858016" cy="574675"/>
          </a:xfrm>
        </p:spPr>
        <p:txBody>
          <a:bodyPr/>
          <a:lstStyle/>
          <a:p>
            <a:pPr>
              <a:lnSpc>
                <a:spcPts val="4000"/>
              </a:lnSpc>
            </a:pPr>
            <a:r>
              <a:rPr lang="en-US" sz="3800" b="1" dirty="0" smtClean="0">
                <a:latin typeface="AngsanaUPC" pitchFamily="18" charset="-34"/>
                <a:cs typeface="AngsanaUPC" pitchFamily="18" charset="-34"/>
              </a:rPr>
              <a:t>II  </a:t>
            </a:r>
            <a:r>
              <a:rPr lang="th-TH" sz="3800" b="1" dirty="0" smtClean="0">
                <a:latin typeface="AngsanaUPC" pitchFamily="18" charset="-34"/>
                <a:cs typeface="AngsanaUPC" pitchFamily="18" charset="-34"/>
              </a:rPr>
              <a:t>การอุดมศึกษากับการเข้าสู่ประชาคมอาเซียน</a:t>
            </a:r>
            <a:br>
              <a:rPr lang="th-TH" sz="3800" b="1" dirty="0" smtClean="0">
                <a:latin typeface="AngsanaUPC" pitchFamily="18" charset="-34"/>
                <a:cs typeface="AngsanaUPC" pitchFamily="18" charset="-34"/>
              </a:rPr>
            </a:br>
            <a:r>
              <a:rPr lang="th-TH" sz="3800" b="1" dirty="0" smtClean="0">
                <a:latin typeface="AngsanaUPC" pitchFamily="18" charset="-34"/>
                <a:cs typeface="AngsanaUPC" pitchFamily="18" charset="-34"/>
              </a:rPr>
              <a:t>โดยการ </a:t>
            </a:r>
            <a:r>
              <a:rPr lang="en-US" sz="3800" b="1" dirty="0" smtClean="0">
                <a:latin typeface="AngsanaUPC" pitchFamily="18" charset="-34"/>
                <a:cs typeface="AngsanaUPC" pitchFamily="18" charset="-34"/>
              </a:rPr>
              <a:t>“</a:t>
            </a:r>
            <a:r>
              <a:rPr lang="th-TH" sz="3800" b="1" dirty="0" smtClean="0">
                <a:latin typeface="AngsanaUPC" pitchFamily="18" charset="-34"/>
                <a:cs typeface="AngsanaUPC" pitchFamily="18" charset="-34"/>
              </a:rPr>
              <a:t>รู้ รับ ปรับตัว และรุก</a:t>
            </a:r>
            <a:r>
              <a:rPr lang="en-US" sz="3800" b="1" dirty="0" smtClean="0">
                <a:latin typeface="AngsanaUPC" pitchFamily="18" charset="-34"/>
                <a:cs typeface="AngsanaUPC" pitchFamily="18" charset="-34"/>
              </a:rPr>
              <a:t>”</a:t>
            </a:r>
            <a:endParaRPr lang="en-US" sz="38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31" name="Group 17"/>
          <p:cNvGrpSpPr>
            <a:grpSpLocks/>
          </p:cNvGrpSpPr>
          <p:nvPr/>
        </p:nvGrpSpPr>
        <p:grpSpPr bwMode="auto">
          <a:xfrm>
            <a:off x="214283" y="2000240"/>
            <a:ext cx="428628" cy="2214578"/>
            <a:chOff x="930" y="1162"/>
            <a:chExt cx="136" cy="272"/>
          </a:xfrm>
        </p:grpSpPr>
        <p:sp>
          <p:nvSpPr>
            <p:cNvPr id="32" name="Line 18"/>
            <p:cNvSpPr>
              <a:spLocks noChangeShapeType="1"/>
            </p:cNvSpPr>
            <p:nvPr/>
          </p:nvSpPr>
          <p:spPr bwMode="auto">
            <a:xfrm>
              <a:off x="930" y="1434"/>
              <a:ext cx="136" cy="0"/>
            </a:xfrm>
            <a:prstGeom prst="line">
              <a:avLst/>
            </a:prstGeom>
            <a:noFill/>
            <a:ln w="5715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19"/>
            <p:cNvSpPr>
              <a:spLocks noChangeShapeType="1"/>
            </p:cNvSpPr>
            <p:nvPr/>
          </p:nvSpPr>
          <p:spPr bwMode="auto">
            <a:xfrm>
              <a:off x="930" y="1162"/>
              <a:ext cx="0" cy="272"/>
            </a:xfrm>
            <a:prstGeom prst="line">
              <a:avLst/>
            </a:prstGeom>
            <a:noFill/>
            <a:ln w="57150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" name="Rectangle 26"/>
          <p:cNvSpPr>
            <a:spLocks noChangeArrowheads="1"/>
          </p:cNvSpPr>
          <p:nvPr/>
        </p:nvSpPr>
        <p:spPr bwMode="auto">
          <a:xfrm>
            <a:off x="4143372" y="5857892"/>
            <a:ext cx="4643470" cy="64294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2600" b="1" dirty="0" err="1" smtClean="0">
                <a:latin typeface="Angsana New" pitchFamily="18" charset="-34"/>
                <a:cs typeface="Angsana New" pitchFamily="18" charset="-34"/>
              </a:rPr>
              <a:t>จัดสห</a:t>
            </a: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กิจศึกษานานาชาติ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3500430" y="2571744"/>
            <a:ext cx="642942" cy="3643338"/>
            <a:chOff x="3500430" y="2571744"/>
            <a:chExt cx="642942" cy="3643338"/>
          </a:xfrm>
        </p:grpSpPr>
        <p:sp>
          <p:nvSpPr>
            <p:cNvPr id="43" name="Line 37"/>
            <p:cNvSpPr>
              <a:spLocks noChangeShapeType="1"/>
            </p:cNvSpPr>
            <p:nvPr/>
          </p:nvSpPr>
          <p:spPr bwMode="auto">
            <a:xfrm>
              <a:off x="3860301" y="2571744"/>
              <a:ext cx="283071" cy="1588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7"/>
            <p:cNvSpPr>
              <a:spLocks noChangeShapeType="1"/>
            </p:cNvSpPr>
            <p:nvPr/>
          </p:nvSpPr>
          <p:spPr bwMode="auto">
            <a:xfrm>
              <a:off x="3860301" y="3357562"/>
              <a:ext cx="283071" cy="0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37"/>
            <p:cNvSpPr>
              <a:spLocks noChangeShapeType="1"/>
            </p:cNvSpPr>
            <p:nvPr/>
          </p:nvSpPr>
          <p:spPr bwMode="auto">
            <a:xfrm>
              <a:off x="3859872" y="4429132"/>
              <a:ext cx="283500" cy="0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37"/>
            <p:cNvSpPr>
              <a:spLocks noChangeShapeType="1"/>
            </p:cNvSpPr>
            <p:nvPr/>
          </p:nvSpPr>
          <p:spPr bwMode="auto">
            <a:xfrm>
              <a:off x="3859872" y="6215082"/>
              <a:ext cx="283500" cy="0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31"/>
            <p:cNvSpPr>
              <a:spLocks noChangeShapeType="1"/>
            </p:cNvSpPr>
            <p:nvPr/>
          </p:nvSpPr>
          <p:spPr bwMode="auto">
            <a:xfrm>
              <a:off x="3862084" y="2571744"/>
              <a:ext cx="0" cy="3643338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37"/>
            <p:cNvSpPr>
              <a:spLocks noChangeShapeType="1"/>
            </p:cNvSpPr>
            <p:nvPr/>
          </p:nvSpPr>
          <p:spPr bwMode="auto">
            <a:xfrm flipV="1">
              <a:off x="3500430" y="4169099"/>
              <a:ext cx="361655" cy="0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37"/>
            <p:cNvSpPr>
              <a:spLocks noChangeShapeType="1"/>
            </p:cNvSpPr>
            <p:nvPr/>
          </p:nvSpPr>
          <p:spPr bwMode="auto">
            <a:xfrm>
              <a:off x="3857620" y="5429264"/>
              <a:ext cx="283500" cy="0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7" grpId="0" animBg="1"/>
      <p:bldP spid="46" grpId="0" animBg="1"/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714612" y="996937"/>
            <a:ext cx="5086363" cy="574675"/>
          </a:xfrm>
        </p:spPr>
        <p:txBody>
          <a:bodyPr/>
          <a:lstStyle/>
          <a:p>
            <a:pPr>
              <a:lnSpc>
                <a:spcPts val="4500"/>
              </a:lnSpc>
            </a:pPr>
            <a:r>
              <a:rPr lang="en-US" sz="4000" b="1" dirty="0" smtClean="0">
                <a:latin typeface="AngsanaUPC" pitchFamily="18" charset="-34"/>
                <a:cs typeface="AngsanaUPC" pitchFamily="18" charset="-34"/>
              </a:rPr>
              <a:t>III </a:t>
            </a:r>
            <a:r>
              <a:rPr lang="th-TH" sz="4000" b="1" dirty="0" smtClean="0">
                <a:latin typeface="AngsanaUPC" pitchFamily="18" charset="-34"/>
                <a:cs typeface="AngsanaUPC" pitchFamily="18" charset="-34"/>
              </a:rPr>
              <a:t>ยุทธศาสตร์การพัฒนาคุณภาพบัณฑิตสู่ประชาคมอาเซียน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642910" y="2143116"/>
            <a:ext cx="3071834" cy="18573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0" tIns="108000" rIns="144000" bIns="108000" anchor="ctr" anchorCtr="0"/>
          <a:lstStyle/>
          <a:p>
            <a:pPr marL="85725">
              <a:spcBef>
                <a:spcPct val="20000"/>
              </a:spcBef>
              <a:buFont typeface="Arial" charset="0"/>
              <a:buNone/>
            </a:pP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เพิ่มขีดความสามารถของบัณฑิตให้มีคุณภาพมาตรฐานในระดับสากล</a:t>
            </a:r>
            <a:endParaRPr lang="th-TH" sz="28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4286248" y="2071678"/>
            <a:ext cx="4643470" cy="10001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พัฒนาสมรรถนะด้านการใช้ภาษาอังกฤษที่ใช้ในการทำงานได้</a:t>
            </a: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4286248" y="3214686"/>
            <a:ext cx="4643470" cy="107157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72000" tIns="108000" rIns="108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	พัฒนาสมรรถนะด้านการประกอบวิชาชีพ และการทำงานข้ามวัฒนธรรม</a:t>
            </a:r>
            <a:endParaRPr lang="th-TH" sz="26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4357686" y="4429132"/>
            <a:ext cx="4572032" cy="5715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พัฒนาอาจารย์ให้มีสมรรถนะสากล</a:t>
            </a:r>
            <a:endParaRPr lang="th-TH" sz="26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4357686" y="5143512"/>
            <a:ext cx="4572032" cy="64294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44000" tIns="108000" rIns="144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พัฒนาโครงสร้างพื้นฐานให้มีคุณภาพระดับสากล</a:t>
            </a:r>
          </a:p>
        </p:txBody>
      </p:sp>
      <p:sp>
        <p:nvSpPr>
          <p:cNvPr id="40" name="Rectangle 26"/>
          <p:cNvSpPr>
            <a:spLocks noChangeArrowheads="1"/>
          </p:cNvSpPr>
          <p:nvPr/>
        </p:nvSpPr>
        <p:spPr bwMode="auto">
          <a:xfrm>
            <a:off x="4357686" y="5929306"/>
            <a:ext cx="4572032" cy="64296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72000" tIns="108000" rIns="108000" bIns="108000" anchor="ctr" anchorCtr="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th-TH" sz="2600" b="1" dirty="0" smtClean="0">
                <a:latin typeface="Angsana New" pitchFamily="18" charset="-34"/>
                <a:cs typeface="Angsana New" pitchFamily="18" charset="-34"/>
              </a:rPr>
              <a:t>พัฒนาวิชาการและการวิจัยสู่ความเป็นเลิศ</a:t>
            </a:r>
          </a:p>
        </p:txBody>
      </p:sp>
      <p:sp>
        <p:nvSpPr>
          <p:cNvPr id="46" name="Rectangle 26"/>
          <p:cNvSpPr>
            <a:spLocks noChangeArrowheads="1"/>
          </p:cNvSpPr>
          <p:nvPr/>
        </p:nvSpPr>
        <p:spPr bwMode="auto">
          <a:xfrm>
            <a:off x="642910" y="4572008"/>
            <a:ext cx="3143272" cy="17859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0" tIns="108000" rIns="144000" bIns="108000" anchor="ctr" anchorCtr="0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พัฒนาความเข้มแข็งของสถาบันอุดมศึกษาเพื่อพัฒนาประชาคมอาเซียน</a:t>
            </a:r>
            <a:endParaRPr lang="th-TH" sz="2800" b="1" dirty="0"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5" name="Group 37"/>
          <p:cNvGrpSpPr/>
          <p:nvPr/>
        </p:nvGrpSpPr>
        <p:grpSpPr>
          <a:xfrm>
            <a:off x="214281" y="2000240"/>
            <a:ext cx="428630" cy="3500462"/>
            <a:chOff x="214280" y="1214421"/>
            <a:chExt cx="785821" cy="3857653"/>
          </a:xfrm>
        </p:grpSpPr>
        <p:grpSp>
          <p:nvGrpSpPr>
            <p:cNvPr id="6" name="Group 17"/>
            <p:cNvGrpSpPr>
              <a:grpSpLocks/>
            </p:cNvGrpSpPr>
            <p:nvPr/>
          </p:nvGrpSpPr>
          <p:grpSpPr bwMode="auto">
            <a:xfrm>
              <a:off x="214280" y="1214421"/>
              <a:ext cx="784318" cy="1143009"/>
              <a:chOff x="930" y="1162"/>
              <a:chExt cx="148" cy="272"/>
            </a:xfrm>
          </p:grpSpPr>
          <p:sp>
            <p:nvSpPr>
              <p:cNvPr id="18" name="Line 18"/>
              <p:cNvSpPr>
                <a:spLocks noChangeShapeType="1"/>
              </p:cNvSpPr>
              <p:nvPr/>
            </p:nvSpPr>
            <p:spPr bwMode="auto">
              <a:xfrm>
                <a:off x="930" y="1434"/>
                <a:ext cx="148" cy="0"/>
              </a:xfrm>
              <a:prstGeom prst="line">
                <a:avLst/>
              </a:prstGeom>
              <a:noFill/>
              <a:ln w="57150">
                <a:solidFill>
                  <a:srgbClr val="35759D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Line 19"/>
              <p:cNvSpPr>
                <a:spLocks noChangeShapeType="1"/>
              </p:cNvSpPr>
              <p:nvPr/>
            </p:nvSpPr>
            <p:spPr bwMode="auto">
              <a:xfrm>
                <a:off x="930" y="1162"/>
                <a:ext cx="0" cy="272"/>
              </a:xfrm>
              <a:prstGeom prst="line">
                <a:avLst/>
              </a:prstGeom>
              <a:noFill/>
              <a:ln w="57150">
                <a:solidFill>
                  <a:srgbClr val="35759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17"/>
            <p:cNvGrpSpPr>
              <a:grpSpLocks/>
            </p:cNvGrpSpPr>
            <p:nvPr/>
          </p:nvGrpSpPr>
          <p:grpSpPr bwMode="auto">
            <a:xfrm>
              <a:off x="214283" y="2357430"/>
              <a:ext cx="785818" cy="2714644"/>
              <a:chOff x="930" y="1162"/>
              <a:chExt cx="136" cy="272"/>
            </a:xfrm>
          </p:grpSpPr>
          <p:sp>
            <p:nvSpPr>
              <p:cNvPr id="52" name="Line 18"/>
              <p:cNvSpPr>
                <a:spLocks noChangeShapeType="1"/>
              </p:cNvSpPr>
              <p:nvPr/>
            </p:nvSpPr>
            <p:spPr bwMode="auto">
              <a:xfrm>
                <a:off x="930" y="1434"/>
                <a:ext cx="136" cy="0"/>
              </a:xfrm>
              <a:prstGeom prst="line">
                <a:avLst/>
              </a:prstGeom>
              <a:noFill/>
              <a:ln w="57150">
                <a:solidFill>
                  <a:srgbClr val="35759D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Line 19"/>
              <p:cNvSpPr>
                <a:spLocks noChangeShapeType="1"/>
              </p:cNvSpPr>
              <p:nvPr/>
            </p:nvSpPr>
            <p:spPr bwMode="auto">
              <a:xfrm>
                <a:off x="930" y="1162"/>
                <a:ext cx="0" cy="272"/>
              </a:xfrm>
              <a:prstGeom prst="line">
                <a:avLst/>
              </a:prstGeom>
              <a:noFill/>
              <a:ln w="57150">
                <a:solidFill>
                  <a:srgbClr val="35759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8" name="Group 40"/>
          <p:cNvGrpSpPr/>
          <p:nvPr/>
        </p:nvGrpSpPr>
        <p:grpSpPr>
          <a:xfrm>
            <a:off x="3714744" y="2374478"/>
            <a:ext cx="577848" cy="1358910"/>
            <a:chOff x="4065590" y="1712900"/>
            <a:chExt cx="1081085" cy="1358910"/>
          </a:xfrm>
        </p:grpSpPr>
        <p:sp>
          <p:nvSpPr>
            <p:cNvPr id="34" name="Line 37"/>
            <p:cNvSpPr>
              <a:spLocks noChangeShapeType="1"/>
            </p:cNvSpPr>
            <p:nvPr/>
          </p:nvSpPr>
          <p:spPr bwMode="auto">
            <a:xfrm>
              <a:off x="4643438" y="1712900"/>
              <a:ext cx="503237" cy="1588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37"/>
            <p:cNvSpPr>
              <a:spLocks noChangeShapeType="1"/>
            </p:cNvSpPr>
            <p:nvPr/>
          </p:nvSpPr>
          <p:spPr bwMode="auto">
            <a:xfrm>
              <a:off x="4643438" y="3070222"/>
              <a:ext cx="503237" cy="1588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31"/>
            <p:cNvSpPr>
              <a:spLocks noChangeShapeType="1"/>
            </p:cNvSpPr>
            <p:nvPr/>
          </p:nvSpPr>
          <p:spPr bwMode="auto">
            <a:xfrm>
              <a:off x="4643430" y="1714488"/>
              <a:ext cx="0" cy="1357322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37"/>
            <p:cNvSpPr>
              <a:spLocks noChangeShapeType="1"/>
            </p:cNvSpPr>
            <p:nvPr/>
          </p:nvSpPr>
          <p:spPr bwMode="auto">
            <a:xfrm flipV="1">
              <a:off x="4065590" y="2428868"/>
              <a:ext cx="577847" cy="0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786182" y="4714884"/>
            <a:ext cx="571504" cy="1571636"/>
            <a:chOff x="3786182" y="4786322"/>
            <a:chExt cx="571504" cy="1571636"/>
          </a:xfrm>
        </p:grpSpPr>
        <p:sp>
          <p:nvSpPr>
            <p:cNvPr id="43" name="Line 37"/>
            <p:cNvSpPr>
              <a:spLocks noChangeShapeType="1"/>
            </p:cNvSpPr>
            <p:nvPr/>
          </p:nvSpPr>
          <p:spPr bwMode="auto">
            <a:xfrm>
              <a:off x="4070814" y="4786322"/>
              <a:ext cx="286437" cy="1588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7"/>
            <p:cNvSpPr>
              <a:spLocks noChangeShapeType="1"/>
            </p:cNvSpPr>
            <p:nvPr/>
          </p:nvSpPr>
          <p:spPr bwMode="auto">
            <a:xfrm>
              <a:off x="4070814" y="5572140"/>
              <a:ext cx="286437" cy="0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37"/>
            <p:cNvSpPr>
              <a:spLocks noChangeShapeType="1"/>
            </p:cNvSpPr>
            <p:nvPr/>
          </p:nvSpPr>
          <p:spPr bwMode="auto">
            <a:xfrm>
              <a:off x="4070814" y="6357958"/>
              <a:ext cx="286872" cy="0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31"/>
            <p:cNvSpPr>
              <a:spLocks noChangeShapeType="1"/>
            </p:cNvSpPr>
            <p:nvPr/>
          </p:nvSpPr>
          <p:spPr bwMode="auto">
            <a:xfrm>
              <a:off x="4070812" y="4786322"/>
              <a:ext cx="1121" cy="1571636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37"/>
            <p:cNvSpPr>
              <a:spLocks noChangeShapeType="1"/>
            </p:cNvSpPr>
            <p:nvPr/>
          </p:nvSpPr>
          <p:spPr bwMode="auto">
            <a:xfrm>
              <a:off x="3786182" y="5572140"/>
              <a:ext cx="284632" cy="0"/>
            </a:xfrm>
            <a:prstGeom prst="line">
              <a:avLst/>
            </a:prstGeom>
            <a:noFill/>
            <a:ln w="38100">
              <a:solidFill>
                <a:srgbClr val="35759D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42844" y="6376594"/>
            <a:ext cx="428628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/>
              <a:t>8</a:t>
            </a:r>
            <a:endParaRPr lang="en-US" sz="1600" dirty="0"/>
          </a:p>
        </p:txBody>
      </p:sp>
      <p:pic>
        <p:nvPicPr>
          <p:cNvPr id="41" name="Picture 2" descr="http://61.19.50.61/eng/asean/images/asean_56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2918"/>
            <a:ext cx="1214414" cy="121441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23" grpId="0" animBg="1"/>
      <p:bldP spid="27" grpId="0" animBg="1"/>
      <p:bldP spid="28" grpId="0" animBg="1"/>
      <p:bldP spid="29" grpId="0" animBg="1"/>
      <p:bldP spid="39" grpId="0" animBg="1"/>
      <p:bldP spid="40" grpId="0" animBg="1"/>
      <p:bldP spid="46" grpId="0" animBg="1"/>
    </p:bldLst>
  </p:timing>
</p:sld>
</file>

<file path=ppt/theme/theme1.xml><?xml version="1.0" encoding="utf-8"?>
<a:theme xmlns:a="http://schemas.openxmlformats.org/drawingml/2006/main" name="powerpoint-template">
  <a:themeElements>
    <a:clrScheme name="Custom 6">
      <a:dk1>
        <a:sysClr val="windowText" lastClr="000000"/>
      </a:dk1>
      <a:lt1>
        <a:sysClr val="window" lastClr="FFFFFF"/>
      </a:lt1>
      <a:dk2>
        <a:srgbClr val="D8D8D8"/>
      </a:dk2>
      <a:lt2>
        <a:srgbClr val="DEF5FA"/>
      </a:lt2>
      <a:accent1>
        <a:srgbClr val="2DA2BF"/>
      </a:accent1>
      <a:accent2>
        <a:srgbClr val="1FADCC"/>
      </a:accent2>
      <a:accent3>
        <a:srgbClr val="EB641B"/>
      </a:accent3>
      <a:accent4>
        <a:srgbClr val="39639D"/>
      </a:accent4>
      <a:accent5>
        <a:srgbClr val="474B78"/>
      </a:accent5>
      <a:accent6>
        <a:srgbClr val="BF7B89"/>
      </a:accent6>
      <a:hlink>
        <a:srgbClr val="FF8119"/>
      </a:hlink>
      <a:folHlink>
        <a:srgbClr val="44B9E8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0E0F83"/>
        </a:lt2>
        <a:accent1>
          <a:srgbClr val="4049D2"/>
        </a:accent1>
        <a:accent2>
          <a:srgbClr val="494FD9"/>
        </a:accent2>
        <a:accent3>
          <a:srgbClr val="FFFFFF"/>
        </a:accent3>
        <a:accent4>
          <a:srgbClr val="404040"/>
        </a:accent4>
        <a:accent5>
          <a:srgbClr val="AFB1E5"/>
        </a:accent5>
        <a:accent6>
          <a:srgbClr val="4147C4"/>
        </a:accent6>
        <a:hlink>
          <a:srgbClr val="757DD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4B8ACD"/>
        </a:lt2>
        <a:accent1>
          <a:srgbClr val="5C98C2"/>
        </a:accent1>
        <a:accent2>
          <a:srgbClr val="93BAD6"/>
        </a:accent2>
        <a:accent3>
          <a:srgbClr val="FFFFFF"/>
        </a:accent3>
        <a:accent4>
          <a:srgbClr val="404040"/>
        </a:accent4>
        <a:accent5>
          <a:srgbClr val="B5CADD"/>
        </a:accent5>
        <a:accent6>
          <a:srgbClr val="85A8C2"/>
        </a:accent6>
        <a:hlink>
          <a:srgbClr val="AECDE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114682"/>
        </a:lt2>
        <a:accent1>
          <a:srgbClr val="295B99"/>
        </a:accent1>
        <a:accent2>
          <a:srgbClr val="406DA6"/>
        </a:accent2>
        <a:accent3>
          <a:srgbClr val="FFFFFF"/>
        </a:accent3>
        <a:accent4>
          <a:srgbClr val="404040"/>
        </a:accent4>
        <a:accent5>
          <a:srgbClr val="ACB5CA"/>
        </a:accent5>
        <a:accent6>
          <a:srgbClr val="396296"/>
        </a:accent6>
        <a:hlink>
          <a:srgbClr val="5F84B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1984CC"/>
        </a:lt2>
        <a:accent1>
          <a:srgbClr val="0960AF"/>
        </a:accent1>
        <a:accent2>
          <a:srgbClr val="05438C"/>
        </a:accent2>
        <a:accent3>
          <a:srgbClr val="FFFFFF"/>
        </a:accent3>
        <a:accent4>
          <a:srgbClr val="404040"/>
        </a:accent4>
        <a:accent5>
          <a:srgbClr val="AAB6D4"/>
        </a:accent5>
        <a:accent6>
          <a:srgbClr val="043C7E"/>
        </a:accent6>
        <a:hlink>
          <a:srgbClr val="02306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116DE4"/>
        </a:lt2>
        <a:accent1>
          <a:srgbClr val="235CAF"/>
        </a:accent1>
        <a:accent2>
          <a:srgbClr val="54A1EE"/>
        </a:accent2>
        <a:accent3>
          <a:srgbClr val="FFFFFF"/>
        </a:accent3>
        <a:accent4>
          <a:srgbClr val="404040"/>
        </a:accent4>
        <a:accent5>
          <a:srgbClr val="ACB5D4"/>
        </a:accent5>
        <a:accent6>
          <a:srgbClr val="4B91D8"/>
        </a:accent6>
        <a:hlink>
          <a:srgbClr val="1391E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032D50"/>
        </a:lt2>
        <a:accent1>
          <a:srgbClr val="2B6B95"/>
        </a:accent1>
        <a:accent2>
          <a:srgbClr val="073A61"/>
        </a:accent2>
        <a:accent3>
          <a:srgbClr val="FFFFFF"/>
        </a:accent3>
        <a:accent4>
          <a:srgbClr val="404040"/>
        </a:accent4>
        <a:accent5>
          <a:srgbClr val="ACBAC8"/>
        </a:accent5>
        <a:accent6>
          <a:srgbClr val="063457"/>
        </a:accent6>
        <a:hlink>
          <a:srgbClr val="15548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2F404B"/>
        </a:lt2>
        <a:accent1>
          <a:srgbClr val="48596C"/>
        </a:accent1>
        <a:accent2>
          <a:srgbClr val="ADADAD"/>
        </a:accent2>
        <a:accent3>
          <a:srgbClr val="FFFFFF"/>
        </a:accent3>
        <a:accent4>
          <a:srgbClr val="404040"/>
        </a:accent4>
        <a:accent5>
          <a:srgbClr val="B1B5BA"/>
        </a:accent5>
        <a:accent6>
          <a:srgbClr val="9C9C9C"/>
        </a:accent6>
        <a:hlink>
          <a:srgbClr val="6282A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279</TotalTime>
  <Words>863</Words>
  <Application>Microsoft Office PowerPoint</Application>
  <PresentationFormat>On-screen Show (4:3)</PresentationFormat>
  <Paragraphs>130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powerpoint-template</vt:lpstr>
      <vt:lpstr>การพัฒนาศักยภาพและยกระดับคุณภาพ ของมหาวิทยาลัยในประชาคมอาเซียน</vt:lpstr>
      <vt:lpstr>I การจัดตั้งประชาคมอาเซียน  (ASEAN Community)</vt:lpstr>
      <vt:lpstr>Slide 3</vt:lpstr>
      <vt:lpstr>Slide 4</vt:lpstr>
      <vt:lpstr>Slide 5</vt:lpstr>
      <vt:lpstr>Slide 6</vt:lpstr>
      <vt:lpstr>II  การอุดมศึกษากับการเข้าสู่ประชาคมอาเซียน โดยการ “รู้ รับ ปรับตัว และรุก”</vt:lpstr>
      <vt:lpstr>II  การอุดมศึกษากับการเข้าสู่ประชาคมอาเซียน โดยการ “รู้ รับ ปรับตัว และรุก”</vt:lpstr>
      <vt:lpstr>III ยุทธศาสตร์การพัฒนาคุณภาพบัณฑิตสู่ประชาคมอาเซียน</vt:lpstr>
      <vt:lpstr>Slide 10</vt:lpstr>
      <vt:lpstr>Slide 11</vt:lpstr>
      <vt:lpstr>Slide 12</vt:lpstr>
      <vt:lpstr>การพัฒนาศักยภาพและยกระดับคุณภาพ ของมหาวิทยาลัยในประชาคมอาเซียน</vt:lpstr>
    </vt:vector>
  </TitlesOfParts>
  <Company>SUT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การพัฒนาศักยภาพและยกระดับคุณภาพ ของมหาวิทยาลัยในประชาคมอาเซียน</dc:title>
  <dc:creator>1</dc:creator>
  <cp:lastModifiedBy>1</cp:lastModifiedBy>
  <cp:revision>57</cp:revision>
  <dcterms:created xsi:type="dcterms:W3CDTF">2013-02-22T02:46:57Z</dcterms:created>
  <dcterms:modified xsi:type="dcterms:W3CDTF">2013-02-26T01:36:24Z</dcterms:modified>
</cp:coreProperties>
</file>