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sldIdLst>
    <p:sldId id="256" r:id="rId2"/>
    <p:sldId id="277" r:id="rId3"/>
    <p:sldId id="257" r:id="rId4"/>
    <p:sldId id="258" r:id="rId5"/>
    <p:sldId id="259" r:id="rId6"/>
    <p:sldId id="260" r:id="rId7"/>
    <p:sldId id="273" r:id="rId8"/>
    <p:sldId id="274" r:id="rId9"/>
    <p:sldId id="275" r:id="rId10"/>
    <p:sldId id="278" r:id="rId11"/>
    <p:sldId id="279" r:id="rId12"/>
    <p:sldId id="280" r:id="rId13"/>
    <p:sldId id="281" r:id="rId14"/>
    <p:sldId id="282" r:id="rId15"/>
    <p:sldId id="289" r:id="rId16"/>
    <p:sldId id="290" r:id="rId17"/>
    <p:sldId id="291" r:id="rId18"/>
    <p:sldId id="293" r:id="rId19"/>
    <p:sldId id="294" r:id="rId20"/>
    <p:sldId id="295" r:id="rId21"/>
    <p:sldId id="296" r:id="rId22"/>
    <p:sldId id="297" r:id="rId23"/>
    <p:sldId id="298" r:id="rId24"/>
    <p:sldId id="299" r:id="rId25"/>
    <p:sldId id="305" r:id="rId26"/>
    <p:sldId id="312" r:id="rId27"/>
    <p:sldId id="306" r:id="rId28"/>
    <p:sldId id="307" r:id="rId29"/>
    <p:sldId id="308" r:id="rId30"/>
    <p:sldId id="309" r:id="rId31"/>
    <p:sldId id="310" r:id="rId32"/>
    <p:sldId id="311" r:id="rId33"/>
    <p:sldId id="276" r:id="rId34"/>
  </p:sldIdLst>
  <p:sldSz cx="9144000" cy="6858000" type="screen4x3"/>
  <p:notesSz cx="6797675" cy="9926638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524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หัวกระดาษ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509CF0-401B-4982-ABD1-0E35A0FE905E}" type="datetimeFigureOut">
              <a:rPr lang="th-TH" smtClean="0"/>
              <a:t>24/02/63</a:t>
            </a:fld>
            <a:endParaRPr lang="th-TH"/>
          </a:p>
        </p:txBody>
      </p:sp>
      <p:sp>
        <p:nvSpPr>
          <p:cNvPr id="4" name="ตัวแทนรูปบนภาพนิ่ง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ตัวแทนบันทึกย่อ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74DBD-C9B7-4488-BF5F-A4C45BFDF82F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0167233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ภาพนิ่ง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h-TH" smtClean="0"/>
              <a:t>คลิกเพื่อแก้ไขลักษณะชื่อเรื่องรองต้นแบบ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B7BA3-9AF5-4D5A-9CF5-B733D23168B8}" type="datetimeFigureOut">
              <a:rPr lang="th-TH" smtClean="0"/>
              <a:t>24/02/63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9688E-436A-47DE-947B-A2F51EEBFBF8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26621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B7BA3-9AF5-4D5A-9CF5-B733D23168B8}" type="datetimeFigureOut">
              <a:rPr lang="th-TH" smtClean="0"/>
              <a:t>24/02/63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9688E-436A-47DE-947B-A2F51EEBFBF8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3597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B7BA3-9AF5-4D5A-9CF5-B733D23168B8}" type="datetimeFigureOut">
              <a:rPr lang="th-TH" smtClean="0"/>
              <a:t>24/02/63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9688E-436A-47DE-947B-A2F51EEBFBF8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597041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B7BA3-9AF5-4D5A-9CF5-B733D23168B8}" type="datetimeFigureOut">
              <a:rPr lang="th-TH" smtClean="0"/>
              <a:t>24/02/63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9688E-436A-47DE-947B-A2F51EEBFBF8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920715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B7BA3-9AF5-4D5A-9CF5-B733D23168B8}" type="datetimeFigureOut">
              <a:rPr lang="th-TH" smtClean="0"/>
              <a:t>24/02/63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9688E-436A-47DE-947B-A2F51EEBFBF8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810470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B7BA3-9AF5-4D5A-9CF5-B733D23168B8}" type="datetimeFigureOut">
              <a:rPr lang="th-TH" smtClean="0"/>
              <a:t>24/02/63</a:t>
            </a:fld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9688E-436A-47DE-947B-A2F51EEBFBF8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563649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แทนข้อความ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6" name="ตัวแทนเนื้อหา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7" name="ตัวแทนวันที่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B7BA3-9AF5-4D5A-9CF5-B733D23168B8}" type="datetimeFigureOut">
              <a:rPr lang="th-TH" smtClean="0"/>
              <a:t>24/02/63</a:t>
            </a:fld>
            <a:endParaRPr lang="th-TH"/>
          </a:p>
        </p:txBody>
      </p:sp>
      <p:sp>
        <p:nvSpPr>
          <p:cNvPr id="8" name="ตัวแทนท้ายกระดา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ตัวแทนหมายเลขภาพนิ่ง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9688E-436A-47DE-947B-A2F51EEBFBF8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775171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B7BA3-9AF5-4D5A-9CF5-B733D23168B8}" type="datetimeFigureOut">
              <a:rPr lang="th-TH" smtClean="0"/>
              <a:t>24/02/63</a:t>
            </a:fld>
            <a:endParaRPr lang="th-TH"/>
          </a:p>
        </p:txBody>
      </p:sp>
      <p:sp>
        <p:nvSpPr>
          <p:cNvPr id="4" name="ตัวแทนท้ายกระดา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ตัวแทนหมายเลขภาพนิ่ง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9688E-436A-47DE-947B-A2F51EEBFBF8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851988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วันที่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B7BA3-9AF5-4D5A-9CF5-B733D23168B8}" type="datetimeFigureOut">
              <a:rPr lang="th-TH" smtClean="0"/>
              <a:t>24/02/63</a:t>
            </a:fld>
            <a:endParaRPr lang="th-TH"/>
          </a:p>
        </p:txBody>
      </p:sp>
      <p:sp>
        <p:nvSpPr>
          <p:cNvPr id="3" name="ตัวแทนท้ายกระดา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9688E-436A-47DE-947B-A2F51EEBFBF8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064052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B7BA3-9AF5-4D5A-9CF5-B733D23168B8}" type="datetimeFigureOut">
              <a:rPr lang="th-TH" smtClean="0"/>
              <a:t>24/02/63</a:t>
            </a:fld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9688E-436A-47DE-947B-A2F51EEBFBF8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720615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รูปภาพ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B7BA3-9AF5-4D5A-9CF5-B733D23168B8}" type="datetimeFigureOut">
              <a:rPr lang="th-TH" smtClean="0"/>
              <a:t>24/02/63</a:t>
            </a:fld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9688E-436A-47DE-947B-A2F51EEBFBF8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8323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ชื่อเรื่อง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9B7BA3-9AF5-4D5A-9CF5-B733D23168B8}" type="datetimeFigureOut">
              <a:rPr lang="th-TH" smtClean="0"/>
              <a:t>24/02/63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9688E-436A-47DE-947B-A2F51EEBFBF8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2888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มุมมน 3"/>
          <p:cNvSpPr/>
          <p:nvPr/>
        </p:nvSpPr>
        <p:spPr>
          <a:xfrm>
            <a:off x="251520" y="260648"/>
            <a:ext cx="8640960" cy="6336704"/>
          </a:xfrm>
          <a:prstGeom prst="roundRect">
            <a:avLst/>
          </a:prstGeom>
          <a:ln w="5715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971601" y="1382911"/>
            <a:ext cx="7056784" cy="1470025"/>
          </a:xfrm>
        </p:spPr>
        <p:txBody>
          <a:bodyPr>
            <a:noAutofit/>
          </a:bodyPr>
          <a:lstStyle/>
          <a:p>
            <a:pPr algn="l"/>
            <a:r>
              <a:rPr lang="th-TH" sz="5400" b="1" dirty="0" smtClean="0"/>
              <a:t>แนวโน้มและทิศทางการเปลี่ยนแปลงที่มีผลต่อกระบวนทัศน์การอุดมศึกษา</a:t>
            </a:r>
            <a:endParaRPr lang="th-TH" sz="5400" b="1" dirty="0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043608" y="3692624"/>
            <a:ext cx="6400800" cy="1752600"/>
          </a:xfrm>
        </p:spPr>
        <p:txBody>
          <a:bodyPr>
            <a:normAutofit/>
          </a:bodyPr>
          <a:lstStyle/>
          <a:p>
            <a:pPr algn="l"/>
            <a:r>
              <a:rPr lang="th-TH" sz="4000" b="1" dirty="0" smtClean="0">
                <a:solidFill>
                  <a:schemeClr val="tx1"/>
                </a:solidFill>
                <a:cs typeface="+mj-cs"/>
              </a:rPr>
              <a:t>โดย </a:t>
            </a:r>
          </a:p>
          <a:p>
            <a:pPr algn="l"/>
            <a:r>
              <a:rPr lang="th-TH" sz="4000" b="1" dirty="0" smtClean="0">
                <a:solidFill>
                  <a:schemeClr val="tx1"/>
                </a:solidFill>
                <a:cs typeface="+mj-cs"/>
              </a:rPr>
              <a:t>ศาสตราจารย์ ดร.วิจิตร ศรี</a:t>
            </a:r>
            <a:r>
              <a:rPr lang="th-TH" sz="4000" b="1" dirty="0" err="1" smtClean="0">
                <a:solidFill>
                  <a:schemeClr val="tx1"/>
                </a:solidFill>
                <a:cs typeface="+mj-cs"/>
              </a:rPr>
              <a:t>สอ้าน</a:t>
            </a:r>
            <a:endParaRPr lang="th-TH" sz="4000" b="1" dirty="0">
              <a:solidFill>
                <a:schemeClr val="tx1"/>
              </a:solidFill>
              <a:cs typeface="+mj-cs"/>
            </a:endParaRPr>
          </a:p>
        </p:txBody>
      </p:sp>
      <p:pic>
        <p:nvPicPr>
          <p:cNvPr id="1026" name="Picture 2" descr="http://2.bp.blogspot.com/-6ZLPdRPDOck/TiYNekWtRoI/AAAAAAAAAHc/A8xVAImQOmc/s1600/global_education_reading_md_w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717032"/>
            <a:ext cx="2564903" cy="2564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9073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5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528" y="1844824"/>
            <a:ext cx="8229600" cy="1143000"/>
          </a:xfrm>
        </p:spPr>
        <p:txBody>
          <a:bodyPr>
            <a:noAutofit/>
          </a:bodyPr>
          <a:lstStyle/>
          <a:p>
            <a:r>
              <a:rPr lang="th-TH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ผลกระทบต่อกระบวนทัศน์</a:t>
            </a:r>
            <a:br>
              <a:rPr lang="th-TH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th-TH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การจัดการอุดมศึกษา</a:t>
            </a:r>
            <a:br>
              <a:rPr lang="th-TH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th-TH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เพื่อพัฒนาสู่ประเทศไทย 4.0</a:t>
            </a:r>
            <a:endParaRPr lang="en-US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282" y="6335933"/>
            <a:ext cx="3972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Extra Bold"/>
              </a:rPr>
              <a:t>10</a:t>
            </a:r>
            <a:endParaRPr 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bertus Extra Bold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2051720" y="4365104"/>
            <a:ext cx="4992594" cy="1519225"/>
            <a:chOff x="2356541" y="4399409"/>
            <a:chExt cx="4992594" cy="1519225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30517" y="4551980"/>
              <a:ext cx="1618618" cy="1214085"/>
            </a:xfrm>
            <a:prstGeom prst="rect">
              <a:avLst/>
            </a:prstGeom>
          </p:spPr>
        </p:pic>
        <p:sp>
          <p:nvSpPr>
            <p:cNvPr id="6" name="Curved Right Arrow 5"/>
            <p:cNvSpPr/>
            <p:nvPr/>
          </p:nvSpPr>
          <p:spPr>
            <a:xfrm>
              <a:off x="4139952" y="4797152"/>
              <a:ext cx="528506" cy="865670"/>
            </a:xfrm>
            <a:prstGeom prst="curved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>
                <a:solidFill>
                  <a:schemeClr val="tx1"/>
                </a:solidFill>
              </a:endParaRPr>
            </a:p>
          </p:txBody>
        </p:sp>
        <p:sp>
          <p:nvSpPr>
            <p:cNvPr id="7" name="Curved Right Arrow 6"/>
            <p:cNvSpPr/>
            <p:nvPr/>
          </p:nvSpPr>
          <p:spPr>
            <a:xfrm rot="10800000">
              <a:off x="4928975" y="4715550"/>
              <a:ext cx="528506" cy="886945"/>
            </a:xfrm>
            <a:prstGeom prst="curved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>
                <a:solidFill>
                  <a:schemeClr val="tx1"/>
                </a:solidFill>
              </a:endParaRPr>
            </a:p>
          </p:txBody>
        </p:sp>
        <p:pic>
          <p:nvPicPr>
            <p:cNvPr id="8" name="Picture 4" descr="Image result for university clipart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56541" y="4399409"/>
              <a:ext cx="1522895" cy="15192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731487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17446" y="115888"/>
            <a:ext cx="2808288" cy="5121275"/>
          </a:xfrm>
          <a:prstGeom prst="roundRect">
            <a:avLst>
              <a:gd name="adj" fmla="val 10906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>
              <a:lnSpc>
                <a:spcPct val="100000"/>
              </a:lnSpc>
            </a:pPr>
            <a:r>
              <a:rPr lang="en-US" sz="40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I</a:t>
            </a:r>
            <a:br>
              <a:rPr lang="en-US" sz="40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</a:br>
            <a:r>
              <a:rPr lang="th-TH" sz="40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จัดการศึกษา </a:t>
            </a:r>
            <a:br>
              <a:rPr lang="th-TH" sz="40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</a:br>
            <a:r>
              <a:rPr lang="th-TH" sz="40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“วันนี้” เพื่อ “พรุ่งนี้” การศึกษาจึงต้องสอดคล้องและสนองตอบต่อ     ความเปลี่ยนแปลงและความต้องการ        ในอนาคต</a:t>
            </a:r>
            <a:endParaRPr lang="en-US" sz="4000" b="1" dirty="0">
              <a:solidFill>
                <a:schemeClr val="tx1"/>
              </a:solidFill>
              <a:latin typeface="DilleniaUPC" panose="02020603050405020304" pitchFamily="18" charset="-34"/>
              <a:cs typeface="DilleniaUPC" panose="02020603050405020304" pitchFamily="18" charset="-34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357656" y="182571"/>
            <a:ext cx="3035204" cy="1800200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0" kern="1200" cap="all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6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/>
            </a:r>
            <a:br>
              <a:rPr lang="en-US" sz="36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</a:br>
            <a:r>
              <a:rPr lang="en-US" sz="36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/>
            </a:r>
            <a:br>
              <a:rPr lang="en-US" sz="36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</a:br>
            <a:r>
              <a:rPr lang="th-TH" sz="36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สภาพการณ์และ</a:t>
            </a:r>
          </a:p>
          <a:p>
            <a:pPr algn="ctr"/>
            <a:r>
              <a:rPr lang="th-TH" sz="36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ความต้องการของสังคม</a:t>
            </a:r>
            <a:r>
              <a:rPr lang="en-US" sz="36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: </a:t>
            </a:r>
            <a:r>
              <a:rPr lang="th-TH" sz="36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กรณีประเทศไทย</a:t>
            </a:r>
            <a:endParaRPr lang="en-US" sz="3600" b="1" dirty="0">
              <a:solidFill>
                <a:schemeClr val="tx1"/>
              </a:solidFill>
              <a:latin typeface="DilleniaUPC" panose="02020603050405020304" pitchFamily="18" charset="-34"/>
              <a:cs typeface="DilleniaUPC" panose="02020603050405020304" pitchFamily="18" charset="-34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3356810" y="2195937"/>
            <a:ext cx="2916345" cy="226847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0" kern="1200" cap="all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6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/>
            </a:r>
            <a:br>
              <a:rPr lang="en-US" sz="36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</a:br>
            <a:r>
              <a:rPr lang="en-US" sz="36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/>
            </a:r>
            <a:br>
              <a:rPr lang="en-US" sz="36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</a:br>
            <a:r>
              <a:rPr lang="th-TH" sz="36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คุณลักษณะและการดำเนินชีวิตคนรุ่นใหม่ของประเทศไทยและประชาคมโลก</a:t>
            </a:r>
            <a:endParaRPr lang="en-US" sz="3600" b="1" dirty="0">
              <a:solidFill>
                <a:schemeClr val="tx1"/>
              </a:solidFill>
              <a:latin typeface="DilleniaUPC" panose="02020603050405020304" pitchFamily="18" charset="-34"/>
              <a:cs typeface="DilleniaUPC" panose="02020603050405020304" pitchFamily="18" charset="-34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622978" y="181655"/>
            <a:ext cx="1788386" cy="64807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0" kern="1200" cap="all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/>
            </a:r>
            <a:br>
              <a:rPr lang="en-US" sz="32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</a:br>
            <a:r>
              <a:rPr lang="th-TH" sz="32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สภาพปัจจุบัน</a:t>
            </a:r>
            <a:endParaRPr lang="en-US" sz="3200" b="1" dirty="0">
              <a:solidFill>
                <a:schemeClr val="tx1"/>
              </a:solidFill>
              <a:latin typeface="DilleniaUPC" panose="02020603050405020304" pitchFamily="18" charset="-34"/>
              <a:cs typeface="DilleniaUPC" panose="02020603050405020304" pitchFamily="18" charset="-34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6622978" y="751865"/>
            <a:ext cx="2279294" cy="64807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0" kern="1200" cap="all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/>
            </a:r>
            <a:br>
              <a:rPr lang="en-US" sz="32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</a:br>
            <a:r>
              <a:rPr lang="th-TH" sz="32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ปัญหา</a:t>
            </a:r>
            <a:endParaRPr lang="en-US" sz="3200" b="1" dirty="0">
              <a:solidFill>
                <a:schemeClr val="tx1"/>
              </a:solidFill>
              <a:latin typeface="DilleniaUPC" panose="02020603050405020304" pitchFamily="18" charset="-34"/>
              <a:cs typeface="DilleniaUPC" panose="02020603050405020304" pitchFamily="18" charset="-34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6608883" y="1313463"/>
            <a:ext cx="2386798" cy="64807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0" kern="1200" cap="all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h-TH" sz="32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กรอบยุทธศาสตร์ชาติ</a:t>
            </a:r>
            <a:endParaRPr lang="en-US" sz="3200" b="1" dirty="0">
              <a:solidFill>
                <a:schemeClr val="tx1"/>
              </a:solidFill>
              <a:latin typeface="DilleniaUPC" panose="02020603050405020304" pitchFamily="18" charset="-34"/>
              <a:cs typeface="DilleniaUPC" panose="02020603050405020304" pitchFamily="18" charset="-34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6454000" y="451853"/>
            <a:ext cx="175003" cy="1296000"/>
            <a:chOff x="4644008" y="548680"/>
            <a:chExt cx="223726" cy="2160240"/>
          </a:xfrm>
          <a:solidFill>
            <a:srgbClr val="C00000"/>
          </a:solidFill>
        </p:grpSpPr>
        <p:grpSp>
          <p:nvGrpSpPr>
            <p:cNvPr id="20" name="Group 19"/>
            <p:cNvGrpSpPr/>
            <p:nvPr/>
          </p:nvGrpSpPr>
          <p:grpSpPr>
            <a:xfrm>
              <a:off x="4644008" y="548680"/>
              <a:ext cx="216024" cy="2052012"/>
              <a:chOff x="3203848" y="1412776"/>
              <a:chExt cx="216024" cy="2052012"/>
            </a:xfrm>
            <a:grpFill/>
          </p:grpSpPr>
          <p:cxnSp>
            <p:nvCxnSpPr>
              <p:cNvPr id="23" name="Straight Connector 22"/>
              <p:cNvCxnSpPr>
                <a:stCxn id="21" idx="1"/>
              </p:cNvCxnSpPr>
              <p:nvPr/>
            </p:nvCxnSpPr>
            <p:spPr>
              <a:xfrm>
                <a:off x="3203848" y="1520788"/>
                <a:ext cx="0" cy="1944000"/>
              </a:xfrm>
              <a:prstGeom prst="line">
                <a:avLst/>
              </a:prstGeom>
              <a:grpFill/>
              <a:ln w="28575">
                <a:solidFill>
                  <a:srgbClr val="A50021"/>
                </a:solidFill>
              </a:ln>
            </p:spPr>
            <p:style>
              <a:lnRef idx="3">
                <a:schemeClr val="accent6"/>
              </a:lnRef>
              <a:fillRef idx="0">
                <a:schemeClr val="accent6"/>
              </a:fillRef>
              <a:effectRef idx="2">
                <a:schemeClr val="accent6"/>
              </a:effectRef>
              <a:fontRef idx="minor">
                <a:schemeClr val="tx1"/>
              </a:fontRef>
            </p:style>
          </p:cxnSp>
          <p:sp>
            <p:nvSpPr>
              <p:cNvPr id="21" name="Right Arrow 20"/>
              <p:cNvSpPr/>
              <p:nvPr/>
            </p:nvSpPr>
            <p:spPr>
              <a:xfrm>
                <a:off x="3203848" y="1412776"/>
                <a:ext cx="216024" cy="216024"/>
              </a:xfrm>
              <a:prstGeom prst="rightArrow">
                <a:avLst/>
              </a:prstGeom>
              <a:grpFill/>
              <a:ln>
                <a:solidFill>
                  <a:srgbClr val="A50021"/>
                </a:solidFill>
              </a:ln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 sz="2400">
                  <a:solidFill>
                    <a:schemeClr val="tx1"/>
                  </a:solidFill>
                  <a:latin typeface="DilleniaUPC" panose="02020603050405020304" pitchFamily="18" charset="-34"/>
                  <a:cs typeface="DilleniaUPC" panose="02020603050405020304" pitchFamily="18" charset="-34"/>
                </a:endParaRPr>
              </a:p>
            </p:txBody>
          </p:sp>
        </p:grpSp>
        <p:sp>
          <p:nvSpPr>
            <p:cNvPr id="24" name="Right Arrow 23"/>
            <p:cNvSpPr/>
            <p:nvPr/>
          </p:nvSpPr>
          <p:spPr>
            <a:xfrm>
              <a:off x="4644008" y="1484912"/>
              <a:ext cx="216024" cy="216024"/>
            </a:xfrm>
            <a:prstGeom prst="rightArrow">
              <a:avLst/>
            </a:prstGeom>
            <a:grpFill/>
            <a:ln>
              <a:solidFill>
                <a:srgbClr val="A50021"/>
              </a:solidFill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240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endParaRPr>
            </a:p>
          </p:txBody>
        </p:sp>
        <p:sp>
          <p:nvSpPr>
            <p:cNvPr id="26" name="Right Arrow 25"/>
            <p:cNvSpPr/>
            <p:nvPr/>
          </p:nvSpPr>
          <p:spPr>
            <a:xfrm>
              <a:off x="4651710" y="2492896"/>
              <a:ext cx="216024" cy="216024"/>
            </a:xfrm>
            <a:prstGeom prst="rightArrow">
              <a:avLst/>
            </a:prstGeom>
            <a:grpFill/>
            <a:ln>
              <a:solidFill>
                <a:srgbClr val="A50021"/>
              </a:solidFill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240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endParaRPr>
            </a:p>
          </p:txBody>
        </p:sp>
      </p:grpSp>
      <p:sp>
        <p:nvSpPr>
          <p:cNvPr id="37" name="Title 1"/>
          <p:cNvSpPr txBox="1">
            <a:spLocks/>
          </p:cNvSpPr>
          <p:nvPr/>
        </p:nvSpPr>
        <p:spPr>
          <a:xfrm>
            <a:off x="6542787" y="2246839"/>
            <a:ext cx="1868578" cy="64807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0" kern="1200" cap="all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h-TH" sz="32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คุณลักษณะ</a:t>
            </a:r>
            <a:endParaRPr lang="en-US" sz="3200" b="1" dirty="0">
              <a:solidFill>
                <a:schemeClr val="tx1"/>
              </a:solidFill>
              <a:latin typeface="DilleniaUPC" panose="02020603050405020304" pitchFamily="18" charset="-34"/>
              <a:cs typeface="DilleniaUPC" panose="02020603050405020304" pitchFamily="18" charset="-34"/>
            </a:endParaRPr>
          </a:p>
        </p:txBody>
      </p:sp>
      <p:sp>
        <p:nvSpPr>
          <p:cNvPr id="43" name="Title 1"/>
          <p:cNvSpPr txBox="1">
            <a:spLocks/>
          </p:cNvSpPr>
          <p:nvPr/>
        </p:nvSpPr>
        <p:spPr>
          <a:xfrm>
            <a:off x="6551175" y="3756917"/>
            <a:ext cx="2232248" cy="64807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0" kern="1200" cap="all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h-TH" sz="32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การดำเนินชีวิต</a:t>
            </a:r>
            <a:endParaRPr lang="en-US" sz="3200" b="1" dirty="0">
              <a:solidFill>
                <a:schemeClr val="tx1"/>
              </a:solidFill>
              <a:latin typeface="DilleniaUPC" panose="02020603050405020304" pitchFamily="18" charset="-34"/>
              <a:cs typeface="DilleniaUPC" panose="02020603050405020304" pitchFamily="18" charset="-34"/>
            </a:endParaRPr>
          </a:p>
        </p:txBody>
      </p:sp>
      <p:grpSp>
        <p:nvGrpSpPr>
          <p:cNvPr id="44" name="Group 43"/>
          <p:cNvGrpSpPr/>
          <p:nvPr/>
        </p:nvGrpSpPr>
        <p:grpSpPr>
          <a:xfrm>
            <a:off x="6381992" y="2496419"/>
            <a:ext cx="175003" cy="1656000"/>
            <a:chOff x="4644008" y="548680"/>
            <a:chExt cx="223726" cy="2160240"/>
          </a:xfrm>
          <a:solidFill>
            <a:srgbClr val="C00000"/>
          </a:solidFill>
        </p:grpSpPr>
        <p:grpSp>
          <p:nvGrpSpPr>
            <p:cNvPr id="45" name="Group 44"/>
            <p:cNvGrpSpPr/>
            <p:nvPr/>
          </p:nvGrpSpPr>
          <p:grpSpPr>
            <a:xfrm>
              <a:off x="4644008" y="548680"/>
              <a:ext cx="216024" cy="2052012"/>
              <a:chOff x="3203848" y="1412776"/>
              <a:chExt cx="216024" cy="2052012"/>
            </a:xfrm>
            <a:grpFill/>
          </p:grpSpPr>
          <p:cxnSp>
            <p:nvCxnSpPr>
              <p:cNvPr id="49" name="Straight Connector 48"/>
              <p:cNvCxnSpPr>
                <a:stCxn id="48" idx="1"/>
              </p:cNvCxnSpPr>
              <p:nvPr/>
            </p:nvCxnSpPr>
            <p:spPr>
              <a:xfrm>
                <a:off x="3203848" y="1520788"/>
                <a:ext cx="0" cy="1944000"/>
              </a:xfrm>
              <a:prstGeom prst="line">
                <a:avLst/>
              </a:prstGeom>
              <a:grpFill/>
              <a:ln w="28575">
                <a:solidFill>
                  <a:srgbClr val="A50021"/>
                </a:solidFill>
              </a:ln>
            </p:spPr>
            <p:style>
              <a:lnRef idx="3">
                <a:schemeClr val="accent6"/>
              </a:lnRef>
              <a:fillRef idx="0">
                <a:schemeClr val="accent6"/>
              </a:fillRef>
              <a:effectRef idx="2">
                <a:schemeClr val="accent6"/>
              </a:effectRef>
              <a:fontRef idx="minor">
                <a:schemeClr val="tx1"/>
              </a:fontRef>
            </p:style>
          </p:cxnSp>
          <p:sp>
            <p:nvSpPr>
              <p:cNvPr id="48" name="Right Arrow 47"/>
              <p:cNvSpPr/>
              <p:nvPr/>
            </p:nvSpPr>
            <p:spPr>
              <a:xfrm>
                <a:off x="3203848" y="1412776"/>
                <a:ext cx="216024" cy="216024"/>
              </a:xfrm>
              <a:prstGeom prst="rightArrow">
                <a:avLst/>
              </a:prstGeom>
              <a:grpFill/>
              <a:ln>
                <a:solidFill>
                  <a:srgbClr val="A50021"/>
                </a:solidFill>
              </a:ln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 sz="2400">
                  <a:solidFill>
                    <a:schemeClr val="tx1"/>
                  </a:solidFill>
                  <a:latin typeface="DilleniaUPC" panose="02020603050405020304" pitchFamily="18" charset="-34"/>
                  <a:cs typeface="DilleniaUPC" panose="02020603050405020304" pitchFamily="18" charset="-34"/>
                </a:endParaRPr>
              </a:p>
            </p:txBody>
          </p:sp>
        </p:grpSp>
        <p:sp>
          <p:nvSpPr>
            <p:cNvPr id="47" name="Right Arrow 46"/>
            <p:cNvSpPr/>
            <p:nvPr/>
          </p:nvSpPr>
          <p:spPr>
            <a:xfrm>
              <a:off x="4651710" y="2492896"/>
              <a:ext cx="216024" cy="216024"/>
            </a:xfrm>
            <a:prstGeom prst="rightArrow">
              <a:avLst/>
            </a:prstGeom>
            <a:grpFill/>
            <a:ln>
              <a:solidFill>
                <a:srgbClr val="A50021"/>
              </a:solidFill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240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68966" y="5359931"/>
            <a:ext cx="2448272" cy="1279967"/>
            <a:chOff x="368966" y="5359931"/>
            <a:chExt cx="2448272" cy="1279967"/>
          </a:xfrm>
        </p:grpSpPr>
        <p:sp>
          <p:nvSpPr>
            <p:cNvPr id="28" name="Down Arrow 27"/>
            <p:cNvSpPr/>
            <p:nvPr/>
          </p:nvSpPr>
          <p:spPr>
            <a:xfrm>
              <a:off x="1151926" y="5359931"/>
              <a:ext cx="882353" cy="395600"/>
            </a:xfrm>
            <a:prstGeom prst="downArrow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9" name="Title 1"/>
            <p:cNvSpPr txBox="1">
              <a:spLocks/>
            </p:cNvSpPr>
            <p:nvPr/>
          </p:nvSpPr>
          <p:spPr>
            <a:xfrm>
              <a:off x="368966" y="5891088"/>
              <a:ext cx="2448272" cy="748810"/>
            </a:xfrm>
            <a:prstGeom prst="round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000" b="0" kern="1200" cap="all" baseline="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th-TH" sz="3600" b="1" dirty="0" smtClean="0">
                  <a:solidFill>
                    <a:schemeClr val="tx1"/>
                  </a:solidFill>
                  <a:latin typeface="DilleniaUPC" panose="02020603050405020304" pitchFamily="18" charset="-34"/>
                  <a:cs typeface="DilleniaUPC" panose="02020603050405020304" pitchFamily="18" charset="-34"/>
                </a:rPr>
                <a:t>ศตวรรษที่ 21</a:t>
              </a:r>
              <a:endParaRPr lang="en-US" sz="3600" b="1" dirty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endParaRPr>
            </a:p>
          </p:txBody>
        </p:sp>
      </p:grpSp>
      <p:sp>
        <p:nvSpPr>
          <p:cNvPr id="30" name="Down Arrow 29"/>
          <p:cNvSpPr/>
          <p:nvPr/>
        </p:nvSpPr>
        <p:spPr>
          <a:xfrm rot="16200000">
            <a:off x="2592443" y="2754053"/>
            <a:ext cx="882353" cy="216024"/>
          </a:xfrm>
          <a:prstGeom prst="down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3" name="Cross 2"/>
          <p:cNvSpPr/>
          <p:nvPr/>
        </p:nvSpPr>
        <p:spPr>
          <a:xfrm>
            <a:off x="7085123" y="3108947"/>
            <a:ext cx="432048" cy="432048"/>
          </a:xfrm>
          <a:prstGeom prst="plus">
            <a:avLst>
              <a:gd name="adj" fmla="val 38592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grpSp>
        <p:nvGrpSpPr>
          <p:cNvPr id="11" name="Group 10"/>
          <p:cNvGrpSpPr/>
          <p:nvPr/>
        </p:nvGrpSpPr>
        <p:grpSpPr>
          <a:xfrm>
            <a:off x="2838913" y="5884258"/>
            <a:ext cx="3167604" cy="748810"/>
            <a:chOff x="2838913" y="5884258"/>
            <a:chExt cx="3167604" cy="748810"/>
          </a:xfrm>
        </p:grpSpPr>
        <p:sp>
          <p:nvSpPr>
            <p:cNvPr id="31" name="Title 1"/>
            <p:cNvSpPr txBox="1">
              <a:spLocks/>
            </p:cNvSpPr>
            <p:nvPr/>
          </p:nvSpPr>
          <p:spPr>
            <a:xfrm>
              <a:off x="3347864" y="5884258"/>
              <a:ext cx="2658653" cy="748810"/>
            </a:xfrm>
            <a:prstGeom prst="roundRect">
              <a:avLst/>
            </a:prstGeom>
            <a:solidFill>
              <a:srgbClr val="A50021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000" b="0" kern="1200" cap="all" baseline="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3600" b="1" dirty="0" smtClean="0">
                  <a:solidFill>
                    <a:schemeClr val="bg1"/>
                  </a:solidFill>
                  <a:latin typeface="DilleniaUPC" panose="02020603050405020304" pitchFamily="18" charset="-34"/>
                  <a:cs typeface="DilleniaUPC" panose="02020603050405020304" pitchFamily="18" charset="-34"/>
                </a:rPr>
                <a:t/>
              </a:r>
              <a:br>
                <a:rPr lang="en-US" sz="3600" b="1" dirty="0" smtClean="0">
                  <a:solidFill>
                    <a:schemeClr val="bg1"/>
                  </a:solidFill>
                  <a:latin typeface="DilleniaUPC" panose="02020603050405020304" pitchFamily="18" charset="-34"/>
                  <a:cs typeface="DilleniaUPC" panose="02020603050405020304" pitchFamily="18" charset="-34"/>
                </a:rPr>
              </a:br>
              <a:r>
                <a:rPr lang="en-US" sz="3600" b="1" dirty="0" smtClean="0">
                  <a:solidFill>
                    <a:schemeClr val="bg1"/>
                  </a:solidFill>
                  <a:latin typeface="DilleniaUPC" panose="02020603050405020304" pitchFamily="18" charset="-34"/>
                  <a:cs typeface="DilleniaUPC" panose="02020603050405020304" pitchFamily="18" charset="-34"/>
                </a:rPr>
                <a:t/>
              </a:r>
              <a:br>
                <a:rPr lang="en-US" sz="3600" b="1" dirty="0" smtClean="0">
                  <a:solidFill>
                    <a:schemeClr val="bg1"/>
                  </a:solidFill>
                  <a:latin typeface="DilleniaUPC" panose="02020603050405020304" pitchFamily="18" charset="-34"/>
                  <a:cs typeface="DilleniaUPC" panose="02020603050405020304" pitchFamily="18" charset="-34"/>
                </a:rPr>
              </a:br>
              <a:r>
                <a:rPr lang="th-TH" sz="3600" b="1" dirty="0" smtClean="0">
                  <a:solidFill>
                    <a:schemeClr val="bg1"/>
                  </a:solidFill>
                  <a:latin typeface="DilleniaUPC" panose="02020603050405020304" pitchFamily="18" charset="-34"/>
                  <a:cs typeface="DilleniaUPC" panose="02020603050405020304" pitchFamily="18" charset="-34"/>
                </a:rPr>
                <a:t>ยุทธศาสตร์ชาติ 20 ปี</a:t>
              </a:r>
              <a:endParaRPr lang="en-US" sz="3600" b="1" dirty="0">
                <a:solidFill>
                  <a:schemeClr val="bg1"/>
                </a:solidFill>
                <a:latin typeface="DilleniaUPC" panose="02020603050405020304" pitchFamily="18" charset="-34"/>
                <a:cs typeface="DilleniaUPC" panose="02020603050405020304" pitchFamily="18" charset="-34"/>
              </a:endParaRPr>
            </a:p>
          </p:txBody>
        </p:sp>
        <p:sp>
          <p:nvSpPr>
            <p:cNvPr id="33" name="Down Arrow 32"/>
            <p:cNvSpPr/>
            <p:nvPr/>
          </p:nvSpPr>
          <p:spPr>
            <a:xfrm rot="16200000">
              <a:off x="2890696" y="6035177"/>
              <a:ext cx="373361" cy="476928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sp>
        <p:nvSpPr>
          <p:cNvPr id="34" name="Title 1"/>
          <p:cNvSpPr txBox="1">
            <a:spLocks/>
          </p:cNvSpPr>
          <p:nvPr/>
        </p:nvSpPr>
        <p:spPr>
          <a:xfrm>
            <a:off x="3347864" y="4685642"/>
            <a:ext cx="5378646" cy="757897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0" kern="1200" cap="all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6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/>
            </a:r>
            <a:br>
              <a:rPr lang="en-US" sz="36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</a:br>
            <a:r>
              <a:rPr lang="en-US" sz="36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/>
            </a:r>
            <a:br>
              <a:rPr lang="en-US" sz="36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</a:br>
            <a:r>
              <a:rPr lang="th-TH" sz="36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การปรับเปลี่ยนสู่โลกแห่งการเปลี่ยนแปลง</a:t>
            </a:r>
            <a:endParaRPr lang="en-US" sz="3600" b="1" dirty="0">
              <a:solidFill>
                <a:schemeClr val="tx1"/>
              </a:solidFill>
              <a:latin typeface="DilleniaUPC" panose="02020603050405020304" pitchFamily="18" charset="-34"/>
              <a:cs typeface="DilleniaUPC" panose="02020603050405020304" pitchFamily="18" charset="-34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6038540" y="5884258"/>
            <a:ext cx="2802679" cy="748810"/>
            <a:chOff x="6038540" y="5884258"/>
            <a:chExt cx="2802679" cy="748810"/>
          </a:xfrm>
        </p:grpSpPr>
        <p:sp>
          <p:nvSpPr>
            <p:cNvPr id="35" name="Title 1"/>
            <p:cNvSpPr txBox="1">
              <a:spLocks/>
            </p:cNvSpPr>
            <p:nvPr/>
          </p:nvSpPr>
          <p:spPr>
            <a:xfrm>
              <a:off x="6547491" y="5884258"/>
              <a:ext cx="2293728" cy="748810"/>
            </a:xfrm>
            <a:prstGeom prst="roundRect">
              <a:avLst/>
            </a:prstGeom>
            <a:solidFill>
              <a:srgbClr val="99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000" b="0" kern="1200" cap="all" baseline="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3600" b="1" dirty="0" smtClean="0">
                  <a:solidFill>
                    <a:schemeClr val="bg1"/>
                  </a:solidFill>
                  <a:latin typeface="DilleniaUPC" panose="02020603050405020304" pitchFamily="18" charset="-34"/>
                  <a:cs typeface="DilleniaUPC" panose="02020603050405020304" pitchFamily="18" charset="-34"/>
                </a:rPr>
                <a:t/>
              </a:r>
              <a:br>
                <a:rPr lang="en-US" sz="3600" b="1" dirty="0" smtClean="0">
                  <a:solidFill>
                    <a:schemeClr val="bg1"/>
                  </a:solidFill>
                  <a:latin typeface="DilleniaUPC" panose="02020603050405020304" pitchFamily="18" charset="-34"/>
                  <a:cs typeface="DilleniaUPC" panose="02020603050405020304" pitchFamily="18" charset="-34"/>
                </a:rPr>
              </a:br>
              <a:r>
                <a:rPr lang="en-US" sz="3600" b="1" dirty="0" smtClean="0">
                  <a:solidFill>
                    <a:schemeClr val="bg1"/>
                  </a:solidFill>
                  <a:latin typeface="DilleniaUPC" panose="02020603050405020304" pitchFamily="18" charset="-34"/>
                  <a:cs typeface="DilleniaUPC" panose="02020603050405020304" pitchFamily="18" charset="-34"/>
                </a:rPr>
                <a:t/>
              </a:r>
              <a:br>
                <a:rPr lang="en-US" sz="3600" b="1" dirty="0" smtClean="0">
                  <a:solidFill>
                    <a:schemeClr val="bg1"/>
                  </a:solidFill>
                  <a:latin typeface="DilleniaUPC" panose="02020603050405020304" pitchFamily="18" charset="-34"/>
                  <a:cs typeface="DilleniaUPC" panose="02020603050405020304" pitchFamily="18" charset="-34"/>
                </a:rPr>
              </a:br>
              <a:r>
                <a:rPr lang="th-TH" sz="3600" b="1" dirty="0" smtClean="0">
                  <a:solidFill>
                    <a:schemeClr val="bg1"/>
                  </a:solidFill>
                  <a:latin typeface="DilleniaUPC" panose="02020603050405020304" pitchFamily="18" charset="-34"/>
                  <a:cs typeface="DilleniaUPC" panose="02020603050405020304" pitchFamily="18" charset="-34"/>
                </a:rPr>
                <a:t>ประเทศไทย 4.0</a:t>
              </a:r>
              <a:endParaRPr lang="en-US" sz="3600" b="1" dirty="0">
                <a:solidFill>
                  <a:schemeClr val="bg1"/>
                </a:solidFill>
                <a:latin typeface="DilleniaUPC" panose="02020603050405020304" pitchFamily="18" charset="-34"/>
                <a:cs typeface="DilleniaUPC" panose="02020603050405020304" pitchFamily="18" charset="-34"/>
              </a:endParaRPr>
            </a:p>
          </p:txBody>
        </p:sp>
        <p:sp>
          <p:nvSpPr>
            <p:cNvPr id="36" name="Down Arrow 35"/>
            <p:cNvSpPr/>
            <p:nvPr/>
          </p:nvSpPr>
          <p:spPr>
            <a:xfrm rot="16200000">
              <a:off x="6090323" y="6035177"/>
              <a:ext cx="373361" cy="476928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3160380" y="976549"/>
            <a:ext cx="194808" cy="4199871"/>
            <a:chOff x="3126824" y="976549"/>
            <a:chExt cx="194808" cy="4199871"/>
          </a:xfrm>
          <a:solidFill>
            <a:srgbClr val="C00000"/>
          </a:solidFill>
        </p:grpSpPr>
        <p:cxnSp>
          <p:nvCxnSpPr>
            <p:cNvPr id="18" name="Straight Connector 17"/>
            <p:cNvCxnSpPr>
              <a:stCxn id="15" idx="1"/>
            </p:cNvCxnSpPr>
            <p:nvPr/>
          </p:nvCxnSpPr>
          <p:spPr>
            <a:xfrm>
              <a:off x="3141632" y="1070095"/>
              <a:ext cx="0" cy="4032000"/>
            </a:xfrm>
            <a:prstGeom prst="line">
              <a:avLst/>
            </a:prstGeom>
            <a:grpFill/>
            <a:ln w="28575">
              <a:solidFill>
                <a:srgbClr val="A50021"/>
              </a:solidFill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sp>
          <p:nvSpPr>
            <p:cNvPr id="16" name="Right Arrow 15"/>
            <p:cNvSpPr/>
            <p:nvPr/>
          </p:nvSpPr>
          <p:spPr>
            <a:xfrm>
              <a:off x="3141632" y="3075290"/>
              <a:ext cx="180000" cy="187095"/>
            </a:xfrm>
            <a:prstGeom prst="rightArrow">
              <a:avLst/>
            </a:prstGeom>
            <a:grpFill/>
            <a:ln>
              <a:solidFill>
                <a:srgbClr val="A50021"/>
              </a:solidFill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240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endParaRPr>
            </a:p>
          </p:txBody>
        </p:sp>
        <p:sp>
          <p:nvSpPr>
            <p:cNvPr id="15" name="Right Arrow 14"/>
            <p:cNvSpPr/>
            <p:nvPr/>
          </p:nvSpPr>
          <p:spPr>
            <a:xfrm>
              <a:off x="3141632" y="976549"/>
              <a:ext cx="180000" cy="187094"/>
            </a:xfrm>
            <a:prstGeom prst="rightArrow">
              <a:avLst/>
            </a:prstGeom>
            <a:grpFill/>
            <a:ln>
              <a:solidFill>
                <a:srgbClr val="A50021"/>
              </a:solidFill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240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endParaRPr>
            </a:p>
          </p:txBody>
        </p:sp>
        <p:sp>
          <p:nvSpPr>
            <p:cNvPr id="38" name="Right Arrow 37"/>
            <p:cNvSpPr/>
            <p:nvPr/>
          </p:nvSpPr>
          <p:spPr>
            <a:xfrm>
              <a:off x="3126824" y="4989325"/>
              <a:ext cx="180000" cy="187095"/>
            </a:xfrm>
            <a:prstGeom prst="rightArrow">
              <a:avLst/>
            </a:prstGeom>
            <a:grpFill/>
            <a:ln>
              <a:solidFill>
                <a:srgbClr val="A50021"/>
              </a:solidFill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240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endParaRPr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35496" y="6522751"/>
            <a:ext cx="3972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Extra Bold"/>
              </a:rPr>
              <a:t>11</a:t>
            </a:r>
            <a:endParaRPr 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bertus Extra Bold"/>
            </a:endParaRPr>
          </a:p>
        </p:txBody>
      </p:sp>
    </p:spTree>
    <p:extLst>
      <p:ext uri="{BB962C8B-B14F-4D97-AF65-F5344CB8AC3E}">
        <p14:creationId xmlns:p14="http://schemas.microsoft.com/office/powerpoint/2010/main" val="1993845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6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50"/>
                            </p:stCondLst>
                            <p:childTnLst>
                              <p:par>
                                <p:cTn id="7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00"/>
                            </p:stCondLst>
                            <p:childTnLst>
                              <p:par>
                                <p:cTn id="9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000"/>
                            </p:stCondLst>
                            <p:childTnLst>
                              <p:par>
                                <p:cTn id="10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 animBg="1"/>
      <p:bldP spid="7" grpId="0"/>
      <p:bldP spid="9" grpId="0"/>
      <p:bldP spid="10" grpId="0"/>
      <p:bldP spid="37" grpId="0"/>
      <p:bldP spid="43" grpId="0"/>
      <p:bldP spid="30" grpId="0" animBg="1"/>
      <p:bldP spid="3" grpId="0" animBg="1"/>
      <p:bldP spid="3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83890" y="820200"/>
            <a:ext cx="2461240" cy="4680942"/>
          </a:xfrm>
          <a:prstGeom prst="roundRect">
            <a:avLst>
              <a:gd name="adj" fmla="val 10906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36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/>
            </a:r>
            <a:br>
              <a:rPr lang="en-US" sz="36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</a:br>
            <a:r>
              <a:rPr lang="en-US" sz="36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II</a:t>
            </a:r>
            <a:br>
              <a:rPr lang="en-US" sz="36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</a:br>
            <a:r>
              <a:rPr lang="th-TH" sz="36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สภาพปัจจุบัน</a:t>
            </a:r>
            <a:br>
              <a:rPr lang="th-TH" sz="36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</a:br>
            <a:r>
              <a:rPr lang="th-TH" sz="36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และปัญหาของ</a:t>
            </a:r>
            <a:br>
              <a:rPr lang="th-TH" sz="36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</a:br>
            <a:r>
              <a:rPr lang="th-TH" sz="36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ประเทศไทย</a:t>
            </a:r>
            <a:br>
              <a:rPr lang="th-TH" sz="36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</a:br>
            <a:r>
              <a:rPr lang="th-TH" sz="36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สรุปจาก</a:t>
            </a:r>
            <a:br>
              <a:rPr lang="th-TH" sz="36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</a:br>
            <a:r>
              <a:rPr lang="th-TH" sz="36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ผลการศึกษา</a:t>
            </a:r>
            <a:br>
              <a:rPr lang="th-TH" sz="36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</a:br>
            <a:r>
              <a:rPr lang="th-TH" sz="36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ของ</a:t>
            </a:r>
            <a:br>
              <a:rPr lang="th-TH" sz="36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</a:br>
            <a:r>
              <a:rPr lang="th-TH" sz="36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สภาปฏิรูปแห่งชาติ</a:t>
            </a:r>
            <a:br>
              <a:rPr lang="th-TH" sz="36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</a:br>
            <a:endParaRPr lang="en-US" sz="3600" b="1" dirty="0">
              <a:solidFill>
                <a:schemeClr val="tx1"/>
              </a:solidFill>
              <a:latin typeface="DilleniaUPC" panose="02020603050405020304" pitchFamily="18" charset="-34"/>
              <a:cs typeface="DilleniaUPC" panose="02020603050405020304" pitchFamily="18" charset="-34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771800" y="1268760"/>
            <a:ext cx="1152128" cy="1152128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0" kern="1200" cap="all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US" sz="32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/>
            </a:r>
            <a:br>
              <a:rPr lang="en-US" sz="32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</a:br>
            <a:r>
              <a:rPr lang="en-US" sz="32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/>
            </a:r>
            <a:br>
              <a:rPr lang="en-US" sz="32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</a:br>
            <a:r>
              <a:rPr lang="th-TH" sz="32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สภาพ</a:t>
            </a:r>
          </a:p>
          <a:p>
            <a:pPr algn="ctr">
              <a:lnSpc>
                <a:spcPct val="100000"/>
              </a:lnSpc>
            </a:pPr>
            <a:r>
              <a:rPr lang="th-TH" sz="32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ปัจจุบัน</a:t>
            </a:r>
            <a:endParaRPr lang="en-US" sz="3200" b="1" dirty="0">
              <a:solidFill>
                <a:schemeClr val="tx1"/>
              </a:solidFill>
              <a:latin typeface="DilleniaUPC" panose="02020603050405020304" pitchFamily="18" charset="-34"/>
              <a:cs typeface="DilleniaUPC" panose="02020603050405020304" pitchFamily="18" charset="-34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771800" y="4509120"/>
            <a:ext cx="1080120" cy="64807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0" kern="1200" cap="all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US" sz="32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/>
            </a:r>
            <a:br>
              <a:rPr lang="en-US" sz="32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</a:br>
            <a:r>
              <a:rPr lang="en-US" sz="32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/>
            </a:r>
            <a:br>
              <a:rPr lang="en-US" sz="32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</a:br>
            <a:r>
              <a:rPr lang="th-TH" sz="32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ปัญหา</a:t>
            </a:r>
            <a:endParaRPr lang="en-US" sz="3200" b="1" dirty="0">
              <a:solidFill>
                <a:schemeClr val="tx1"/>
              </a:solidFill>
              <a:latin typeface="DilleniaUPC" panose="02020603050405020304" pitchFamily="18" charset="-34"/>
              <a:cs typeface="DilleniaUPC" panose="02020603050405020304" pitchFamily="18" charset="-34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211960" y="548680"/>
            <a:ext cx="2952328" cy="64807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0" kern="1200" cap="all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32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/>
            </a:r>
            <a:br>
              <a:rPr lang="en-US" sz="32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</a:br>
            <a:r>
              <a:rPr lang="en-US" sz="32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/>
            </a:r>
            <a:br>
              <a:rPr lang="en-US" sz="32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</a:br>
            <a:r>
              <a:rPr lang="th-TH" sz="32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มีรายได้ระดับปานกลาง</a:t>
            </a:r>
            <a:endParaRPr lang="en-US" sz="3200" b="1" dirty="0">
              <a:solidFill>
                <a:schemeClr val="tx1"/>
              </a:solidFill>
              <a:latin typeface="DilleniaUPC" panose="02020603050405020304" pitchFamily="18" charset="-34"/>
              <a:cs typeface="DilleniaUPC" panose="02020603050405020304" pitchFamily="18" charset="-34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211960" y="1196752"/>
            <a:ext cx="2952328" cy="64807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0" kern="1200" cap="all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th-TH" sz="32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มีความเหลื่อมล้ำสูง</a:t>
            </a:r>
            <a:endParaRPr lang="en-US" sz="3200" b="1" dirty="0">
              <a:solidFill>
                <a:schemeClr val="tx1"/>
              </a:solidFill>
              <a:latin typeface="DilleniaUPC" panose="02020603050405020304" pitchFamily="18" charset="-34"/>
              <a:cs typeface="DilleniaUPC" panose="02020603050405020304" pitchFamily="18" charset="-34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4211960" y="1844824"/>
            <a:ext cx="2952328" cy="64807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0" kern="1200" cap="all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th-TH" sz="32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ทุจริตคอรัปชั่นมาก</a:t>
            </a:r>
            <a:endParaRPr lang="en-US" sz="3200" b="1" dirty="0">
              <a:solidFill>
                <a:schemeClr val="tx1"/>
              </a:solidFill>
              <a:latin typeface="DilleniaUPC" panose="02020603050405020304" pitchFamily="18" charset="-34"/>
              <a:cs typeface="DilleniaUPC" panose="02020603050405020304" pitchFamily="18" charset="-34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4211960" y="2492896"/>
            <a:ext cx="2952328" cy="64807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0" kern="1200" cap="all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th-TH" sz="32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ความขัดแย้งที่รุนแรง</a:t>
            </a:r>
            <a:endParaRPr lang="en-US" sz="3200" b="1" dirty="0">
              <a:solidFill>
                <a:schemeClr val="tx1"/>
              </a:solidFill>
              <a:latin typeface="DilleniaUPC" panose="02020603050405020304" pitchFamily="18" charset="-34"/>
              <a:cs typeface="DilleniaUPC" panose="02020603050405020304" pitchFamily="18" charset="-34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3985168" y="764704"/>
            <a:ext cx="179731" cy="2160000"/>
            <a:chOff x="4630261" y="548680"/>
            <a:chExt cx="229771" cy="2160240"/>
          </a:xfrm>
          <a:solidFill>
            <a:srgbClr val="C00000"/>
          </a:solidFill>
        </p:grpSpPr>
        <p:grpSp>
          <p:nvGrpSpPr>
            <p:cNvPr id="20" name="Group 19"/>
            <p:cNvGrpSpPr/>
            <p:nvPr/>
          </p:nvGrpSpPr>
          <p:grpSpPr>
            <a:xfrm>
              <a:off x="4644008" y="548680"/>
              <a:ext cx="216024" cy="2052012"/>
              <a:chOff x="3203848" y="1412776"/>
              <a:chExt cx="216024" cy="2052012"/>
            </a:xfrm>
            <a:grpFill/>
          </p:grpSpPr>
          <p:cxnSp>
            <p:nvCxnSpPr>
              <p:cNvPr id="23" name="Straight Connector 22"/>
              <p:cNvCxnSpPr>
                <a:stCxn id="21" idx="1"/>
              </p:cNvCxnSpPr>
              <p:nvPr/>
            </p:nvCxnSpPr>
            <p:spPr>
              <a:xfrm>
                <a:off x="3203848" y="1520788"/>
                <a:ext cx="0" cy="1944000"/>
              </a:xfrm>
              <a:prstGeom prst="line">
                <a:avLst/>
              </a:prstGeom>
              <a:grpFill/>
              <a:ln w="28575">
                <a:solidFill>
                  <a:srgbClr val="A50021"/>
                </a:solidFill>
              </a:ln>
            </p:spPr>
            <p:style>
              <a:lnRef idx="3">
                <a:schemeClr val="accent6"/>
              </a:lnRef>
              <a:fillRef idx="0">
                <a:schemeClr val="accent6"/>
              </a:fillRef>
              <a:effectRef idx="2">
                <a:schemeClr val="accent6"/>
              </a:effectRef>
              <a:fontRef idx="minor">
                <a:schemeClr val="tx1"/>
              </a:fontRef>
            </p:style>
          </p:cxnSp>
          <p:sp>
            <p:nvSpPr>
              <p:cNvPr id="21" name="Right Arrow 20"/>
              <p:cNvSpPr/>
              <p:nvPr/>
            </p:nvSpPr>
            <p:spPr>
              <a:xfrm>
                <a:off x="3203848" y="1412776"/>
                <a:ext cx="216024" cy="216024"/>
              </a:xfrm>
              <a:prstGeom prst="rightArrow">
                <a:avLst/>
              </a:prstGeom>
              <a:grpFill/>
              <a:ln>
                <a:solidFill>
                  <a:srgbClr val="A50021"/>
                </a:solidFill>
              </a:ln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 sz="3200">
                  <a:solidFill>
                    <a:schemeClr val="tx1"/>
                  </a:solidFill>
                  <a:latin typeface="DilleniaUPC" panose="02020603050405020304" pitchFamily="18" charset="-34"/>
                  <a:cs typeface="DilleniaUPC" panose="02020603050405020304" pitchFamily="18" charset="-34"/>
                </a:endParaRPr>
              </a:p>
            </p:txBody>
          </p:sp>
        </p:grpSp>
        <p:sp>
          <p:nvSpPr>
            <p:cNvPr id="24" name="Right Arrow 23"/>
            <p:cNvSpPr/>
            <p:nvPr/>
          </p:nvSpPr>
          <p:spPr>
            <a:xfrm>
              <a:off x="4644008" y="1196752"/>
              <a:ext cx="216024" cy="216024"/>
            </a:xfrm>
            <a:prstGeom prst="rightArrow">
              <a:avLst/>
            </a:prstGeom>
            <a:grpFill/>
            <a:ln>
              <a:solidFill>
                <a:srgbClr val="A50021"/>
              </a:solidFill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20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endParaRPr>
            </a:p>
          </p:txBody>
        </p:sp>
        <p:sp>
          <p:nvSpPr>
            <p:cNvPr id="25" name="Right Arrow 24"/>
            <p:cNvSpPr/>
            <p:nvPr/>
          </p:nvSpPr>
          <p:spPr>
            <a:xfrm>
              <a:off x="4636648" y="1837741"/>
              <a:ext cx="216025" cy="216024"/>
            </a:xfrm>
            <a:prstGeom prst="rightArrow">
              <a:avLst/>
            </a:prstGeom>
            <a:grpFill/>
            <a:ln>
              <a:solidFill>
                <a:srgbClr val="A50021"/>
              </a:solidFill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20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endParaRPr>
            </a:p>
          </p:txBody>
        </p:sp>
        <p:sp>
          <p:nvSpPr>
            <p:cNvPr id="26" name="Right Arrow 25"/>
            <p:cNvSpPr/>
            <p:nvPr/>
          </p:nvSpPr>
          <p:spPr>
            <a:xfrm>
              <a:off x="4630261" y="2492896"/>
              <a:ext cx="216024" cy="216024"/>
            </a:xfrm>
            <a:prstGeom prst="rightArrow">
              <a:avLst/>
            </a:prstGeom>
            <a:grpFill/>
            <a:ln>
              <a:solidFill>
                <a:srgbClr val="A50021"/>
              </a:solidFill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20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3986406" y="3789040"/>
            <a:ext cx="212322" cy="2160000"/>
            <a:chOff x="4633836" y="548680"/>
            <a:chExt cx="226196" cy="2160240"/>
          </a:xfrm>
          <a:solidFill>
            <a:srgbClr val="C00000"/>
          </a:solidFill>
        </p:grpSpPr>
        <p:grpSp>
          <p:nvGrpSpPr>
            <p:cNvPr id="29" name="Group 28"/>
            <p:cNvGrpSpPr/>
            <p:nvPr/>
          </p:nvGrpSpPr>
          <p:grpSpPr>
            <a:xfrm>
              <a:off x="4644008" y="548680"/>
              <a:ext cx="216024" cy="2052012"/>
              <a:chOff x="3203848" y="1412776"/>
              <a:chExt cx="216024" cy="2052012"/>
            </a:xfrm>
            <a:grpFill/>
          </p:grpSpPr>
          <p:cxnSp>
            <p:nvCxnSpPr>
              <p:cNvPr id="34" name="Straight Connector 33"/>
              <p:cNvCxnSpPr>
                <a:stCxn id="33" idx="1"/>
              </p:cNvCxnSpPr>
              <p:nvPr/>
            </p:nvCxnSpPr>
            <p:spPr>
              <a:xfrm>
                <a:off x="3203848" y="1520788"/>
                <a:ext cx="0" cy="1944000"/>
              </a:xfrm>
              <a:prstGeom prst="line">
                <a:avLst/>
              </a:prstGeom>
              <a:grpFill/>
              <a:ln w="28575">
                <a:solidFill>
                  <a:srgbClr val="A50021"/>
                </a:solidFill>
              </a:ln>
            </p:spPr>
            <p:style>
              <a:lnRef idx="3">
                <a:schemeClr val="accent6"/>
              </a:lnRef>
              <a:fillRef idx="0">
                <a:schemeClr val="accent6"/>
              </a:fillRef>
              <a:effectRef idx="2">
                <a:schemeClr val="accent6"/>
              </a:effectRef>
              <a:fontRef idx="minor">
                <a:schemeClr val="tx1"/>
              </a:fontRef>
            </p:style>
          </p:cxnSp>
          <p:sp>
            <p:nvSpPr>
              <p:cNvPr id="33" name="Right Arrow 32"/>
              <p:cNvSpPr/>
              <p:nvPr/>
            </p:nvSpPr>
            <p:spPr>
              <a:xfrm>
                <a:off x="3203848" y="1412776"/>
                <a:ext cx="216024" cy="216024"/>
              </a:xfrm>
              <a:prstGeom prst="rightArrow">
                <a:avLst/>
              </a:prstGeom>
              <a:grpFill/>
              <a:ln>
                <a:solidFill>
                  <a:srgbClr val="A50021"/>
                </a:solidFill>
              </a:ln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 sz="3200">
                  <a:solidFill>
                    <a:schemeClr val="tx1"/>
                  </a:solidFill>
                  <a:latin typeface="DilleniaUPC" panose="02020603050405020304" pitchFamily="18" charset="-34"/>
                  <a:cs typeface="DilleniaUPC" panose="02020603050405020304" pitchFamily="18" charset="-34"/>
                </a:endParaRPr>
              </a:p>
            </p:txBody>
          </p:sp>
        </p:grpSp>
        <p:sp>
          <p:nvSpPr>
            <p:cNvPr id="30" name="Right Arrow 29"/>
            <p:cNvSpPr/>
            <p:nvPr/>
          </p:nvSpPr>
          <p:spPr>
            <a:xfrm>
              <a:off x="4644008" y="1196752"/>
              <a:ext cx="216024" cy="216024"/>
            </a:xfrm>
            <a:prstGeom prst="rightArrow">
              <a:avLst/>
            </a:prstGeom>
            <a:grpFill/>
            <a:ln>
              <a:solidFill>
                <a:srgbClr val="A50021"/>
              </a:solidFill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20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endParaRPr>
            </a:p>
          </p:txBody>
        </p:sp>
        <p:sp>
          <p:nvSpPr>
            <p:cNvPr id="31" name="Right Arrow 30"/>
            <p:cNvSpPr/>
            <p:nvPr/>
          </p:nvSpPr>
          <p:spPr>
            <a:xfrm>
              <a:off x="4640224" y="1837741"/>
              <a:ext cx="216024" cy="216024"/>
            </a:xfrm>
            <a:prstGeom prst="rightArrow">
              <a:avLst/>
            </a:prstGeom>
            <a:grpFill/>
            <a:ln>
              <a:solidFill>
                <a:srgbClr val="A50021"/>
              </a:solidFill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20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endParaRPr>
            </a:p>
          </p:txBody>
        </p:sp>
        <p:sp>
          <p:nvSpPr>
            <p:cNvPr id="32" name="Right Arrow 31"/>
            <p:cNvSpPr/>
            <p:nvPr/>
          </p:nvSpPr>
          <p:spPr>
            <a:xfrm>
              <a:off x="4633836" y="2492896"/>
              <a:ext cx="216023" cy="216024"/>
            </a:xfrm>
            <a:prstGeom prst="rightArrow">
              <a:avLst/>
            </a:prstGeom>
            <a:grpFill/>
            <a:ln>
              <a:solidFill>
                <a:srgbClr val="A50021"/>
              </a:solidFill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20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endParaRPr>
            </a:p>
          </p:txBody>
        </p:sp>
      </p:grpSp>
      <p:sp>
        <p:nvSpPr>
          <p:cNvPr id="35" name="Title 1"/>
          <p:cNvSpPr txBox="1">
            <a:spLocks/>
          </p:cNvSpPr>
          <p:nvPr/>
        </p:nvSpPr>
        <p:spPr>
          <a:xfrm>
            <a:off x="7020272" y="980704"/>
            <a:ext cx="2016224" cy="4752552"/>
          </a:xfrm>
          <a:prstGeom prst="roundRect">
            <a:avLst/>
          </a:prstGeom>
          <a:solidFill>
            <a:srgbClr val="990000"/>
          </a:solidFill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0" kern="1200" cap="all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th-TH" sz="3200" b="1" dirty="0" smtClean="0">
                <a:solidFill>
                  <a:schemeClr val="bg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ต้องเร่งรัด</a:t>
            </a:r>
          </a:p>
          <a:p>
            <a:pPr algn="ctr">
              <a:lnSpc>
                <a:spcPct val="100000"/>
              </a:lnSpc>
            </a:pPr>
            <a:r>
              <a:rPr lang="th-TH" sz="3200" b="1" dirty="0" smtClean="0">
                <a:solidFill>
                  <a:schemeClr val="bg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ขจัดปัญหา</a:t>
            </a:r>
          </a:p>
          <a:p>
            <a:pPr algn="ctr">
              <a:lnSpc>
                <a:spcPct val="100000"/>
              </a:lnSpc>
            </a:pPr>
            <a:r>
              <a:rPr lang="th-TH" sz="3200" b="1" dirty="0" smtClean="0">
                <a:solidFill>
                  <a:schemeClr val="bg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และสร้างกรอบยุทธศาสตร์ชาติเพื่อการปฏิรูปประเทศไทย</a:t>
            </a:r>
          </a:p>
          <a:p>
            <a:pPr algn="ctr">
              <a:lnSpc>
                <a:spcPct val="100000"/>
              </a:lnSpc>
            </a:pPr>
            <a:r>
              <a:rPr lang="th-TH" sz="3200" b="1" dirty="0" smtClean="0">
                <a:solidFill>
                  <a:schemeClr val="bg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สู่อนาคต</a:t>
            </a:r>
          </a:p>
          <a:p>
            <a:pPr algn="ctr">
              <a:lnSpc>
                <a:spcPct val="100000"/>
              </a:lnSpc>
            </a:pPr>
            <a:r>
              <a:rPr lang="th-TH" sz="3200" b="1" dirty="0" smtClean="0">
                <a:solidFill>
                  <a:schemeClr val="bg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ที่ท้าทายในช่วง 20 ปี ข้างหน้า</a:t>
            </a:r>
            <a:endParaRPr lang="en-US" sz="3200" b="1" dirty="0">
              <a:solidFill>
                <a:schemeClr val="bg1"/>
              </a:solidFill>
              <a:latin typeface="DilleniaUPC" panose="02020603050405020304" pitchFamily="18" charset="-34"/>
              <a:cs typeface="DilleniaUPC" panose="02020603050405020304" pitchFamily="18" charset="-34"/>
            </a:endParaRPr>
          </a:p>
        </p:txBody>
      </p:sp>
      <p:sp>
        <p:nvSpPr>
          <p:cNvPr id="36" name="Right Brace 35"/>
          <p:cNvSpPr/>
          <p:nvPr/>
        </p:nvSpPr>
        <p:spPr>
          <a:xfrm>
            <a:off x="6738236" y="872717"/>
            <a:ext cx="210028" cy="5076324"/>
          </a:xfrm>
          <a:prstGeom prst="rightBrace">
            <a:avLst>
              <a:gd name="adj1" fmla="val 92072"/>
              <a:gd name="adj2" fmla="val 50302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h-TH" sz="3200">
              <a:latin typeface="DilleniaUPC" panose="02020603050405020304" pitchFamily="18" charset="-34"/>
              <a:cs typeface="DilleniaUPC" panose="02020603050405020304" pitchFamily="18" charset="-34"/>
            </a:endParaRPr>
          </a:p>
        </p:txBody>
      </p:sp>
      <p:sp>
        <p:nvSpPr>
          <p:cNvPr id="38" name="Title 1"/>
          <p:cNvSpPr txBox="1">
            <a:spLocks/>
          </p:cNvSpPr>
          <p:nvPr/>
        </p:nvSpPr>
        <p:spPr>
          <a:xfrm>
            <a:off x="4211960" y="3573016"/>
            <a:ext cx="2215716" cy="64807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0" kern="1200" cap="all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th-TH" sz="32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ทุนมนุษย์อ่อนด้อย</a:t>
            </a:r>
            <a:endParaRPr lang="en-US" sz="3200" b="1" dirty="0">
              <a:solidFill>
                <a:schemeClr val="tx1"/>
              </a:solidFill>
              <a:latin typeface="DilleniaUPC" panose="02020603050405020304" pitchFamily="18" charset="-34"/>
              <a:cs typeface="DilleniaUPC" panose="02020603050405020304" pitchFamily="18" charset="-34"/>
            </a:endParaRPr>
          </a:p>
        </p:txBody>
      </p:sp>
      <p:sp>
        <p:nvSpPr>
          <p:cNvPr id="39" name="Title 1"/>
          <p:cNvSpPr txBox="1">
            <a:spLocks/>
          </p:cNvSpPr>
          <p:nvPr/>
        </p:nvSpPr>
        <p:spPr>
          <a:xfrm>
            <a:off x="4211960" y="4185084"/>
            <a:ext cx="2215716" cy="64807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0" kern="1200" cap="all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th-TH" sz="32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ทุนสังคมที่อ่อนแอ</a:t>
            </a:r>
            <a:endParaRPr lang="en-US" sz="3200" b="1" dirty="0">
              <a:solidFill>
                <a:schemeClr val="tx1"/>
              </a:solidFill>
              <a:latin typeface="DilleniaUPC" panose="02020603050405020304" pitchFamily="18" charset="-34"/>
              <a:cs typeface="DilleniaUPC" panose="02020603050405020304" pitchFamily="18" charset="-34"/>
            </a:endParaRPr>
          </a:p>
        </p:txBody>
      </p:sp>
      <p:sp>
        <p:nvSpPr>
          <p:cNvPr id="40" name="Title 1"/>
          <p:cNvSpPr txBox="1">
            <a:spLocks/>
          </p:cNvSpPr>
          <p:nvPr/>
        </p:nvSpPr>
        <p:spPr>
          <a:xfrm>
            <a:off x="4211960" y="4797152"/>
            <a:ext cx="2664296" cy="64807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0" kern="1200" cap="all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th-TH" sz="32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ทุนธรรมชาติเสื่อมโทรม</a:t>
            </a:r>
            <a:endParaRPr lang="en-US" sz="3200" b="1" dirty="0">
              <a:solidFill>
                <a:schemeClr val="tx1"/>
              </a:solidFill>
              <a:latin typeface="DilleniaUPC" panose="02020603050405020304" pitchFamily="18" charset="-34"/>
              <a:cs typeface="DilleniaUPC" panose="02020603050405020304" pitchFamily="18" charset="-34"/>
            </a:endParaRPr>
          </a:p>
        </p:txBody>
      </p:sp>
      <p:sp>
        <p:nvSpPr>
          <p:cNvPr id="41" name="Title 1"/>
          <p:cNvSpPr txBox="1">
            <a:spLocks/>
          </p:cNvSpPr>
          <p:nvPr/>
        </p:nvSpPr>
        <p:spPr>
          <a:xfrm>
            <a:off x="4211960" y="5949280"/>
            <a:ext cx="2664296" cy="64807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0" kern="1200" cap="all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th-TH" sz="32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ทุนคุณธรรมจริยธรรม</a:t>
            </a:r>
          </a:p>
          <a:p>
            <a:pPr>
              <a:lnSpc>
                <a:spcPct val="100000"/>
              </a:lnSpc>
            </a:pPr>
            <a:r>
              <a:rPr lang="th-TH" sz="32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ที่เสื่อมทราม</a:t>
            </a:r>
            <a:endParaRPr lang="en-US" sz="3200" b="1" dirty="0">
              <a:solidFill>
                <a:schemeClr val="tx1"/>
              </a:solidFill>
              <a:latin typeface="DilleniaUPC" panose="02020603050405020304" pitchFamily="18" charset="-34"/>
              <a:cs typeface="DilleniaUPC" panose="02020603050405020304" pitchFamily="18" charset="-34"/>
            </a:endParaRPr>
          </a:p>
        </p:txBody>
      </p:sp>
      <p:grpSp>
        <p:nvGrpSpPr>
          <p:cNvPr id="42" name="Group 41"/>
          <p:cNvGrpSpPr/>
          <p:nvPr/>
        </p:nvGrpSpPr>
        <p:grpSpPr>
          <a:xfrm>
            <a:off x="2590558" y="1751277"/>
            <a:ext cx="167096" cy="3198606"/>
            <a:chOff x="3144982" y="1977814"/>
            <a:chExt cx="180843" cy="3198606"/>
          </a:xfrm>
          <a:solidFill>
            <a:srgbClr val="C00000"/>
          </a:solidFill>
        </p:grpSpPr>
        <p:cxnSp>
          <p:nvCxnSpPr>
            <p:cNvPr id="43" name="Straight Connector 42"/>
            <p:cNvCxnSpPr>
              <a:stCxn id="45" idx="1"/>
            </p:cNvCxnSpPr>
            <p:nvPr/>
          </p:nvCxnSpPr>
          <p:spPr>
            <a:xfrm>
              <a:off x="3145825" y="2071360"/>
              <a:ext cx="0" cy="3024000"/>
            </a:xfrm>
            <a:prstGeom prst="line">
              <a:avLst/>
            </a:prstGeom>
            <a:grpFill/>
            <a:ln w="28575">
              <a:solidFill>
                <a:srgbClr val="A50021"/>
              </a:solidFill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sp>
          <p:nvSpPr>
            <p:cNvPr id="45" name="Right Arrow 44"/>
            <p:cNvSpPr/>
            <p:nvPr/>
          </p:nvSpPr>
          <p:spPr>
            <a:xfrm>
              <a:off x="3145825" y="1977814"/>
              <a:ext cx="180000" cy="187094"/>
            </a:xfrm>
            <a:prstGeom prst="rightArrow">
              <a:avLst/>
            </a:prstGeom>
            <a:grpFill/>
            <a:ln>
              <a:solidFill>
                <a:srgbClr val="A50021"/>
              </a:solidFill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240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endParaRPr>
            </a:p>
          </p:txBody>
        </p:sp>
        <p:sp>
          <p:nvSpPr>
            <p:cNvPr id="46" name="Right Arrow 45"/>
            <p:cNvSpPr/>
            <p:nvPr/>
          </p:nvSpPr>
          <p:spPr>
            <a:xfrm>
              <a:off x="3144982" y="4989325"/>
              <a:ext cx="180000" cy="187095"/>
            </a:xfrm>
            <a:prstGeom prst="rightArrow">
              <a:avLst/>
            </a:prstGeom>
            <a:grpFill/>
            <a:ln>
              <a:solidFill>
                <a:srgbClr val="A50021"/>
              </a:solidFill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240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endParaRPr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35496" y="6522751"/>
            <a:ext cx="3972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Extra Bold"/>
              </a:rPr>
              <a:t>12</a:t>
            </a:r>
            <a:endParaRPr 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bertus Extra Bold"/>
            </a:endParaRPr>
          </a:p>
        </p:txBody>
      </p:sp>
    </p:spTree>
    <p:extLst>
      <p:ext uri="{BB962C8B-B14F-4D97-AF65-F5344CB8AC3E}">
        <p14:creationId xmlns:p14="http://schemas.microsoft.com/office/powerpoint/2010/main" val="2674320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"/>
                            </p:stCondLst>
                            <p:childTnLst>
                              <p:par>
                                <p:cTn id="6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00"/>
                            </p:stCondLst>
                            <p:childTnLst>
                              <p:par>
                                <p:cTn id="10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 animBg="1"/>
      <p:bldP spid="7" grpId="0"/>
      <p:bldP spid="8" grpId="0"/>
      <p:bldP spid="9" grpId="0"/>
      <p:bldP spid="10" grpId="0"/>
      <p:bldP spid="35" grpId="0" animBg="1"/>
      <p:bldP spid="36" grpId="0" animBg="1"/>
      <p:bldP spid="38" grpId="0"/>
      <p:bldP spid="39" grpId="0"/>
      <p:bldP spid="40" grpId="0"/>
      <p:bldP spid="4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92279" y="1844675"/>
            <a:ext cx="3033713" cy="2192338"/>
          </a:xfrm>
          <a:prstGeom prst="roundRect">
            <a:avLst>
              <a:gd name="adj" fmla="val 10906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en-US" sz="40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III</a:t>
            </a:r>
            <a:br>
              <a:rPr lang="en-US" sz="40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</a:br>
            <a:r>
              <a:rPr lang="th-TH" sz="40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กรอบยุทธศาสตร์ชาติ</a:t>
            </a:r>
            <a:br>
              <a:rPr lang="th-TH" sz="40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</a:br>
            <a:r>
              <a:rPr lang="th-TH" sz="40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สภาปฏิรูปแห่งชาติ</a:t>
            </a:r>
            <a:endParaRPr lang="en-US" sz="4000" b="1" dirty="0">
              <a:solidFill>
                <a:schemeClr val="tx1"/>
              </a:solidFill>
              <a:latin typeface="DilleniaUPC" panose="02020603050405020304" pitchFamily="18" charset="-34"/>
              <a:cs typeface="DilleniaUPC" panose="02020603050405020304" pitchFamily="18" charset="-34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419872" y="1088392"/>
            <a:ext cx="2650206" cy="1188480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0" kern="1200" cap="all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6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/>
            </a:r>
            <a:br>
              <a:rPr lang="en-US" sz="36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</a:br>
            <a:r>
              <a:rPr lang="en-US" sz="36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/>
            </a:r>
            <a:br>
              <a:rPr lang="en-US" sz="36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</a:br>
            <a:r>
              <a:rPr lang="th-TH" sz="36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การเปลี่ยนผ่านสู่ประเทศในโลกที่หนึ่ง</a:t>
            </a:r>
            <a:endParaRPr lang="en-US" sz="3600" b="1" dirty="0">
              <a:solidFill>
                <a:schemeClr val="tx1"/>
              </a:solidFill>
              <a:latin typeface="DilleniaUPC" panose="02020603050405020304" pitchFamily="18" charset="-34"/>
              <a:cs typeface="DilleniaUPC" panose="02020603050405020304" pitchFamily="18" charset="-34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3419872" y="4365104"/>
            <a:ext cx="2448272" cy="1296144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0" kern="1200" cap="all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6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/>
            </a:r>
            <a:br>
              <a:rPr lang="en-US" sz="36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</a:br>
            <a:r>
              <a:rPr lang="en-US" sz="36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/>
            </a:r>
            <a:br>
              <a:rPr lang="en-US" sz="36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</a:br>
            <a:r>
              <a:rPr lang="th-TH" sz="36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โมเดลประเทศไทย 4.0</a:t>
            </a:r>
            <a:endParaRPr lang="en-US" sz="3600" b="1" dirty="0">
              <a:solidFill>
                <a:schemeClr val="tx1"/>
              </a:solidFill>
              <a:latin typeface="DilleniaUPC" panose="02020603050405020304" pitchFamily="18" charset="-34"/>
              <a:cs typeface="DilleniaUPC" panose="02020603050405020304" pitchFamily="18" charset="-34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300192" y="476672"/>
            <a:ext cx="2708119" cy="64807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0" kern="1200" cap="all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/>
            </a:r>
            <a:br>
              <a:rPr lang="en-US" sz="32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</a:br>
            <a:r>
              <a:rPr lang="th-TH" sz="32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มีการกระจายความมั่งคั่ง</a:t>
            </a:r>
            <a:endParaRPr lang="en-US" sz="3200" b="1" dirty="0">
              <a:solidFill>
                <a:schemeClr val="tx1"/>
              </a:solidFill>
              <a:latin typeface="DilleniaUPC" panose="02020603050405020304" pitchFamily="18" charset="-34"/>
              <a:cs typeface="DilleniaUPC" panose="02020603050405020304" pitchFamily="18" charset="-34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6300192" y="1340768"/>
            <a:ext cx="2952328" cy="64807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0" kern="1200" cap="all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h-TH" sz="32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มีรายได้สูง</a:t>
            </a:r>
            <a:endParaRPr lang="en-US" sz="3200" b="1" dirty="0">
              <a:solidFill>
                <a:schemeClr val="tx1"/>
              </a:solidFill>
              <a:latin typeface="DilleniaUPC" panose="02020603050405020304" pitchFamily="18" charset="-34"/>
              <a:cs typeface="DilleniaUPC" panose="02020603050405020304" pitchFamily="18" charset="-34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6300192" y="2276872"/>
            <a:ext cx="2952328" cy="64807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0" kern="1200" cap="all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/>
            </a:r>
            <a:br>
              <a:rPr lang="en-US" sz="32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</a:br>
            <a:r>
              <a:rPr lang="th-TH" sz="32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เป็นมิตรต่อสิ่งแวดล้อม</a:t>
            </a:r>
            <a:endParaRPr lang="en-US" sz="3200" b="1" dirty="0">
              <a:solidFill>
                <a:schemeClr val="tx1"/>
              </a:solidFill>
              <a:latin typeface="DilleniaUPC" panose="02020603050405020304" pitchFamily="18" charset="-34"/>
              <a:cs typeface="DilleniaUPC" panose="02020603050405020304" pitchFamily="18" charset="-34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3187069" y="1556792"/>
            <a:ext cx="188389" cy="3528000"/>
            <a:chOff x="3183712" y="1412776"/>
            <a:chExt cx="226092" cy="3533153"/>
          </a:xfrm>
          <a:solidFill>
            <a:srgbClr val="A50021"/>
          </a:solidFill>
        </p:grpSpPr>
        <p:cxnSp>
          <p:nvCxnSpPr>
            <p:cNvPr id="18" name="Straight Connector 17"/>
            <p:cNvCxnSpPr>
              <a:stCxn id="15" idx="1"/>
            </p:cNvCxnSpPr>
            <p:nvPr/>
          </p:nvCxnSpPr>
          <p:spPr>
            <a:xfrm>
              <a:off x="3193780" y="1520788"/>
              <a:ext cx="0" cy="3312000"/>
            </a:xfrm>
            <a:prstGeom prst="line">
              <a:avLst/>
            </a:prstGeom>
            <a:grpFill/>
            <a:ln w="28575">
              <a:solidFill>
                <a:srgbClr val="A50021"/>
              </a:solidFill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sp>
          <p:nvSpPr>
            <p:cNvPr id="15" name="Right Arrow 14"/>
            <p:cNvSpPr/>
            <p:nvPr/>
          </p:nvSpPr>
          <p:spPr>
            <a:xfrm>
              <a:off x="3193780" y="1412776"/>
              <a:ext cx="216024" cy="216024"/>
            </a:xfrm>
            <a:prstGeom prst="rightArrow">
              <a:avLst/>
            </a:prstGeom>
            <a:grpFill/>
            <a:ln>
              <a:solidFill>
                <a:srgbClr val="A50021"/>
              </a:solidFill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240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endParaRPr>
            </a:p>
          </p:txBody>
        </p:sp>
        <p:sp>
          <p:nvSpPr>
            <p:cNvPr id="16" name="Right Arrow 15"/>
            <p:cNvSpPr/>
            <p:nvPr/>
          </p:nvSpPr>
          <p:spPr>
            <a:xfrm>
              <a:off x="3183712" y="4729904"/>
              <a:ext cx="216024" cy="216025"/>
            </a:xfrm>
            <a:prstGeom prst="rightArrow">
              <a:avLst/>
            </a:prstGeom>
            <a:grpFill/>
            <a:ln>
              <a:solidFill>
                <a:srgbClr val="A50021"/>
              </a:solidFill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240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6139714" y="728920"/>
            <a:ext cx="171342" cy="1971611"/>
            <a:chOff x="4640986" y="548680"/>
            <a:chExt cx="219046" cy="2151087"/>
          </a:xfrm>
          <a:solidFill>
            <a:srgbClr val="A50021"/>
          </a:solidFill>
        </p:grpSpPr>
        <p:grpSp>
          <p:nvGrpSpPr>
            <p:cNvPr id="20" name="Group 19"/>
            <p:cNvGrpSpPr/>
            <p:nvPr/>
          </p:nvGrpSpPr>
          <p:grpSpPr>
            <a:xfrm>
              <a:off x="4644008" y="548680"/>
              <a:ext cx="216024" cy="2052012"/>
              <a:chOff x="3203848" y="1412776"/>
              <a:chExt cx="216024" cy="2052012"/>
            </a:xfrm>
            <a:grpFill/>
          </p:grpSpPr>
          <p:cxnSp>
            <p:nvCxnSpPr>
              <p:cNvPr id="23" name="Straight Connector 22"/>
              <p:cNvCxnSpPr>
                <a:stCxn id="21" idx="1"/>
              </p:cNvCxnSpPr>
              <p:nvPr/>
            </p:nvCxnSpPr>
            <p:spPr>
              <a:xfrm>
                <a:off x="3203848" y="1520788"/>
                <a:ext cx="0" cy="1944000"/>
              </a:xfrm>
              <a:prstGeom prst="line">
                <a:avLst/>
              </a:prstGeom>
              <a:grpFill/>
              <a:ln w="28575">
                <a:solidFill>
                  <a:srgbClr val="A50021"/>
                </a:solidFill>
              </a:ln>
            </p:spPr>
            <p:style>
              <a:lnRef idx="3">
                <a:schemeClr val="accent6"/>
              </a:lnRef>
              <a:fillRef idx="0">
                <a:schemeClr val="accent6"/>
              </a:fillRef>
              <a:effectRef idx="2">
                <a:schemeClr val="accent6"/>
              </a:effectRef>
              <a:fontRef idx="minor">
                <a:schemeClr val="tx1"/>
              </a:fontRef>
            </p:style>
          </p:cxnSp>
          <p:sp>
            <p:nvSpPr>
              <p:cNvPr id="21" name="Right Arrow 20"/>
              <p:cNvSpPr/>
              <p:nvPr/>
            </p:nvSpPr>
            <p:spPr>
              <a:xfrm>
                <a:off x="3203848" y="1412776"/>
                <a:ext cx="216024" cy="216024"/>
              </a:xfrm>
              <a:prstGeom prst="rightArrow">
                <a:avLst/>
              </a:prstGeom>
              <a:grpFill/>
              <a:ln>
                <a:solidFill>
                  <a:srgbClr val="A50021"/>
                </a:solidFill>
              </a:ln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 sz="2400">
                  <a:solidFill>
                    <a:schemeClr val="tx1"/>
                  </a:solidFill>
                  <a:latin typeface="DilleniaUPC" panose="02020603050405020304" pitchFamily="18" charset="-34"/>
                  <a:cs typeface="DilleniaUPC" panose="02020603050405020304" pitchFamily="18" charset="-34"/>
                </a:endParaRPr>
              </a:p>
            </p:txBody>
          </p:sp>
        </p:grpSp>
        <p:sp>
          <p:nvSpPr>
            <p:cNvPr id="24" name="Right Arrow 23"/>
            <p:cNvSpPr/>
            <p:nvPr/>
          </p:nvSpPr>
          <p:spPr>
            <a:xfrm>
              <a:off x="4644008" y="1484912"/>
              <a:ext cx="216024" cy="216024"/>
            </a:xfrm>
            <a:prstGeom prst="rightArrow">
              <a:avLst/>
            </a:prstGeom>
            <a:grpFill/>
            <a:ln>
              <a:solidFill>
                <a:srgbClr val="A50021"/>
              </a:solidFill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240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endParaRPr>
            </a:p>
          </p:txBody>
        </p:sp>
        <p:sp>
          <p:nvSpPr>
            <p:cNvPr id="26" name="Right Arrow 25"/>
            <p:cNvSpPr/>
            <p:nvPr/>
          </p:nvSpPr>
          <p:spPr>
            <a:xfrm>
              <a:off x="4640986" y="2483743"/>
              <a:ext cx="216025" cy="216024"/>
            </a:xfrm>
            <a:prstGeom prst="rightArrow">
              <a:avLst/>
            </a:prstGeom>
            <a:grpFill/>
            <a:ln>
              <a:solidFill>
                <a:srgbClr val="A50021"/>
              </a:solidFill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240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endParaRPr>
            </a:p>
          </p:txBody>
        </p:sp>
      </p:grpSp>
      <p:sp>
        <p:nvSpPr>
          <p:cNvPr id="37" name="Title 1"/>
          <p:cNvSpPr txBox="1">
            <a:spLocks/>
          </p:cNvSpPr>
          <p:nvPr/>
        </p:nvSpPr>
        <p:spPr>
          <a:xfrm>
            <a:off x="6112353" y="3789040"/>
            <a:ext cx="2708119" cy="64807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0" kern="1200" cap="all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/>
            </a:r>
            <a:br>
              <a:rPr lang="en-US" sz="32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</a:br>
            <a:r>
              <a:rPr lang="th-TH" sz="32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ประเทศรายได้สูง</a:t>
            </a:r>
            <a:endParaRPr lang="en-US" sz="3200" b="1" dirty="0">
              <a:solidFill>
                <a:schemeClr val="tx1"/>
              </a:solidFill>
              <a:latin typeface="DilleniaUPC" panose="02020603050405020304" pitchFamily="18" charset="-34"/>
              <a:cs typeface="DilleniaUPC" panose="02020603050405020304" pitchFamily="18" charset="-34"/>
            </a:endParaRPr>
          </a:p>
        </p:txBody>
      </p:sp>
      <p:sp>
        <p:nvSpPr>
          <p:cNvPr id="43" name="Title 1"/>
          <p:cNvSpPr txBox="1">
            <a:spLocks/>
          </p:cNvSpPr>
          <p:nvPr/>
        </p:nvSpPr>
        <p:spPr>
          <a:xfrm>
            <a:off x="6084168" y="5589240"/>
            <a:ext cx="2952328" cy="64807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0" kern="1200" cap="all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/>
            </a:r>
            <a:br>
              <a:rPr lang="en-US" sz="32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</a:br>
            <a:r>
              <a:rPr lang="th-TH" sz="32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ขับเคลื่อนด้วยนวัตกรรม</a:t>
            </a:r>
            <a:endParaRPr lang="en-US" sz="3200" b="1" dirty="0">
              <a:solidFill>
                <a:schemeClr val="tx1"/>
              </a:solidFill>
              <a:latin typeface="DilleniaUPC" panose="02020603050405020304" pitchFamily="18" charset="-34"/>
              <a:cs typeface="DilleniaUPC" panose="02020603050405020304" pitchFamily="18" charset="-34"/>
            </a:endParaRPr>
          </a:p>
        </p:txBody>
      </p:sp>
      <p:grpSp>
        <p:nvGrpSpPr>
          <p:cNvPr id="44" name="Group 43"/>
          <p:cNvGrpSpPr/>
          <p:nvPr/>
        </p:nvGrpSpPr>
        <p:grpSpPr>
          <a:xfrm>
            <a:off x="5940152" y="4041288"/>
            <a:ext cx="175003" cy="1980000"/>
            <a:chOff x="4644008" y="548680"/>
            <a:chExt cx="223726" cy="2160240"/>
          </a:xfrm>
          <a:solidFill>
            <a:srgbClr val="A50021"/>
          </a:solidFill>
        </p:grpSpPr>
        <p:grpSp>
          <p:nvGrpSpPr>
            <p:cNvPr id="45" name="Group 44"/>
            <p:cNvGrpSpPr/>
            <p:nvPr/>
          </p:nvGrpSpPr>
          <p:grpSpPr>
            <a:xfrm>
              <a:off x="4644008" y="548680"/>
              <a:ext cx="216024" cy="2052012"/>
              <a:chOff x="3203848" y="1412776"/>
              <a:chExt cx="216024" cy="2052012"/>
            </a:xfrm>
            <a:grpFill/>
          </p:grpSpPr>
          <p:cxnSp>
            <p:nvCxnSpPr>
              <p:cNvPr id="49" name="Straight Connector 48"/>
              <p:cNvCxnSpPr>
                <a:stCxn id="48" idx="1"/>
              </p:cNvCxnSpPr>
              <p:nvPr/>
            </p:nvCxnSpPr>
            <p:spPr>
              <a:xfrm>
                <a:off x="3203848" y="1520788"/>
                <a:ext cx="0" cy="1944000"/>
              </a:xfrm>
              <a:prstGeom prst="line">
                <a:avLst/>
              </a:prstGeom>
              <a:grpFill/>
              <a:ln w="28575">
                <a:solidFill>
                  <a:srgbClr val="A50021"/>
                </a:solidFill>
              </a:ln>
            </p:spPr>
            <p:style>
              <a:lnRef idx="3">
                <a:schemeClr val="accent6"/>
              </a:lnRef>
              <a:fillRef idx="0">
                <a:schemeClr val="accent6"/>
              </a:fillRef>
              <a:effectRef idx="2">
                <a:schemeClr val="accent6"/>
              </a:effectRef>
              <a:fontRef idx="minor">
                <a:schemeClr val="tx1"/>
              </a:fontRef>
            </p:style>
          </p:cxnSp>
          <p:sp>
            <p:nvSpPr>
              <p:cNvPr id="48" name="Right Arrow 47"/>
              <p:cNvSpPr/>
              <p:nvPr/>
            </p:nvSpPr>
            <p:spPr>
              <a:xfrm>
                <a:off x="3203848" y="1412776"/>
                <a:ext cx="216024" cy="216024"/>
              </a:xfrm>
              <a:prstGeom prst="rightArrow">
                <a:avLst/>
              </a:prstGeom>
              <a:grpFill/>
              <a:ln>
                <a:solidFill>
                  <a:srgbClr val="A50021"/>
                </a:solidFill>
              </a:ln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 sz="2400">
                  <a:solidFill>
                    <a:schemeClr val="tx1"/>
                  </a:solidFill>
                  <a:latin typeface="DilleniaUPC" panose="02020603050405020304" pitchFamily="18" charset="-34"/>
                  <a:cs typeface="DilleniaUPC" panose="02020603050405020304" pitchFamily="18" charset="-34"/>
                </a:endParaRPr>
              </a:p>
            </p:txBody>
          </p:sp>
        </p:grpSp>
        <p:sp>
          <p:nvSpPr>
            <p:cNvPr id="46" name="Right Arrow 45"/>
            <p:cNvSpPr/>
            <p:nvPr/>
          </p:nvSpPr>
          <p:spPr>
            <a:xfrm>
              <a:off x="4644008" y="1484912"/>
              <a:ext cx="216024" cy="216024"/>
            </a:xfrm>
            <a:prstGeom prst="rightArrow">
              <a:avLst/>
            </a:prstGeom>
            <a:grpFill/>
            <a:ln>
              <a:solidFill>
                <a:srgbClr val="A50021"/>
              </a:solidFill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240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endParaRPr>
            </a:p>
          </p:txBody>
        </p:sp>
        <p:sp>
          <p:nvSpPr>
            <p:cNvPr id="47" name="Right Arrow 46"/>
            <p:cNvSpPr/>
            <p:nvPr/>
          </p:nvSpPr>
          <p:spPr>
            <a:xfrm>
              <a:off x="4651710" y="2492896"/>
              <a:ext cx="216024" cy="216024"/>
            </a:xfrm>
            <a:prstGeom prst="rightArrow">
              <a:avLst/>
            </a:prstGeom>
            <a:grpFill/>
            <a:ln>
              <a:solidFill>
                <a:srgbClr val="A50021"/>
              </a:solidFill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240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endParaRPr>
            </a:p>
          </p:txBody>
        </p:sp>
      </p:grpSp>
      <p:sp>
        <p:nvSpPr>
          <p:cNvPr id="50" name="Title 1"/>
          <p:cNvSpPr txBox="1">
            <a:spLocks/>
          </p:cNvSpPr>
          <p:nvPr/>
        </p:nvSpPr>
        <p:spPr>
          <a:xfrm>
            <a:off x="6084168" y="4653136"/>
            <a:ext cx="2952328" cy="64807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0" kern="1200" cap="all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/>
            </a:r>
            <a:br>
              <a:rPr lang="en-US" sz="32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</a:br>
            <a:r>
              <a:rPr lang="th-TH" sz="3200" b="1" dirty="0" err="1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คลัสเตอร์</a:t>
            </a:r>
            <a:r>
              <a:rPr lang="th-TH" sz="32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อุตสาหกรรมหลัก</a:t>
            </a:r>
            <a:endParaRPr lang="en-US" sz="3200" b="1" dirty="0">
              <a:solidFill>
                <a:schemeClr val="tx1"/>
              </a:solidFill>
              <a:latin typeface="DilleniaUPC" panose="02020603050405020304" pitchFamily="18" charset="-34"/>
              <a:cs typeface="DilleniaUPC" panose="02020603050405020304" pitchFamily="18" charset="-34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248" y="4237937"/>
            <a:ext cx="2558590" cy="127929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30" name="TextBox 29"/>
          <p:cNvSpPr txBox="1"/>
          <p:nvPr/>
        </p:nvSpPr>
        <p:spPr>
          <a:xfrm>
            <a:off x="35496" y="6522751"/>
            <a:ext cx="3972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Extra Bold"/>
              </a:rPr>
              <a:t>13</a:t>
            </a:r>
            <a:endParaRPr 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bertus Extra Bold"/>
            </a:endParaRPr>
          </a:p>
        </p:txBody>
      </p:sp>
    </p:spTree>
    <p:extLst>
      <p:ext uri="{BB962C8B-B14F-4D97-AF65-F5344CB8AC3E}">
        <p14:creationId xmlns:p14="http://schemas.microsoft.com/office/powerpoint/2010/main" val="1358784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 animBg="1"/>
      <p:bldP spid="7" grpId="0"/>
      <p:bldP spid="9" grpId="0"/>
      <p:bldP spid="10" grpId="0"/>
      <p:bldP spid="37" grpId="0"/>
      <p:bldP spid="43" grpId="0"/>
      <p:bldP spid="5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545284" y="573847"/>
            <a:ext cx="8460415" cy="5465962"/>
            <a:chOff x="755836" y="798341"/>
            <a:chExt cx="8509842" cy="5346579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12099" y="798341"/>
              <a:ext cx="8153579" cy="5346579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 rot="16200000">
              <a:off x="8330" y="3611145"/>
              <a:ext cx="2010479" cy="5154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th-TH" sz="2800" b="1" dirty="0" smtClean="0">
                  <a:solidFill>
                    <a:srgbClr val="800000"/>
                  </a:solidFill>
                  <a:latin typeface="AngsanaUPC" panose="02020603050405020304" pitchFamily="18" charset="-34"/>
                  <a:cs typeface="AngsanaUPC" panose="02020603050405020304" pitchFamily="18" charset="-34"/>
                </a:rPr>
                <a:t>ความมั่งคั่งของชาติ</a:t>
              </a:r>
              <a:endParaRPr lang="th-TH" sz="2800" b="1" dirty="0">
                <a:solidFill>
                  <a:srgbClr val="800000"/>
                </a:solidFill>
                <a:latin typeface="AngsanaUPC" panose="02020603050405020304" pitchFamily="18" charset="-34"/>
                <a:cs typeface="AngsanaUPC" panose="02020603050405020304" pitchFamily="18" charset="-34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899478" y="6089232"/>
            <a:ext cx="18806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000" b="1" dirty="0" smtClean="0">
                <a:solidFill>
                  <a:srgbClr val="800000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ที่มา</a:t>
            </a:r>
            <a:r>
              <a:rPr lang="en-US" sz="2000" b="1" dirty="0" smtClean="0">
                <a:solidFill>
                  <a:srgbClr val="800000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: </a:t>
            </a:r>
            <a:r>
              <a:rPr lang="th-TH" sz="2000" b="1" dirty="0" smtClean="0">
                <a:solidFill>
                  <a:srgbClr val="800000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สภาปฏิรูปแห่งชาติ</a:t>
            </a:r>
            <a:endParaRPr lang="th-TH" sz="2000" b="1" dirty="0">
              <a:solidFill>
                <a:srgbClr val="800000"/>
              </a:solidFill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496" y="6522751"/>
            <a:ext cx="3972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Extra Bold"/>
              </a:rPr>
              <a:t>14</a:t>
            </a:r>
            <a:endParaRPr 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bertus Extra Bold"/>
            </a:endParaRPr>
          </a:p>
        </p:txBody>
      </p:sp>
    </p:spTree>
    <p:extLst>
      <p:ext uri="{BB962C8B-B14F-4D97-AF65-F5344CB8AC3E}">
        <p14:creationId xmlns:p14="http://schemas.microsoft.com/office/powerpoint/2010/main" val="3413925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r="689"/>
          <a:stretch/>
        </p:blipFill>
        <p:spPr>
          <a:xfrm>
            <a:off x="142613" y="115557"/>
            <a:ext cx="8825217" cy="6253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45285" y="6400801"/>
            <a:ext cx="18806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000" b="1" dirty="0" smtClean="0">
                <a:solidFill>
                  <a:srgbClr val="800000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ที่มา</a:t>
            </a:r>
            <a:r>
              <a:rPr lang="en-US" sz="2000" b="1" dirty="0" smtClean="0">
                <a:solidFill>
                  <a:srgbClr val="800000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: </a:t>
            </a:r>
            <a:r>
              <a:rPr lang="th-TH" sz="2000" b="1" dirty="0" smtClean="0">
                <a:solidFill>
                  <a:srgbClr val="800000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สภาปฏิรูปแห่งชาติ</a:t>
            </a:r>
            <a:endParaRPr lang="th-TH" sz="2000" b="1" dirty="0">
              <a:solidFill>
                <a:srgbClr val="800000"/>
              </a:solidFill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496" y="6522751"/>
            <a:ext cx="3972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Extra Bold"/>
              </a:rPr>
              <a:t>15</a:t>
            </a:r>
            <a:endParaRPr 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bertus Extra Bold"/>
            </a:endParaRPr>
          </a:p>
        </p:txBody>
      </p:sp>
    </p:spTree>
    <p:extLst>
      <p:ext uri="{BB962C8B-B14F-4D97-AF65-F5344CB8AC3E}">
        <p14:creationId xmlns:p14="http://schemas.microsoft.com/office/powerpoint/2010/main" val="343748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169" y="159391"/>
            <a:ext cx="8791661" cy="614074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87230" y="6364525"/>
            <a:ext cx="18806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000" b="1" dirty="0" smtClean="0">
                <a:solidFill>
                  <a:srgbClr val="800000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ที่มา</a:t>
            </a:r>
            <a:r>
              <a:rPr lang="en-US" sz="2000" b="1" dirty="0" smtClean="0">
                <a:solidFill>
                  <a:srgbClr val="800000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: </a:t>
            </a:r>
            <a:r>
              <a:rPr lang="th-TH" sz="2000" b="1" dirty="0" smtClean="0">
                <a:solidFill>
                  <a:srgbClr val="800000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สภาปฏิรูปแห่งชาติ</a:t>
            </a:r>
            <a:endParaRPr lang="th-TH" sz="2000" b="1" dirty="0">
              <a:solidFill>
                <a:srgbClr val="800000"/>
              </a:solidFill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496" y="6522751"/>
            <a:ext cx="3972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Extra Bold"/>
              </a:rPr>
              <a:t>16</a:t>
            </a:r>
            <a:endParaRPr 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bertus Extra Bold"/>
            </a:endParaRPr>
          </a:p>
        </p:txBody>
      </p:sp>
    </p:spTree>
    <p:extLst>
      <p:ext uri="{BB962C8B-B14F-4D97-AF65-F5344CB8AC3E}">
        <p14:creationId xmlns:p14="http://schemas.microsoft.com/office/powerpoint/2010/main" val="810217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888069"/>
            <a:ext cx="8424936" cy="5853299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 idx="4294967295"/>
          </p:nvPr>
        </p:nvSpPr>
        <p:spPr>
          <a:xfrm>
            <a:off x="218012" y="115888"/>
            <a:ext cx="8640762" cy="649287"/>
          </a:xfrm>
          <a:prstGeom prst="roundRect">
            <a:avLst>
              <a:gd name="adj" fmla="val 1090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40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IV Characteristics and Lifestyle</a:t>
            </a:r>
            <a:endParaRPr lang="en-US" sz="4000" b="1" dirty="0">
              <a:solidFill>
                <a:schemeClr val="tx1"/>
              </a:solidFill>
              <a:latin typeface="DilleniaUPC" panose="02020603050405020304" pitchFamily="18" charset="-34"/>
              <a:cs typeface="DilleniaUPC" panose="02020603050405020304" pitchFamily="18" charset="-34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496" y="6522751"/>
            <a:ext cx="3972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Extra Bold"/>
              </a:rPr>
              <a:t>17</a:t>
            </a:r>
            <a:endParaRPr 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bertus Extra Bold"/>
            </a:endParaRPr>
          </a:p>
        </p:txBody>
      </p:sp>
    </p:spTree>
    <p:extLst>
      <p:ext uri="{BB962C8B-B14F-4D97-AF65-F5344CB8AC3E}">
        <p14:creationId xmlns:p14="http://schemas.microsoft.com/office/powerpoint/2010/main" val="23393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982" r="1542" b="22568"/>
          <a:stretch/>
        </p:blipFill>
        <p:spPr>
          <a:xfrm>
            <a:off x="194559" y="1405155"/>
            <a:ext cx="8780196" cy="4454555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391700" y="242377"/>
            <a:ext cx="8385913" cy="789469"/>
          </a:xfrm>
          <a:prstGeom prst="roundRect">
            <a:avLst>
              <a:gd name="adj" fmla="val 1090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t">
            <a:normAutofit/>
          </a:bodyPr>
          <a:lstStyle>
            <a:lvl1pPr algn="l" defTabSz="6858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US" sz="40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V  </a:t>
            </a:r>
            <a:r>
              <a:rPr lang="th-TH" sz="40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การปรับเปลี่ยนสู่โลกในศตวรรษที่ 21</a:t>
            </a:r>
            <a:endParaRPr lang="en-US" sz="4000" b="1" dirty="0">
              <a:solidFill>
                <a:schemeClr val="tx1"/>
              </a:solidFill>
              <a:latin typeface="DilleniaUPC" panose="02020603050405020304" pitchFamily="18" charset="-34"/>
              <a:cs typeface="DilleniaUPC" panose="02020603050405020304" pitchFamily="18" charset="-34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95619" y="6006517"/>
            <a:ext cx="44598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000" b="1" dirty="0" smtClean="0">
                <a:solidFill>
                  <a:srgbClr val="800000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ที่มา</a:t>
            </a:r>
            <a:r>
              <a:rPr lang="en-US" sz="2000" b="1" dirty="0" smtClean="0">
                <a:solidFill>
                  <a:srgbClr val="800000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: </a:t>
            </a:r>
            <a:r>
              <a:rPr lang="th-TH" sz="2000" b="1" dirty="0" smtClean="0">
                <a:solidFill>
                  <a:srgbClr val="800000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พิมพ์เขียวและแผนปฏิรูปการขับเคลื่อน </a:t>
            </a:r>
            <a:r>
              <a:rPr lang="en-US" sz="2000" b="1" dirty="0" smtClean="0">
                <a:solidFill>
                  <a:srgbClr val="800000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THAILAND 4.0</a:t>
            </a:r>
            <a:endParaRPr lang="th-TH" sz="2000" b="1" dirty="0">
              <a:solidFill>
                <a:srgbClr val="800000"/>
              </a:solidFill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496" y="6522751"/>
            <a:ext cx="3972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Extra Bold"/>
              </a:rPr>
              <a:t>18</a:t>
            </a:r>
            <a:endParaRPr 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bertus Extra Bold"/>
            </a:endParaRPr>
          </a:p>
        </p:txBody>
      </p:sp>
    </p:spTree>
    <p:extLst>
      <p:ext uri="{BB962C8B-B14F-4D97-AF65-F5344CB8AC3E}">
        <p14:creationId xmlns:p14="http://schemas.microsoft.com/office/powerpoint/2010/main" val="3011987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" t="5994" r="734" b="17064"/>
          <a:stretch/>
        </p:blipFill>
        <p:spPr>
          <a:xfrm>
            <a:off x="402672" y="352337"/>
            <a:ext cx="8590325" cy="603168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5496" y="6522751"/>
            <a:ext cx="3972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Extra Bold"/>
              </a:rPr>
              <a:t>19</a:t>
            </a:r>
            <a:endParaRPr 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bertus Extra Bold"/>
            </a:endParaRPr>
          </a:p>
        </p:txBody>
      </p:sp>
    </p:spTree>
    <p:extLst>
      <p:ext uri="{BB962C8B-B14F-4D97-AF65-F5344CB8AC3E}">
        <p14:creationId xmlns:p14="http://schemas.microsoft.com/office/powerpoint/2010/main" val="124190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282" y="1484784"/>
            <a:ext cx="8750206" cy="1143000"/>
          </a:xfrm>
        </p:spPr>
        <p:txBody>
          <a:bodyPr>
            <a:noAutofit/>
          </a:bodyPr>
          <a:lstStyle/>
          <a:p>
            <a:r>
              <a:rPr lang="th-TH" sz="6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แนวโน้มและทิศทางการเปลี่ยนแปลง</a:t>
            </a:r>
            <a:br>
              <a:rPr lang="th-TH" sz="6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th-TH" sz="6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ในประชาคมโลก</a:t>
            </a:r>
            <a:endParaRPr lang="en-US" sz="6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282" y="6335933"/>
            <a:ext cx="2857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Extra Bold"/>
              </a:rPr>
              <a:t>2</a:t>
            </a:r>
            <a:endParaRPr 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bertus Extra Bold"/>
            </a:endParaRPr>
          </a:p>
        </p:txBody>
      </p:sp>
      <p:pic>
        <p:nvPicPr>
          <p:cNvPr id="1026" name="Picture 2" descr="Image result for change Higher education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03" t="9159" r="1" b="6128"/>
          <a:stretch/>
        </p:blipFill>
        <p:spPr bwMode="auto">
          <a:xfrm>
            <a:off x="2627784" y="3212976"/>
            <a:ext cx="4123076" cy="317820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9498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1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894" y="151001"/>
            <a:ext cx="8665829" cy="649937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5496" y="6522751"/>
            <a:ext cx="3972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Extra Bold"/>
              </a:rPr>
              <a:t>20</a:t>
            </a:r>
            <a:endParaRPr 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bertus Extra Bold"/>
            </a:endParaRPr>
          </a:p>
        </p:txBody>
      </p:sp>
    </p:spTree>
    <p:extLst>
      <p:ext uri="{BB962C8B-B14F-4D97-AF65-F5344CB8AC3E}">
        <p14:creationId xmlns:p14="http://schemas.microsoft.com/office/powerpoint/2010/main" val="3222097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5" b="3363"/>
          <a:stretch/>
        </p:blipFill>
        <p:spPr>
          <a:xfrm>
            <a:off x="360727" y="176169"/>
            <a:ext cx="8639957" cy="611557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5496" y="6522751"/>
            <a:ext cx="3972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Extra Bold"/>
              </a:rPr>
              <a:t>21</a:t>
            </a:r>
            <a:endParaRPr 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bertus Extra Bold"/>
            </a:endParaRPr>
          </a:p>
        </p:txBody>
      </p:sp>
    </p:spTree>
    <p:extLst>
      <p:ext uri="{BB962C8B-B14F-4D97-AF65-F5344CB8AC3E}">
        <p14:creationId xmlns:p14="http://schemas.microsoft.com/office/powerpoint/2010/main" val="756508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1" t="3913" r="917" b="5689"/>
          <a:stretch/>
        </p:blipFill>
        <p:spPr>
          <a:xfrm>
            <a:off x="323528" y="268448"/>
            <a:ext cx="8700211" cy="632890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5496" y="6522751"/>
            <a:ext cx="3972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Extra Bold"/>
              </a:rPr>
              <a:t>22</a:t>
            </a:r>
            <a:endParaRPr 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bertus Extra Bold"/>
            </a:endParaRPr>
          </a:p>
        </p:txBody>
      </p:sp>
    </p:spTree>
    <p:extLst>
      <p:ext uri="{BB962C8B-B14F-4D97-AF65-F5344CB8AC3E}">
        <p14:creationId xmlns:p14="http://schemas.microsoft.com/office/powerpoint/2010/main" val="1806435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476006" y="143424"/>
            <a:ext cx="8411360" cy="6308520"/>
            <a:chOff x="665528" y="-134223"/>
            <a:chExt cx="8411360" cy="6308520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4281" b="4281"/>
            <a:stretch/>
          </p:blipFill>
          <p:spPr>
            <a:xfrm>
              <a:off x="665528" y="-134223"/>
              <a:ext cx="8411360" cy="6308520"/>
            </a:xfrm>
            <a:prstGeom prst="rect">
              <a:avLst/>
            </a:prstGeom>
          </p:spPr>
        </p:pic>
        <p:sp>
          <p:nvSpPr>
            <p:cNvPr id="3" name="Rectangle 2"/>
            <p:cNvSpPr/>
            <p:nvPr/>
          </p:nvSpPr>
          <p:spPr>
            <a:xfrm>
              <a:off x="763398" y="192947"/>
              <a:ext cx="352338" cy="46139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35496" y="6522751"/>
            <a:ext cx="3972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Extra Bold"/>
              </a:rPr>
              <a:t>23</a:t>
            </a:r>
            <a:endParaRPr 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bertus Extra Bold"/>
            </a:endParaRPr>
          </a:p>
        </p:txBody>
      </p:sp>
    </p:spTree>
    <p:extLst>
      <p:ext uri="{BB962C8B-B14F-4D97-AF65-F5344CB8AC3E}">
        <p14:creationId xmlns:p14="http://schemas.microsoft.com/office/powerpoint/2010/main" val="3566413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3" r="3578" b="9602"/>
          <a:stretch/>
        </p:blipFill>
        <p:spPr>
          <a:xfrm>
            <a:off x="444615" y="176169"/>
            <a:ext cx="8372213" cy="596056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5496" y="6522751"/>
            <a:ext cx="3972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Extra Bold"/>
              </a:rPr>
              <a:t>24</a:t>
            </a:r>
            <a:endParaRPr 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bertus Extra Bold"/>
            </a:endParaRPr>
          </a:p>
        </p:txBody>
      </p:sp>
    </p:spTree>
    <p:extLst>
      <p:ext uri="{BB962C8B-B14F-4D97-AF65-F5344CB8AC3E}">
        <p14:creationId xmlns:p14="http://schemas.microsoft.com/office/powerpoint/2010/main" val="629268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59643" y="1251332"/>
            <a:ext cx="2664296" cy="211833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0" kern="1200" cap="all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US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VI</a:t>
            </a:r>
            <a:r>
              <a:rPr lang="th-TH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 </a:t>
            </a:r>
            <a:br>
              <a:rPr lang="th-TH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</a:br>
            <a:r>
              <a:rPr lang="th-TH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ก้าวใหม่สู่การเป็นมหาวิทยาลัย 4.0 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059832" y="578613"/>
            <a:ext cx="1800201" cy="596014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DilleniaUPC" panose="02020603050405020304" pitchFamily="18" charset="-34"/>
                <a:cs typeface="DilleniaUPC" panose="02020603050405020304" pitchFamily="18" charset="-34"/>
              </a:rPr>
              <a:t>สร้างคน</a:t>
            </a: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uLnTx/>
              <a:uFillTx/>
              <a:latin typeface="DilleniaUPC" panose="02020603050405020304" pitchFamily="18" charset="-34"/>
              <a:cs typeface="DilleniaUPC" panose="02020603050405020304" pitchFamily="18" charset="-34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5292080" y="2204864"/>
            <a:ext cx="2232248" cy="5960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algn="thai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DilleniaUPC" panose="02020603050405020304" pitchFamily="18" charset="-34"/>
                <a:cs typeface="DilleniaUPC" panose="02020603050405020304" pitchFamily="18" charset="-34"/>
              </a:rPr>
              <a:t>สู่ความเป็นเลิศ</a:t>
            </a: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uLnTx/>
              <a:uFillTx/>
              <a:latin typeface="DilleniaUPC" panose="02020603050405020304" pitchFamily="18" charset="-34"/>
              <a:cs typeface="DilleniaUPC" panose="02020603050405020304" pitchFamily="18" charset="-34"/>
            </a:endParaRPr>
          </a:p>
        </p:txBody>
      </p:sp>
      <p:sp>
        <p:nvSpPr>
          <p:cNvPr id="10" name="สามเหลี่ยมหน้าจั่ว 2"/>
          <p:cNvSpPr/>
          <p:nvPr/>
        </p:nvSpPr>
        <p:spPr>
          <a:xfrm rot="5400000">
            <a:off x="3338319" y="2365099"/>
            <a:ext cx="3593726" cy="262269"/>
          </a:xfrm>
          <a:prstGeom prst="triangle">
            <a:avLst/>
          </a:prstGeom>
          <a:solidFill>
            <a:srgbClr val="99000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>
              <a:solidFill>
                <a:schemeClr val="tx1"/>
              </a:solidFill>
              <a:latin typeface="DilleniaUPC" panose="02020603050405020304" pitchFamily="18" charset="-34"/>
              <a:cs typeface="DilleniaUPC" panose="02020603050405020304" pitchFamily="18" charset="-34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3059832" y="1988840"/>
            <a:ext cx="1800200" cy="596014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DilleniaUPC" panose="02020603050405020304" pitchFamily="18" charset="-34"/>
                <a:cs typeface="DilleniaUPC" panose="02020603050405020304" pitchFamily="18" charset="-34"/>
              </a:rPr>
              <a:t>สร้างความรู้</a:t>
            </a: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uLnTx/>
              <a:uFillTx/>
              <a:latin typeface="DilleniaUPC" panose="02020603050405020304" pitchFamily="18" charset="-34"/>
              <a:cs typeface="DilleniaUPC" panose="02020603050405020304" pitchFamily="18" charset="-34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3059832" y="3175767"/>
            <a:ext cx="1800200" cy="1316094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DilleniaUPC" panose="02020603050405020304" pitchFamily="18" charset="-34"/>
                <a:cs typeface="DilleniaUPC" panose="02020603050405020304" pitchFamily="18" charset="-34"/>
              </a:rPr>
              <a:t>สร้าง</a:t>
            </a:r>
          </a:p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DilleniaUPC" panose="02020603050405020304" pitchFamily="18" charset="-34"/>
                <a:cs typeface="DilleniaUPC" panose="02020603050405020304" pitchFamily="18" charset="-34"/>
              </a:rPr>
              <a:t>นวัตกรรม</a:t>
            </a: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uLnTx/>
              <a:uFillTx/>
              <a:latin typeface="DilleniaUPC" panose="02020603050405020304" pitchFamily="18" charset="-34"/>
              <a:cs typeface="DilleniaUPC" panose="02020603050405020304" pitchFamily="18" charset="-34"/>
            </a:endParaRPr>
          </a:p>
        </p:txBody>
      </p:sp>
      <p:sp>
        <p:nvSpPr>
          <p:cNvPr id="20" name="Title 1"/>
          <p:cNvSpPr txBox="1">
            <a:spLocks/>
          </p:cNvSpPr>
          <p:nvPr/>
        </p:nvSpPr>
        <p:spPr>
          <a:xfrm>
            <a:off x="5093914" y="3140968"/>
            <a:ext cx="2214390" cy="11521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DilleniaUPC" panose="02020603050405020304" pitchFamily="18" charset="-34"/>
                <a:cs typeface="DilleniaUPC" panose="02020603050405020304" pitchFamily="18" charset="-34"/>
              </a:rPr>
              <a:t>ตอบสนอง</a:t>
            </a:r>
          </a:p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h-TH" sz="36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ความต้องการ</a:t>
            </a: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DilleniaUPC" panose="02020603050405020304" pitchFamily="18" charset="-34"/>
                <a:cs typeface="DilleniaUPC" panose="02020603050405020304" pitchFamily="18" charset="-34"/>
              </a:rPr>
              <a:t>ของ</a:t>
            </a: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uLnTx/>
              <a:uFillTx/>
              <a:latin typeface="DilleniaUPC" panose="02020603050405020304" pitchFamily="18" charset="-34"/>
              <a:cs typeface="DilleniaUPC" panose="02020603050405020304" pitchFamily="18" charset="-34"/>
            </a:endParaRPr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7501575" y="2760978"/>
            <a:ext cx="755576" cy="5960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DilleniaUPC" panose="02020603050405020304" pitchFamily="18" charset="-34"/>
                <a:cs typeface="DilleniaUPC" panose="02020603050405020304" pitchFamily="18" charset="-34"/>
              </a:rPr>
              <a:t>โลก</a:t>
            </a: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uLnTx/>
              <a:uFillTx/>
              <a:latin typeface="DilleniaUPC" panose="02020603050405020304" pitchFamily="18" charset="-34"/>
              <a:cs typeface="DilleniaUPC" panose="02020603050405020304" pitchFamily="18" charset="-34"/>
            </a:endParaRPr>
          </a:p>
        </p:txBody>
      </p:sp>
      <p:sp>
        <p:nvSpPr>
          <p:cNvPr id="22" name="Title 1"/>
          <p:cNvSpPr txBox="1">
            <a:spLocks/>
          </p:cNvSpPr>
          <p:nvPr/>
        </p:nvSpPr>
        <p:spPr>
          <a:xfrm>
            <a:off x="7506580" y="3769090"/>
            <a:ext cx="1745940" cy="5960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defTabSz="914400" rtl="0" eaLnBrk="1" fontAlgn="auto" latinLnBrk="0" hangingPunct="1">
              <a:lnSpc>
                <a:spcPts val="4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DilleniaUPC" panose="02020603050405020304" pitchFamily="18" charset="-34"/>
                <a:cs typeface="DilleniaUPC" panose="02020603050405020304" pitchFamily="18" charset="-34"/>
              </a:rPr>
              <a:t>ประเทศ-</a:t>
            </a:r>
          </a:p>
          <a:p>
            <a:pPr marR="0" lvl="0" defTabSz="914400" rtl="0" eaLnBrk="1" fontAlgn="auto" latinLnBrk="0" hangingPunct="1">
              <a:lnSpc>
                <a:spcPts val="4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DilleniaUPC" panose="02020603050405020304" pitchFamily="18" charset="-34"/>
                <a:cs typeface="DilleniaUPC" panose="02020603050405020304" pitchFamily="18" charset="-34"/>
              </a:rPr>
              <a:t>กลุ่มประเทศ</a:t>
            </a: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uLnTx/>
              <a:uFillTx/>
              <a:latin typeface="DilleniaUPC" panose="02020603050405020304" pitchFamily="18" charset="-34"/>
              <a:cs typeface="DilleniaUPC" panose="02020603050405020304" pitchFamily="18" charset="-34"/>
            </a:endParaRPr>
          </a:p>
        </p:txBody>
      </p:sp>
      <p:sp>
        <p:nvSpPr>
          <p:cNvPr id="23" name="Title 1"/>
          <p:cNvSpPr txBox="1">
            <a:spLocks/>
          </p:cNvSpPr>
          <p:nvPr/>
        </p:nvSpPr>
        <p:spPr>
          <a:xfrm>
            <a:off x="7501575" y="4993226"/>
            <a:ext cx="1403648" cy="5960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defTabSz="914400" rtl="0" eaLnBrk="1" fontAlgn="auto" latinLnBrk="0" hangingPunct="1">
              <a:lnSpc>
                <a:spcPts val="4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DilleniaUPC" panose="02020603050405020304" pitchFamily="18" charset="-34"/>
                <a:cs typeface="DilleniaUPC" panose="02020603050405020304" pitchFamily="18" charset="-34"/>
              </a:rPr>
              <a:t>ภูมิภาค-</a:t>
            </a:r>
          </a:p>
          <a:p>
            <a:pPr marR="0" lvl="0" defTabSz="914400" rtl="0" eaLnBrk="1" fontAlgn="auto" latinLnBrk="0" hangingPunct="1">
              <a:lnSpc>
                <a:spcPts val="4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DilleniaUPC" panose="02020603050405020304" pitchFamily="18" charset="-34"/>
                <a:cs typeface="DilleniaUPC" panose="02020603050405020304" pitchFamily="18" charset="-34"/>
              </a:rPr>
              <a:t>ท้องถิ่น</a:t>
            </a: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uLnTx/>
              <a:uFillTx/>
              <a:latin typeface="DilleniaUPC" panose="02020603050405020304" pitchFamily="18" charset="-34"/>
              <a:cs typeface="DilleniaUPC" panose="02020603050405020304" pitchFamily="18" charset="-34"/>
            </a:endParaRPr>
          </a:p>
        </p:txBody>
      </p:sp>
      <p:sp>
        <p:nvSpPr>
          <p:cNvPr id="24" name="Title 1"/>
          <p:cNvSpPr txBox="1">
            <a:spLocks/>
          </p:cNvSpPr>
          <p:nvPr/>
        </p:nvSpPr>
        <p:spPr>
          <a:xfrm>
            <a:off x="7506430" y="6073346"/>
            <a:ext cx="1368152" cy="5960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DilleniaUPC" panose="02020603050405020304" pitchFamily="18" charset="-34"/>
                <a:cs typeface="DilleniaUPC" panose="02020603050405020304" pitchFamily="18" charset="-34"/>
              </a:rPr>
              <a:t>ชุมชน</a:t>
            </a: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uLnTx/>
              <a:uFillTx/>
              <a:latin typeface="DilleniaUPC" panose="02020603050405020304" pitchFamily="18" charset="-34"/>
              <a:cs typeface="DilleniaUPC" panose="02020603050405020304" pitchFamily="18" charset="-34"/>
            </a:endParaRPr>
          </a:p>
        </p:txBody>
      </p:sp>
      <p:sp>
        <p:nvSpPr>
          <p:cNvPr id="3" name="Down Arrow 2"/>
          <p:cNvSpPr/>
          <p:nvPr/>
        </p:nvSpPr>
        <p:spPr>
          <a:xfrm>
            <a:off x="6084168" y="2800878"/>
            <a:ext cx="175214" cy="268082"/>
          </a:xfrm>
          <a:prstGeom prst="downArrow">
            <a:avLst/>
          </a:prstGeom>
          <a:solidFill>
            <a:srgbClr val="99000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3600">
              <a:solidFill>
                <a:schemeClr val="tx1"/>
              </a:solidFill>
              <a:latin typeface="DilleniaUPC" panose="02020603050405020304" pitchFamily="18" charset="-34"/>
              <a:cs typeface="DilleniaUPC" panose="02020603050405020304" pitchFamily="18" charset="-34"/>
            </a:endParaRPr>
          </a:p>
        </p:txBody>
      </p:sp>
      <p:grpSp>
        <p:nvGrpSpPr>
          <p:cNvPr id="41" name="Group 40"/>
          <p:cNvGrpSpPr/>
          <p:nvPr/>
        </p:nvGrpSpPr>
        <p:grpSpPr>
          <a:xfrm>
            <a:off x="7284428" y="2932169"/>
            <a:ext cx="208771" cy="3521167"/>
            <a:chOff x="4642773" y="423639"/>
            <a:chExt cx="222412" cy="3643010"/>
          </a:xfrm>
          <a:solidFill>
            <a:srgbClr val="A50021"/>
          </a:solidFill>
        </p:grpSpPr>
        <p:grpSp>
          <p:nvGrpSpPr>
            <p:cNvPr id="42" name="Group 41"/>
            <p:cNvGrpSpPr/>
            <p:nvPr/>
          </p:nvGrpSpPr>
          <p:grpSpPr>
            <a:xfrm>
              <a:off x="4644008" y="423639"/>
              <a:ext cx="216024" cy="3531236"/>
              <a:chOff x="3203848" y="1287735"/>
              <a:chExt cx="216024" cy="3531236"/>
            </a:xfrm>
            <a:grpFill/>
          </p:grpSpPr>
          <p:sp>
            <p:nvSpPr>
              <p:cNvPr id="46" name="Right Arrow 45"/>
              <p:cNvSpPr/>
              <p:nvPr/>
            </p:nvSpPr>
            <p:spPr>
              <a:xfrm>
                <a:off x="3203848" y="1287735"/>
                <a:ext cx="216024" cy="216024"/>
              </a:xfrm>
              <a:prstGeom prst="rightArrow">
                <a:avLst/>
              </a:prstGeom>
              <a:grpFill/>
              <a:ln>
                <a:solidFill>
                  <a:srgbClr val="A50021"/>
                </a:solidFill>
              </a:ln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 sz="3600">
                  <a:solidFill>
                    <a:schemeClr val="tx1"/>
                  </a:solidFill>
                  <a:latin typeface="DilleniaUPC" panose="02020603050405020304" pitchFamily="18" charset="-34"/>
                  <a:cs typeface="DilleniaUPC" panose="02020603050405020304" pitchFamily="18" charset="-34"/>
                </a:endParaRPr>
              </a:p>
            </p:txBody>
          </p:sp>
          <p:cxnSp>
            <p:nvCxnSpPr>
              <p:cNvPr id="47" name="Straight Connector 46"/>
              <p:cNvCxnSpPr/>
              <p:nvPr/>
            </p:nvCxnSpPr>
            <p:spPr>
              <a:xfrm>
                <a:off x="3203848" y="1392366"/>
                <a:ext cx="0" cy="3426605"/>
              </a:xfrm>
              <a:prstGeom prst="line">
                <a:avLst/>
              </a:prstGeom>
              <a:grpFill/>
              <a:ln w="28575">
                <a:solidFill>
                  <a:srgbClr val="A50021"/>
                </a:solidFill>
              </a:ln>
            </p:spPr>
            <p:style>
              <a:lnRef idx="3">
                <a:schemeClr val="accent6"/>
              </a:lnRef>
              <a:fillRef idx="0">
                <a:schemeClr val="accent6"/>
              </a:fillRef>
              <a:effectRef idx="2">
                <a:schemeClr val="accent6"/>
              </a:effectRef>
              <a:fontRef idx="minor">
                <a:schemeClr val="tx1"/>
              </a:fontRef>
            </p:style>
          </p:cxnSp>
        </p:grpSp>
        <p:sp>
          <p:nvSpPr>
            <p:cNvPr id="43" name="Right Arrow 42"/>
            <p:cNvSpPr/>
            <p:nvPr/>
          </p:nvSpPr>
          <p:spPr>
            <a:xfrm>
              <a:off x="4644008" y="1196752"/>
              <a:ext cx="216024" cy="216024"/>
            </a:xfrm>
            <a:prstGeom prst="rightArrow">
              <a:avLst/>
            </a:prstGeom>
            <a:grpFill/>
            <a:ln>
              <a:solidFill>
                <a:srgbClr val="A50021"/>
              </a:solidFill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60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endParaRPr>
            </a:p>
          </p:txBody>
        </p:sp>
        <p:sp>
          <p:nvSpPr>
            <p:cNvPr id="44" name="Right Arrow 43"/>
            <p:cNvSpPr/>
            <p:nvPr/>
          </p:nvSpPr>
          <p:spPr>
            <a:xfrm>
              <a:off x="4649161" y="2509630"/>
              <a:ext cx="216024" cy="216024"/>
            </a:xfrm>
            <a:prstGeom prst="rightArrow">
              <a:avLst/>
            </a:prstGeom>
            <a:grpFill/>
            <a:ln>
              <a:solidFill>
                <a:srgbClr val="A50021"/>
              </a:solidFill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60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endParaRPr>
            </a:p>
          </p:txBody>
        </p:sp>
        <p:sp>
          <p:nvSpPr>
            <p:cNvPr id="45" name="Right Arrow 44"/>
            <p:cNvSpPr/>
            <p:nvPr/>
          </p:nvSpPr>
          <p:spPr>
            <a:xfrm>
              <a:off x="4642773" y="3850625"/>
              <a:ext cx="216024" cy="216024"/>
            </a:xfrm>
            <a:prstGeom prst="rightArrow">
              <a:avLst/>
            </a:prstGeom>
            <a:grpFill/>
            <a:ln>
              <a:solidFill>
                <a:srgbClr val="A50021"/>
              </a:solidFill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60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2853636" y="806472"/>
            <a:ext cx="181970" cy="3072217"/>
            <a:chOff x="3141632" y="976549"/>
            <a:chExt cx="181970" cy="3982383"/>
          </a:xfrm>
          <a:solidFill>
            <a:srgbClr val="C00000"/>
          </a:solidFill>
        </p:grpSpPr>
        <p:cxnSp>
          <p:nvCxnSpPr>
            <p:cNvPr id="29" name="Straight Connector 28"/>
            <p:cNvCxnSpPr>
              <a:stCxn id="31" idx="1"/>
            </p:cNvCxnSpPr>
            <p:nvPr/>
          </p:nvCxnSpPr>
          <p:spPr>
            <a:xfrm>
              <a:off x="3141632" y="1070095"/>
              <a:ext cx="0" cy="3826551"/>
            </a:xfrm>
            <a:prstGeom prst="line">
              <a:avLst/>
            </a:prstGeom>
            <a:grpFill/>
            <a:ln w="28575">
              <a:solidFill>
                <a:srgbClr val="A50021"/>
              </a:solidFill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sp>
          <p:nvSpPr>
            <p:cNvPr id="30" name="Right Arrow 29"/>
            <p:cNvSpPr/>
            <p:nvPr/>
          </p:nvSpPr>
          <p:spPr>
            <a:xfrm>
              <a:off x="3141632" y="2792559"/>
              <a:ext cx="180000" cy="187095"/>
            </a:xfrm>
            <a:prstGeom prst="rightArrow">
              <a:avLst/>
            </a:prstGeom>
            <a:grpFill/>
            <a:ln>
              <a:solidFill>
                <a:srgbClr val="A50021"/>
              </a:solidFill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240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endParaRPr>
            </a:p>
          </p:txBody>
        </p:sp>
        <p:sp>
          <p:nvSpPr>
            <p:cNvPr id="31" name="Right Arrow 30"/>
            <p:cNvSpPr/>
            <p:nvPr/>
          </p:nvSpPr>
          <p:spPr>
            <a:xfrm>
              <a:off x="3141632" y="976549"/>
              <a:ext cx="180000" cy="187094"/>
            </a:xfrm>
            <a:prstGeom prst="rightArrow">
              <a:avLst/>
            </a:prstGeom>
            <a:grpFill/>
            <a:ln>
              <a:solidFill>
                <a:srgbClr val="A50021"/>
              </a:solidFill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240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endParaRPr>
            </a:p>
          </p:txBody>
        </p:sp>
        <p:sp>
          <p:nvSpPr>
            <p:cNvPr id="33" name="Right Arrow 32"/>
            <p:cNvSpPr/>
            <p:nvPr/>
          </p:nvSpPr>
          <p:spPr>
            <a:xfrm>
              <a:off x="3143602" y="4771837"/>
              <a:ext cx="180000" cy="187095"/>
            </a:xfrm>
            <a:prstGeom prst="rightArrow">
              <a:avLst/>
            </a:prstGeom>
            <a:grpFill/>
            <a:ln>
              <a:solidFill>
                <a:srgbClr val="A50021"/>
              </a:solidFill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240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endParaRPr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35496" y="6522751"/>
            <a:ext cx="3972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Extra Bold"/>
              </a:rPr>
              <a:t>25</a:t>
            </a:r>
            <a:endParaRPr 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bertus Extra Bold"/>
            </a:endParaRPr>
          </a:p>
        </p:txBody>
      </p:sp>
    </p:spTree>
    <p:extLst>
      <p:ext uri="{BB962C8B-B14F-4D97-AF65-F5344CB8AC3E}">
        <p14:creationId xmlns:p14="http://schemas.microsoft.com/office/powerpoint/2010/main" val="803553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500"/>
                            </p:stCondLst>
                            <p:childTnLst>
                              <p:par>
                                <p:cTn id="5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9" grpId="0"/>
      <p:bldP spid="10" grpId="0" animBg="1"/>
      <p:bldP spid="11" grpId="0" animBg="1"/>
      <p:bldP spid="12" grpId="0" animBg="1"/>
      <p:bldP spid="20" grpId="0"/>
      <p:bldP spid="21" grpId="0"/>
      <p:bldP spid="22" grpId="0"/>
      <p:bldP spid="23" grpId="0"/>
      <p:bldP spid="24" grpId="0"/>
      <p:bldP spid="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76169" y="188913"/>
            <a:ext cx="3747759" cy="2562676"/>
          </a:xfrm>
          <a:prstGeom prst="roundRect">
            <a:avLst>
              <a:gd name="adj" fmla="val 1090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36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VII</a:t>
            </a:r>
            <a:br>
              <a:rPr lang="en-US" sz="36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</a:br>
            <a:r>
              <a:rPr lang="th-TH" sz="36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การตอบสนองคลัสเตอร์หลัก</a:t>
            </a:r>
            <a:br>
              <a:rPr lang="th-TH" sz="36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</a:br>
            <a:r>
              <a:rPr lang="th-TH" sz="36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ในโมเดลประเทศไทย 4.0 </a:t>
            </a:r>
            <a:r>
              <a:rPr lang="th-TH" sz="3600" b="1" dirty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/>
            </a:r>
            <a:br>
              <a:rPr lang="th-TH" sz="3600" b="1" dirty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</a:br>
            <a:r>
              <a:rPr lang="th-TH" sz="36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โดยพันธกิจสามสร้าง</a:t>
            </a:r>
            <a:endParaRPr lang="en-US" sz="3600" b="1" dirty="0">
              <a:solidFill>
                <a:schemeClr val="tx1"/>
              </a:solidFill>
              <a:latin typeface="DilleniaUPC" panose="02020603050405020304" pitchFamily="18" charset="-34"/>
              <a:cs typeface="DilleniaUPC" panose="02020603050405020304" pitchFamily="18" charset="-34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932040" y="475320"/>
            <a:ext cx="4104456" cy="57741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0" kern="1200" cap="all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30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/>
            </a:r>
            <a:br>
              <a:rPr lang="en-US" sz="30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</a:br>
            <a:r>
              <a:rPr lang="en-US" sz="30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BIO-BASED CLUSTER </a:t>
            </a:r>
            <a:r>
              <a:rPr lang="th-TH" sz="30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อาหาร เกษตร</a:t>
            </a:r>
            <a:endParaRPr lang="en-US" sz="3000" b="1" dirty="0">
              <a:solidFill>
                <a:schemeClr val="tx1"/>
              </a:solidFill>
              <a:latin typeface="DilleniaUPC" panose="02020603050405020304" pitchFamily="18" charset="-34"/>
              <a:cs typeface="DilleniaUPC" panose="02020603050405020304" pitchFamily="18" charset="-34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932040" y="1340768"/>
            <a:ext cx="3816424" cy="60920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0" kern="1200" cap="all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3200"/>
              </a:lnSpc>
            </a:pPr>
            <a:r>
              <a:rPr lang="en-US" sz="30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RENEWABLE CLUSTER </a:t>
            </a:r>
            <a:r>
              <a:rPr lang="th-TH" sz="30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พลังงาน</a:t>
            </a:r>
            <a:endParaRPr lang="en-US" sz="3000" b="1" dirty="0">
              <a:solidFill>
                <a:schemeClr val="tx1"/>
              </a:solidFill>
              <a:latin typeface="DilleniaUPC" panose="02020603050405020304" pitchFamily="18" charset="-34"/>
              <a:cs typeface="DilleniaUPC" panose="02020603050405020304" pitchFamily="18" charset="-34"/>
            </a:endParaRPr>
          </a:p>
        </p:txBody>
      </p:sp>
      <p:sp>
        <p:nvSpPr>
          <p:cNvPr id="3" name="Down Arrow 2"/>
          <p:cNvSpPr/>
          <p:nvPr/>
        </p:nvSpPr>
        <p:spPr>
          <a:xfrm>
            <a:off x="1852566" y="2800359"/>
            <a:ext cx="559164" cy="395600"/>
          </a:xfrm>
          <a:prstGeom prst="downArrow">
            <a:avLst/>
          </a:prstGeom>
          <a:solidFill>
            <a:srgbClr val="99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50" name="Title 1"/>
          <p:cNvSpPr txBox="1">
            <a:spLocks/>
          </p:cNvSpPr>
          <p:nvPr/>
        </p:nvSpPr>
        <p:spPr>
          <a:xfrm>
            <a:off x="4932040" y="2276872"/>
            <a:ext cx="3744416" cy="1046975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0" kern="1200" cap="all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30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ENGINEERING &amp; DESIGN CLUSTER </a:t>
            </a:r>
            <a:r>
              <a:rPr lang="th-TH" sz="30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ยานยนต์ อิเล็กทรอนิกส์</a:t>
            </a:r>
            <a:endParaRPr lang="en-US" sz="3000" b="1" dirty="0">
              <a:solidFill>
                <a:schemeClr val="tx1"/>
              </a:solidFill>
              <a:latin typeface="DilleniaUPC" panose="02020603050405020304" pitchFamily="18" charset="-34"/>
              <a:cs typeface="DilleniaUPC" panose="02020603050405020304" pitchFamily="18" charset="-34"/>
            </a:endParaRPr>
          </a:p>
        </p:txBody>
      </p:sp>
      <p:sp>
        <p:nvSpPr>
          <p:cNvPr id="52" name="Title 1"/>
          <p:cNvSpPr txBox="1">
            <a:spLocks/>
          </p:cNvSpPr>
          <p:nvPr/>
        </p:nvSpPr>
        <p:spPr>
          <a:xfrm>
            <a:off x="4932040" y="3573016"/>
            <a:ext cx="3744416" cy="108012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0" kern="1200" cap="all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3200"/>
              </a:lnSpc>
            </a:pPr>
            <a:r>
              <a:rPr lang="en-US" sz="30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/>
            </a:r>
            <a:br>
              <a:rPr lang="en-US" sz="30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</a:br>
            <a:r>
              <a:rPr lang="en-US" sz="30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/>
            </a:r>
            <a:br>
              <a:rPr lang="en-US" sz="30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</a:br>
            <a:r>
              <a:rPr lang="en-US" sz="30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WELLNESS CLUSTER </a:t>
            </a:r>
            <a:r>
              <a:rPr lang="th-TH" sz="30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สุขภาพ การท่องเที่ยว</a:t>
            </a:r>
            <a:endParaRPr lang="en-US" sz="3000" b="1" dirty="0">
              <a:solidFill>
                <a:schemeClr val="tx1"/>
              </a:solidFill>
              <a:latin typeface="DilleniaUPC" panose="02020603050405020304" pitchFamily="18" charset="-34"/>
              <a:cs typeface="DilleniaUPC" panose="02020603050405020304" pitchFamily="18" charset="-34"/>
            </a:endParaRPr>
          </a:p>
        </p:txBody>
      </p:sp>
      <p:sp>
        <p:nvSpPr>
          <p:cNvPr id="56" name="Title 1"/>
          <p:cNvSpPr txBox="1">
            <a:spLocks/>
          </p:cNvSpPr>
          <p:nvPr/>
        </p:nvSpPr>
        <p:spPr>
          <a:xfrm>
            <a:off x="4893648" y="4797152"/>
            <a:ext cx="3854816" cy="108012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0" kern="1200" cap="all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3200"/>
              </a:lnSpc>
            </a:pPr>
            <a:r>
              <a:rPr lang="en-US" sz="30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 </a:t>
            </a:r>
            <a:br>
              <a:rPr lang="en-US" sz="30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</a:br>
            <a:r>
              <a:rPr lang="en-US" sz="30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CREATIVE ECONOMY CLUSTER </a:t>
            </a:r>
            <a:r>
              <a:rPr lang="th-TH" sz="30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วัฒนธรรม</a:t>
            </a:r>
            <a:endParaRPr lang="en-US" sz="3000" b="1" dirty="0">
              <a:solidFill>
                <a:schemeClr val="tx1"/>
              </a:solidFill>
              <a:latin typeface="DilleniaUPC" panose="02020603050405020304" pitchFamily="18" charset="-34"/>
              <a:cs typeface="DilleniaUPC" panose="02020603050405020304" pitchFamily="18" charset="-34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4779635" y="620712"/>
            <a:ext cx="177366" cy="4608464"/>
            <a:chOff x="5114714" y="260648"/>
            <a:chExt cx="177366" cy="4608464"/>
          </a:xfrm>
          <a:solidFill>
            <a:srgbClr val="C00000"/>
          </a:solidFill>
        </p:grpSpPr>
        <p:cxnSp>
          <p:nvCxnSpPr>
            <p:cNvPr id="23" name="Straight Connector 22"/>
            <p:cNvCxnSpPr/>
            <p:nvPr/>
          </p:nvCxnSpPr>
          <p:spPr>
            <a:xfrm>
              <a:off x="5123103" y="369336"/>
              <a:ext cx="0" cy="4428000"/>
            </a:xfrm>
            <a:prstGeom prst="line">
              <a:avLst/>
            </a:prstGeom>
            <a:grpFill/>
            <a:ln w="28575">
              <a:solidFill>
                <a:srgbClr val="A50021"/>
              </a:solidFill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sp>
          <p:nvSpPr>
            <p:cNvPr id="24" name="Right Arrow 23"/>
            <p:cNvSpPr/>
            <p:nvPr/>
          </p:nvSpPr>
          <p:spPr>
            <a:xfrm>
              <a:off x="5123103" y="1196728"/>
              <a:ext cx="168977" cy="216000"/>
            </a:xfrm>
            <a:prstGeom prst="rightArrow">
              <a:avLst/>
            </a:prstGeom>
            <a:grpFill/>
            <a:ln>
              <a:solidFill>
                <a:srgbClr val="A50021"/>
              </a:solidFill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20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endParaRPr>
            </a:p>
          </p:txBody>
        </p:sp>
        <p:sp>
          <p:nvSpPr>
            <p:cNvPr id="53" name="Right Arrow 52"/>
            <p:cNvSpPr/>
            <p:nvPr/>
          </p:nvSpPr>
          <p:spPr>
            <a:xfrm>
              <a:off x="5123103" y="2060824"/>
              <a:ext cx="168977" cy="216000"/>
            </a:xfrm>
            <a:prstGeom prst="rightArrow">
              <a:avLst/>
            </a:prstGeom>
            <a:grpFill/>
            <a:ln>
              <a:solidFill>
                <a:srgbClr val="A50021"/>
              </a:solidFill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20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endParaRPr>
            </a:p>
          </p:txBody>
        </p:sp>
        <p:sp>
          <p:nvSpPr>
            <p:cNvPr id="54" name="Right Arrow 53"/>
            <p:cNvSpPr/>
            <p:nvPr/>
          </p:nvSpPr>
          <p:spPr>
            <a:xfrm>
              <a:off x="5123103" y="3428976"/>
              <a:ext cx="168977" cy="216000"/>
            </a:xfrm>
            <a:prstGeom prst="rightArrow">
              <a:avLst/>
            </a:prstGeom>
            <a:grpFill/>
            <a:ln>
              <a:solidFill>
                <a:srgbClr val="A50021"/>
              </a:solidFill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20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endParaRPr>
            </a:p>
          </p:txBody>
        </p:sp>
        <p:sp>
          <p:nvSpPr>
            <p:cNvPr id="21" name="Right Arrow 20"/>
            <p:cNvSpPr/>
            <p:nvPr/>
          </p:nvSpPr>
          <p:spPr>
            <a:xfrm>
              <a:off x="5123103" y="260648"/>
              <a:ext cx="168977" cy="216000"/>
            </a:xfrm>
            <a:prstGeom prst="rightArrow">
              <a:avLst/>
            </a:prstGeom>
            <a:grpFill/>
            <a:ln>
              <a:solidFill>
                <a:srgbClr val="A50021"/>
              </a:solidFill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20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endParaRPr>
            </a:p>
          </p:txBody>
        </p:sp>
        <p:sp>
          <p:nvSpPr>
            <p:cNvPr id="57" name="Right Arrow 56"/>
            <p:cNvSpPr/>
            <p:nvPr/>
          </p:nvSpPr>
          <p:spPr>
            <a:xfrm>
              <a:off x="5114714" y="4653112"/>
              <a:ext cx="168977" cy="216000"/>
            </a:xfrm>
            <a:prstGeom prst="rightArrow">
              <a:avLst/>
            </a:prstGeom>
            <a:grpFill/>
            <a:ln>
              <a:solidFill>
                <a:srgbClr val="A50021"/>
              </a:solidFill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20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107504" y="3245194"/>
            <a:ext cx="4574897" cy="3103915"/>
            <a:chOff x="107503" y="3637453"/>
            <a:chExt cx="4574897" cy="3103915"/>
          </a:xfrm>
        </p:grpSpPr>
        <p:sp>
          <p:nvSpPr>
            <p:cNvPr id="5" name="Title 1"/>
            <p:cNvSpPr txBox="1">
              <a:spLocks/>
            </p:cNvSpPr>
            <p:nvPr/>
          </p:nvSpPr>
          <p:spPr>
            <a:xfrm>
              <a:off x="107503" y="3637453"/>
              <a:ext cx="4574897" cy="3103915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vert="horz" lIns="91440" tIns="45720" rIns="91440" bIns="45720" rtlCol="0" anchor="b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000" b="0" kern="1200" cap="all" baseline="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514350" indent="-514350">
                <a:lnSpc>
                  <a:spcPts val="3200"/>
                </a:lnSpc>
                <a:buAutoNum type="arabicParenBoth"/>
              </a:pPr>
              <a:r>
                <a:rPr lang="th-TH" sz="3200" b="1" dirty="0" smtClean="0">
                  <a:solidFill>
                    <a:schemeClr val="tx1"/>
                  </a:solidFill>
                  <a:latin typeface="DilleniaUPC" panose="02020603050405020304" pitchFamily="18" charset="-34"/>
                  <a:cs typeface="DilleniaUPC" panose="02020603050405020304" pitchFamily="18" charset="-34"/>
                </a:rPr>
                <a:t>สร้างทุนมนุษย์ให้เป็นคนที่สมบูรณ์ (พลเมือง) มีคุณภาพและตรงตามความต้องการ</a:t>
              </a:r>
            </a:p>
            <a:p>
              <a:pPr marL="896938">
                <a:lnSpc>
                  <a:spcPts val="3200"/>
                </a:lnSpc>
              </a:pPr>
              <a:r>
                <a:rPr lang="en-US" sz="3200" b="1" dirty="0" smtClean="0">
                  <a:solidFill>
                    <a:schemeClr val="tx1"/>
                  </a:solidFill>
                  <a:latin typeface="DilleniaUPC" panose="02020603050405020304" pitchFamily="18" charset="-34"/>
                  <a:cs typeface="DilleniaUPC" panose="02020603050405020304" pitchFamily="18" charset="-34"/>
                </a:rPr>
                <a:t>+</a:t>
              </a:r>
              <a:endParaRPr lang="th-TH" sz="32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endParaRPr>
            </a:p>
            <a:p>
              <a:pPr>
                <a:lnSpc>
                  <a:spcPts val="3200"/>
                </a:lnSpc>
              </a:pPr>
              <a:r>
                <a:rPr lang="th-TH" sz="3200" b="1" dirty="0" smtClean="0">
                  <a:solidFill>
                    <a:schemeClr val="tx1"/>
                  </a:solidFill>
                  <a:latin typeface="DilleniaUPC" panose="02020603050405020304" pitchFamily="18" charset="-34"/>
                  <a:cs typeface="DilleniaUPC" panose="02020603050405020304" pitchFamily="18" charset="-34"/>
                </a:rPr>
                <a:t>(2)  สร้างความรู้</a:t>
              </a:r>
            </a:p>
            <a:p>
              <a:pPr marL="896938">
                <a:lnSpc>
                  <a:spcPts val="3200"/>
                </a:lnSpc>
              </a:pPr>
              <a:r>
                <a:rPr lang="en-US" sz="3200" b="1" dirty="0" smtClean="0">
                  <a:solidFill>
                    <a:schemeClr val="tx1"/>
                  </a:solidFill>
                  <a:latin typeface="DilleniaUPC" panose="02020603050405020304" pitchFamily="18" charset="-34"/>
                  <a:cs typeface="DilleniaUPC" panose="02020603050405020304" pitchFamily="18" charset="-34"/>
                </a:rPr>
                <a:t>+</a:t>
              </a:r>
              <a:endParaRPr lang="th-TH" sz="32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endParaRPr>
            </a:p>
            <a:p>
              <a:pPr>
                <a:lnSpc>
                  <a:spcPts val="3200"/>
                </a:lnSpc>
              </a:pPr>
              <a:r>
                <a:rPr lang="th-TH" sz="3200" b="1" dirty="0" smtClean="0">
                  <a:solidFill>
                    <a:schemeClr val="tx1"/>
                  </a:solidFill>
                  <a:latin typeface="DilleniaUPC" panose="02020603050405020304" pitchFamily="18" charset="-34"/>
                  <a:cs typeface="DilleniaUPC" panose="02020603050405020304" pitchFamily="18" charset="-34"/>
                </a:rPr>
                <a:t>(3)  สร้างนวัตกรรม</a:t>
              </a:r>
            </a:p>
          </p:txBody>
        </p:sp>
        <p:sp>
          <p:nvSpPr>
            <p:cNvPr id="9" name="Right Brace 8"/>
            <p:cNvSpPr/>
            <p:nvPr/>
          </p:nvSpPr>
          <p:spPr>
            <a:xfrm>
              <a:off x="2242204" y="5337212"/>
              <a:ext cx="262493" cy="1188132"/>
            </a:xfrm>
            <a:prstGeom prst="rightBrace">
              <a:avLst/>
            </a:prstGeom>
            <a:ln>
              <a:solidFill>
                <a:srgbClr val="99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488471" y="5669668"/>
              <a:ext cx="2127505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th-TH" sz="2800" b="1" dirty="0" smtClean="0">
                  <a:latin typeface="TH SarabunPSK" panose="020B0500040200020003" pitchFamily="34" charset="-34"/>
                  <a:cs typeface="TH SarabunPSK" panose="020B0500040200020003" pitchFamily="34" charset="-34"/>
                </a:rPr>
                <a:t>ที่ใช้ประโยชน์ได้จริง</a:t>
              </a:r>
              <a:endParaRPr lang="th-TH" sz="2800" b="1" dirty="0">
                <a:latin typeface="TH SarabunPSK" panose="020B0500040200020003" pitchFamily="34" charset="-34"/>
                <a:cs typeface="TH SarabunPSK" panose="020B0500040200020003" pitchFamily="34" charset="-34"/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35496" y="6522751"/>
            <a:ext cx="3972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Extra Bold"/>
              </a:rPr>
              <a:t>2</a:t>
            </a:r>
            <a:r>
              <a:rPr lang="en-US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Extra Bold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2991649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/>
      <p:bldP spid="8" grpId="0"/>
      <p:bldP spid="3" grpId="0" animBg="1"/>
      <p:bldP spid="50" grpId="0"/>
      <p:bldP spid="52" grpId="0"/>
      <p:bldP spid="5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3237422" y="989092"/>
            <a:ext cx="229472" cy="5892694"/>
            <a:chOff x="3237422" y="989092"/>
            <a:chExt cx="229472" cy="5892694"/>
          </a:xfrm>
          <a:solidFill>
            <a:srgbClr val="C00000"/>
          </a:solidFill>
        </p:grpSpPr>
        <p:sp>
          <p:nvSpPr>
            <p:cNvPr id="8" name="Right Arrow 7"/>
            <p:cNvSpPr/>
            <p:nvPr/>
          </p:nvSpPr>
          <p:spPr>
            <a:xfrm rot="5400000">
              <a:off x="375422" y="3947786"/>
              <a:ext cx="5796000" cy="72000"/>
            </a:xfrm>
            <a:prstGeom prst="rightArrow">
              <a:avLst/>
            </a:prstGeom>
            <a:solidFill>
              <a:schemeClr val="accent2"/>
            </a:solidFill>
            <a:ln w="63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48" name="Right Arrow 47"/>
            <p:cNvSpPr/>
            <p:nvPr/>
          </p:nvSpPr>
          <p:spPr>
            <a:xfrm>
              <a:off x="3264120" y="989092"/>
              <a:ext cx="202774" cy="193385"/>
            </a:xfrm>
            <a:prstGeom prst="rightArrow">
              <a:avLst/>
            </a:prstGeom>
            <a:grpFill/>
            <a:ln>
              <a:solidFill>
                <a:srgbClr val="A50021"/>
              </a:solidFill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60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endParaRPr>
            </a:p>
          </p:txBody>
        </p:sp>
      </p:grpSp>
      <p:sp>
        <p:nvSpPr>
          <p:cNvPr id="30" name="Down Arrow 29"/>
          <p:cNvSpPr/>
          <p:nvPr/>
        </p:nvSpPr>
        <p:spPr>
          <a:xfrm rot="16200000">
            <a:off x="2681476" y="1250444"/>
            <a:ext cx="684704" cy="360040"/>
          </a:xfrm>
          <a:prstGeom prst="downArrow">
            <a:avLst/>
          </a:prstGeom>
          <a:solidFill>
            <a:srgbClr val="990000"/>
          </a:solidFill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1" name="Title 1"/>
          <p:cNvSpPr txBox="1">
            <a:spLocks/>
          </p:cNvSpPr>
          <p:nvPr/>
        </p:nvSpPr>
        <p:spPr>
          <a:xfrm>
            <a:off x="3454629" y="519618"/>
            <a:ext cx="1527083" cy="1253198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algn="ctr" defTabSz="914400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DilleniaUPC" panose="02020603050405020304" pitchFamily="18" charset="-34"/>
                <a:cs typeface="DilleniaUPC" panose="02020603050405020304" pitchFamily="18" charset="-34"/>
              </a:rPr>
              <a:t>ด้าน</a:t>
            </a:r>
          </a:p>
          <a:p>
            <a:pPr marR="0" lvl="0" algn="ctr" defTabSz="914400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DilleniaUPC" panose="02020603050405020304" pitchFamily="18" charset="-34"/>
                <a:cs typeface="DilleniaUPC" panose="02020603050405020304" pitchFamily="18" charset="-34"/>
              </a:rPr>
              <a:t>การสร้างคน</a:t>
            </a: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uLnTx/>
              <a:uFillTx/>
              <a:latin typeface="DilleniaUPC" panose="02020603050405020304" pitchFamily="18" charset="-34"/>
              <a:cs typeface="DilleniaUPC" panose="02020603050405020304" pitchFamily="18" charset="-34"/>
            </a:endParaRPr>
          </a:p>
        </p:txBody>
      </p:sp>
      <p:sp>
        <p:nvSpPr>
          <p:cNvPr id="46" name="Title 1"/>
          <p:cNvSpPr txBox="1">
            <a:spLocks/>
          </p:cNvSpPr>
          <p:nvPr/>
        </p:nvSpPr>
        <p:spPr>
          <a:xfrm>
            <a:off x="5274587" y="49637"/>
            <a:ext cx="3844246" cy="150947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defTabSz="914400" rtl="0" eaLnBrk="1" fontAlgn="auto" latinLnBrk="0" hangingPunct="1">
              <a:lnSpc>
                <a:spcPts val="34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DilleniaUPC" panose="02020603050405020304" pitchFamily="18" charset="-34"/>
                <a:cs typeface="DilleniaUPC" panose="02020603050405020304" pitchFamily="18" charset="-34"/>
              </a:rPr>
              <a:t>โดยการปรับแต่งระบบการศึกษา</a:t>
            </a:r>
          </a:p>
          <a:p>
            <a:pPr marR="0" lvl="0" defTabSz="914400" rtl="0" eaLnBrk="1" fontAlgn="auto" latinLnBrk="0" hangingPunct="1">
              <a:lnSpc>
                <a:spcPts val="34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h-TH" sz="32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เน้นการเรียนรู้แบบ </a:t>
            </a:r>
            <a:r>
              <a:rPr lang="en-US" sz="32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Blended Learning System </a:t>
            </a:r>
            <a:r>
              <a:rPr lang="th-TH" sz="32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จาก</a:t>
            </a: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uLnTx/>
              <a:uFillTx/>
              <a:latin typeface="DilleniaUPC" panose="02020603050405020304" pitchFamily="18" charset="-34"/>
              <a:cs typeface="DilleniaUPC" panose="02020603050405020304" pitchFamily="18" charset="-34"/>
            </a:endParaRPr>
          </a:p>
        </p:txBody>
      </p:sp>
      <p:sp>
        <p:nvSpPr>
          <p:cNvPr id="22" name="Title 1"/>
          <p:cNvSpPr>
            <a:spLocks noGrp="1"/>
          </p:cNvSpPr>
          <p:nvPr>
            <p:ph type="title" idx="4294967295"/>
          </p:nvPr>
        </p:nvSpPr>
        <p:spPr>
          <a:xfrm>
            <a:off x="151002" y="260350"/>
            <a:ext cx="2611438" cy="3096642"/>
          </a:xfrm>
          <a:prstGeom prst="roundRect">
            <a:avLst>
              <a:gd name="adj" fmla="val 10906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sz="4000" b="1" dirty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VII.1</a:t>
            </a:r>
            <a:r>
              <a:rPr lang="en-US" sz="40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/>
            </a:r>
            <a:br>
              <a:rPr lang="en-US" sz="40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</a:br>
            <a:r>
              <a:rPr lang="th-TH" sz="40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การรุก รับ ปรับตัวของมหาวิทยาลัย เพื่อเผชิญกับ         การทำสามสร้าง</a:t>
            </a:r>
            <a:endParaRPr lang="en-US" sz="4000" b="1" dirty="0">
              <a:solidFill>
                <a:schemeClr val="tx1"/>
              </a:solidFill>
              <a:latin typeface="DilleniaUPC" panose="02020603050405020304" pitchFamily="18" charset="-34"/>
              <a:cs typeface="DilleniaUPC" panose="02020603050405020304" pitchFamily="18" charset="-34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5432549" y="1523628"/>
            <a:ext cx="213555" cy="3505361"/>
            <a:chOff x="4640224" y="125635"/>
            <a:chExt cx="227509" cy="3915725"/>
          </a:xfrm>
          <a:solidFill>
            <a:srgbClr val="C00000"/>
          </a:solidFill>
        </p:grpSpPr>
        <p:grpSp>
          <p:nvGrpSpPr>
            <p:cNvPr id="25" name="Group 24"/>
            <p:cNvGrpSpPr/>
            <p:nvPr/>
          </p:nvGrpSpPr>
          <p:grpSpPr>
            <a:xfrm>
              <a:off x="4644008" y="125635"/>
              <a:ext cx="216024" cy="3836309"/>
              <a:chOff x="3203848" y="989731"/>
              <a:chExt cx="216024" cy="3836309"/>
            </a:xfrm>
            <a:grpFill/>
          </p:grpSpPr>
          <p:sp>
            <p:nvSpPr>
              <p:cNvPr id="32" name="Right Arrow 31"/>
              <p:cNvSpPr/>
              <p:nvPr/>
            </p:nvSpPr>
            <p:spPr>
              <a:xfrm>
                <a:off x="3203848" y="1205759"/>
                <a:ext cx="216024" cy="216024"/>
              </a:xfrm>
              <a:prstGeom prst="rightArrow">
                <a:avLst/>
              </a:prstGeom>
              <a:grpFill/>
              <a:ln>
                <a:solidFill>
                  <a:srgbClr val="C00000"/>
                </a:solidFill>
              </a:ln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 sz="3600">
                  <a:solidFill>
                    <a:schemeClr val="tx1"/>
                  </a:solidFill>
                  <a:latin typeface="DilleniaUPC" panose="02020603050405020304" pitchFamily="18" charset="-34"/>
                  <a:cs typeface="DilleniaUPC" panose="02020603050405020304" pitchFamily="18" charset="-34"/>
                </a:endParaRPr>
              </a:p>
            </p:txBody>
          </p:sp>
          <p:cxnSp>
            <p:nvCxnSpPr>
              <p:cNvPr id="34" name="Straight Connector 33"/>
              <p:cNvCxnSpPr/>
              <p:nvPr/>
            </p:nvCxnSpPr>
            <p:spPr>
              <a:xfrm>
                <a:off x="3203848" y="989731"/>
                <a:ext cx="0" cy="3836309"/>
              </a:xfrm>
              <a:prstGeom prst="line">
                <a:avLst/>
              </a:prstGeom>
              <a:grpFill/>
              <a:ln w="28575">
                <a:solidFill>
                  <a:srgbClr val="C00000"/>
                </a:solidFill>
              </a:ln>
            </p:spPr>
            <p:style>
              <a:lnRef idx="3">
                <a:schemeClr val="accent6"/>
              </a:lnRef>
              <a:fillRef idx="0">
                <a:schemeClr val="accent6"/>
              </a:fillRef>
              <a:effectRef idx="2">
                <a:schemeClr val="accent6"/>
              </a:effectRef>
              <a:fontRef idx="minor">
                <a:schemeClr val="tx1"/>
              </a:fontRef>
            </p:style>
          </p:cxnSp>
        </p:grpSp>
        <p:sp>
          <p:nvSpPr>
            <p:cNvPr id="27" name="Right Arrow 26"/>
            <p:cNvSpPr/>
            <p:nvPr/>
          </p:nvSpPr>
          <p:spPr>
            <a:xfrm>
              <a:off x="4644008" y="1474976"/>
              <a:ext cx="216024" cy="216024"/>
            </a:xfrm>
            <a:prstGeom prst="rightArrow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60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endParaRPr>
            </a:p>
          </p:txBody>
        </p:sp>
        <p:sp>
          <p:nvSpPr>
            <p:cNvPr id="29" name="Right Arrow 28"/>
            <p:cNvSpPr/>
            <p:nvPr/>
          </p:nvSpPr>
          <p:spPr>
            <a:xfrm>
              <a:off x="4640224" y="2610476"/>
              <a:ext cx="216022" cy="216024"/>
            </a:xfrm>
            <a:prstGeom prst="rightArrow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60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endParaRPr>
            </a:p>
          </p:txBody>
        </p:sp>
        <p:sp>
          <p:nvSpPr>
            <p:cNvPr id="31" name="Right Arrow 30"/>
            <p:cNvSpPr/>
            <p:nvPr/>
          </p:nvSpPr>
          <p:spPr>
            <a:xfrm>
              <a:off x="4651709" y="3825336"/>
              <a:ext cx="216024" cy="216024"/>
            </a:xfrm>
            <a:prstGeom prst="rightArrow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60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endParaRPr>
            </a:p>
          </p:txBody>
        </p:sp>
      </p:grpSp>
      <p:sp>
        <p:nvSpPr>
          <p:cNvPr id="35" name="Title 1"/>
          <p:cNvSpPr txBox="1">
            <a:spLocks/>
          </p:cNvSpPr>
          <p:nvPr/>
        </p:nvSpPr>
        <p:spPr>
          <a:xfrm>
            <a:off x="5658544" y="1752866"/>
            <a:ext cx="3377952" cy="5960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defTabSz="914400" rtl="0" eaLnBrk="1" fontAlgn="auto" latinLnBrk="0" hangingPunct="1">
              <a:lnSpc>
                <a:spcPts val="35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DilleniaUPC" panose="02020603050405020304" pitchFamily="18" charset="-34"/>
                <a:cs typeface="DilleniaUPC" panose="02020603050405020304" pitchFamily="18" charset="-34"/>
              </a:rPr>
              <a:t>การสอนและการสนับสนุนการเรียนรู้ภายในมหาวิทยาลัย</a:t>
            </a: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uLnTx/>
              <a:uFillTx/>
              <a:latin typeface="DilleniaUPC" panose="02020603050405020304" pitchFamily="18" charset="-34"/>
              <a:cs typeface="DilleniaUPC" panose="02020603050405020304" pitchFamily="18" charset="-34"/>
            </a:endParaRPr>
          </a:p>
        </p:txBody>
      </p:sp>
      <p:sp>
        <p:nvSpPr>
          <p:cNvPr id="36" name="Title 1"/>
          <p:cNvSpPr txBox="1">
            <a:spLocks/>
          </p:cNvSpPr>
          <p:nvPr/>
        </p:nvSpPr>
        <p:spPr>
          <a:xfrm>
            <a:off x="5665774" y="2760978"/>
            <a:ext cx="3478226" cy="5960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defTabSz="914400" rtl="0" eaLnBrk="1" fontAlgn="auto" latinLnBrk="0" hangingPunct="1">
              <a:lnSpc>
                <a:spcPts val="35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DilleniaUPC" panose="02020603050405020304" pitchFamily="18" charset="-34"/>
                <a:cs typeface="DilleniaUPC" panose="02020603050405020304" pitchFamily="18" charset="-34"/>
              </a:rPr>
              <a:t>จากบุคคลและองค์กรภายนอกหรือต่างประเทศ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DilleniaUPC" panose="02020603050405020304" pitchFamily="18" charset="-34"/>
                <a:cs typeface="DilleniaUPC" panose="02020603050405020304" pitchFamily="18" charset="-34"/>
              </a:rPr>
              <a:t>(Engagement)</a:t>
            </a:r>
          </a:p>
        </p:txBody>
      </p:sp>
      <p:sp>
        <p:nvSpPr>
          <p:cNvPr id="37" name="Title 1"/>
          <p:cNvSpPr txBox="1">
            <a:spLocks/>
          </p:cNvSpPr>
          <p:nvPr/>
        </p:nvSpPr>
        <p:spPr>
          <a:xfrm>
            <a:off x="5692250" y="3789040"/>
            <a:ext cx="3377952" cy="5960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defTabSz="914400" rtl="0" eaLnBrk="1" fontAlgn="auto" latinLnBrk="0" hangingPunct="1">
              <a:lnSpc>
                <a:spcPts val="35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DilleniaUPC" panose="02020603050405020304" pitchFamily="18" charset="-34"/>
                <a:cs typeface="DilleniaUPC" panose="02020603050405020304" pitchFamily="18" charset="-34"/>
              </a:rPr>
              <a:t>สืบค้นจากแหล่งความรู้ผ่าน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DilleniaUPC" panose="02020603050405020304" pitchFamily="18" charset="-34"/>
                <a:cs typeface="DilleniaUPC" panose="02020603050405020304" pitchFamily="18" charset="-34"/>
              </a:rPr>
              <a:t>Digital Technology</a:t>
            </a:r>
          </a:p>
        </p:txBody>
      </p:sp>
      <p:sp>
        <p:nvSpPr>
          <p:cNvPr id="38" name="Title 1"/>
          <p:cNvSpPr txBox="1">
            <a:spLocks/>
          </p:cNvSpPr>
          <p:nvPr/>
        </p:nvSpPr>
        <p:spPr>
          <a:xfrm>
            <a:off x="5652120" y="5446948"/>
            <a:ext cx="3600400" cy="5960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defTabSz="914400" rtl="0" eaLnBrk="1" fontAlgn="auto" latinLnBrk="0" hangingPunct="1">
              <a:lnSpc>
                <a:spcPts val="31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DilleniaUPC" panose="02020603050405020304" pitchFamily="18" charset="-34"/>
                <a:cs typeface="DilleniaUPC" panose="02020603050405020304" pitchFamily="18" charset="-34"/>
              </a:rPr>
              <a:t>จากกิจกรรมและประสบการณ์ทำงานก่อนสำเร็จการศึกษา</a:t>
            </a:r>
          </a:p>
          <a:p>
            <a:pPr marR="0" lvl="0" defTabSz="914400" rtl="0" eaLnBrk="1" fontAlgn="auto" latinLnBrk="0" hangingPunct="1">
              <a:lnSpc>
                <a:spcPts val="31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(Learning by Doing, Cooperative Education, Young Talent Mobility)</a:t>
            </a: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uLnTx/>
              <a:uFillTx/>
              <a:latin typeface="DilleniaUPC" panose="02020603050405020304" pitchFamily="18" charset="-34"/>
              <a:cs typeface="DilleniaUPC" panose="02020603050405020304" pitchFamily="18" charset="-34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30459" y="4078083"/>
            <a:ext cx="3726942" cy="1718640"/>
            <a:chOff x="130459" y="4078083"/>
            <a:chExt cx="3726942" cy="1718640"/>
          </a:xfrm>
        </p:grpSpPr>
        <p:sp>
          <p:nvSpPr>
            <p:cNvPr id="44" name="Isosceles Triangle 43"/>
            <p:cNvSpPr/>
            <p:nvPr/>
          </p:nvSpPr>
          <p:spPr>
            <a:xfrm rot="5400000">
              <a:off x="601946" y="4517581"/>
              <a:ext cx="1718217" cy="839221"/>
            </a:xfrm>
            <a:prstGeom prst="triangle">
              <a:avLst/>
            </a:prstGeom>
            <a:solidFill>
              <a:schemeClr val="accent3">
                <a:lumMod val="20000"/>
                <a:lumOff val="80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th-TH" sz="1600" dirty="0"/>
            </a:p>
          </p:txBody>
        </p:sp>
        <p:sp>
          <p:nvSpPr>
            <p:cNvPr id="45" name="Isosceles Triangle 44"/>
            <p:cNvSpPr/>
            <p:nvPr/>
          </p:nvSpPr>
          <p:spPr>
            <a:xfrm rot="5400000">
              <a:off x="1827258" y="4518004"/>
              <a:ext cx="1718217" cy="839221"/>
            </a:xfrm>
            <a:prstGeom prst="triangle">
              <a:avLst/>
            </a:prstGeom>
            <a:solidFill>
              <a:schemeClr val="accent3">
                <a:lumMod val="20000"/>
                <a:lumOff val="80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th-TH" sz="1600" dirty="0">
                <a:latin typeface="DilleniaUPC" panose="02020603050405020304" pitchFamily="18" charset="-34"/>
                <a:cs typeface="DilleniaUPC" panose="02020603050405020304" pitchFamily="18" charset="-34"/>
              </a:endParaRPr>
            </a:p>
          </p:txBody>
        </p:sp>
        <p:grpSp>
          <p:nvGrpSpPr>
            <p:cNvPr id="2" name="Group 1"/>
            <p:cNvGrpSpPr/>
            <p:nvPr/>
          </p:nvGrpSpPr>
          <p:grpSpPr>
            <a:xfrm>
              <a:off x="130459" y="4078083"/>
              <a:ext cx="899780" cy="1718217"/>
              <a:chOff x="458410" y="3477884"/>
              <a:chExt cx="899780" cy="1718217"/>
            </a:xfrm>
          </p:grpSpPr>
          <p:sp>
            <p:nvSpPr>
              <p:cNvPr id="43" name="Isosceles Triangle 42"/>
              <p:cNvSpPr/>
              <p:nvPr/>
            </p:nvSpPr>
            <p:spPr>
              <a:xfrm rot="5400000">
                <a:off x="79471" y="3917382"/>
                <a:ext cx="1718217" cy="839221"/>
              </a:xfrm>
              <a:prstGeom prst="triangl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th-TH" sz="1600" dirty="0"/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458410" y="3941902"/>
                <a:ext cx="638316" cy="7694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th-TH" sz="4400" b="1" dirty="0" smtClean="0">
                    <a:solidFill>
                      <a:srgbClr val="8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DilleniaUPC" panose="02020603050405020304" pitchFamily="18" charset="-34"/>
                    <a:cs typeface="DilleniaUPC" panose="02020603050405020304" pitchFamily="18" charset="-34"/>
                  </a:rPr>
                  <a:t>คน</a:t>
                </a:r>
                <a:endParaRPr lang="th-TH" sz="4400" b="1" dirty="0">
                  <a:solidFill>
                    <a:srgbClr val="8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lleniaUPC" panose="02020603050405020304" pitchFamily="18" charset="-34"/>
                  <a:cs typeface="DilleniaUPC" panose="02020603050405020304" pitchFamily="18" charset="-34"/>
                </a:endParaRPr>
              </a:p>
            </p:txBody>
          </p:sp>
        </p:grpSp>
        <p:sp>
          <p:nvSpPr>
            <p:cNvPr id="40" name="TextBox 39"/>
            <p:cNvSpPr txBox="1"/>
            <p:nvPr/>
          </p:nvSpPr>
          <p:spPr>
            <a:xfrm>
              <a:off x="1058331" y="4548443"/>
              <a:ext cx="1109599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th-TH" sz="4400" b="1" dirty="0" smtClean="0">
                  <a:solidFill>
                    <a:srgbClr val="8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lleniaUPC" panose="02020603050405020304" pitchFamily="18" charset="-34"/>
                  <a:cs typeface="DilleniaUPC" panose="02020603050405020304" pitchFamily="18" charset="-34"/>
                </a:rPr>
                <a:t>ความรู้</a:t>
              </a:r>
              <a:endParaRPr lang="th-TH" sz="44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lleniaUPC" panose="02020603050405020304" pitchFamily="18" charset="-34"/>
                <a:cs typeface="DilleniaUPC" panose="02020603050405020304" pitchFamily="18" charset="-34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2292549" y="4560887"/>
              <a:ext cx="1564852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th-TH" sz="4400" b="1" dirty="0" smtClean="0">
                  <a:solidFill>
                    <a:srgbClr val="8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lleniaUPC" panose="02020603050405020304" pitchFamily="18" charset="-34"/>
                  <a:cs typeface="DilleniaUPC" panose="02020603050405020304" pitchFamily="18" charset="-34"/>
                </a:rPr>
                <a:t>นวัตกรรม</a:t>
              </a:r>
              <a:endParaRPr lang="th-TH" sz="44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lleniaUPC" panose="02020603050405020304" pitchFamily="18" charset="-34"/>
                <a:cs typeface="DilleniaUPC" panose="02020603050405020304" pitchFamily="18" charset="-34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5052410" y="326233"/>
            <a:ext cx="202774" cy="6509882"/>
            <a:chOff x="5052410" y="326233"/>
            <a:chExt cx="202774" cy="6509882"/>
          </a:xfrm>
          <a:solidFill>
            <a:srgbClr val="C00000"/>
          </a:solidFill>
        </p:grpSpPr>
        <p:cxnSp>
          <p:nvCxnSpPr>
            <p:cNvPr id="7" name="Straight Connector 6"/>
            <p:cNvCxnSpPr/>
            <p:nvPr/>
          </p:nvCxnSpPr>
          <p:spPr>
            <a:xfrm>
              <a:off x="5064674" y="392115"/>
              <a:ext cx="0" cy="6444000"/>
            </a:xfrm>
            <a:prstGeom prst="line">
              <a:avLst/>
            </a:prstGeom>
            <a:grpFill/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Right Arrow 46"/>
            <p:cNvSpPr/>
            <p:nvPr/>
          </p:nvSpPr>
          <p:spPr>
            <a:xfrm>
              <a:off x="5052410" y="326233"/>
              <a:ext cx="202774" cy="193385"/>
            </a:xfrm>
            <a:prstGeom prst="rightArrow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60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endParaRPr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35496" y="6522751"/>
            <a:ext cx="3972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Extra Bold"/>
              </a:rPr>
              <a:t>27</a:t>
            </a:r>
            <a:endParaRPr 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bertus Extra Bold"/>
            </a:endParaRPr>
          </a:p>
        </p:txBody>
      </p:sp>
    </p:spTree>
    <p:extLst>
      <p:ext uri="{BB962C8B-B14F-4D97-AF65-F5344CB8AC3E}">
        <p14:creationId xmlns:p14="http://schemas.microsoft.com/office/powerpoint/2010/main" val="3997527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41" grpId="0" animBg="1"/>
      <p:bldP spid="46" grpId="0"/>
      <p:bldP spid="22" grpId="0" animBg="1"/>
      <p:bldP spid="35" grpId="0"/>
      <p:bldP spid="36" grpId="0"/>
      <p:bldP spid="37" grpId="0"/>
      <p:bldP spid="3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Down Arrow 29"/>
          <p:cNvSpPr/>
          <p:nvPr/>
        </p:nvSpPr>
        <p:spPr>
          <a:xfrm rot="16200000">
            <a:off x="2681476" y="1250444"/>
            <a:ext cx="684704" cy="360040"/>
          </a:xfrm>
          <a:prstGeom prst="downArrow">
            <a:avLst/>
          </a:prstGeom>
          <a:solidFill>
            <a:srgbClr val="990000"/>
          </a:solidFill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6" name="Title 1"/>
          <p:cNvSpPr txBox="1">
            <a:spLocks/>
          </p:cNvSpPr>
          <p:nvPr/>
        </p:nvSpPr>
        <p:spPr>
          <a:xfrm>
            <a:off x="5300272" y="2123385"/>
            <a:ext cx="3491193" cy="5960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defTabSz="914400" rtl="0" eaLnBrk="1" fontAlgn="auto" latinLnBrk="0" hangingPunct="1">
              <a:lnSpc>
                <a:spcPts val="38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DilleniaUPC" panose="02020603050405020304" pitchFamily="18" charset="-34"/>
                <a:cs typeface="DilleniaUPC" panose="02020603050405020304" pitchFamily="18" charset="-34"/>
              </a:rPr>
              <a:t>โดยการปรับรื้อหลักสูตรและการเรียนการสอนให้เป็นระบบที่สอดคล้องกับวัฒนธรรมการเรียนรู้ใหม่ ทั้งวิชาพื้นฐาน   วิชาศึกษาทั่วไป วิชาเฉพาะ</a:t>
            </a:r>
            <a:r>
              <a:rPr kumimoji="0" lang="th-TH" sz="34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DilleniaUPC" panose="02020603050405020304" pitchFamily="18" charset="-34"/>
                <a:cs typeface="DilleniaUPC" panose="02020603050405020304" pitchFamily="18" charset="-34"/>
              </a:rPr>
              <a:t> และวิชาชีพตามหลักการการเรียนรู้ข้างต้น และให้เป็นสากลมากขึ้น</a:t>
            </a:r>
            <a:endParaRPr kumimoji="0" lang="en-US" sz="3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uLnTx/>
              <a:uFillTx/>
              <a:latin typeface="DilleniaUPC" panose="02020603050405020304" pitchFamily="18" charset="-34"/>
              <a:cs typeface="DilleniaUPC" panose="02020603050405020304" pitchFamily="18" charset="-34"/>
            </a:endParaRP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3454629" y="519618"/>
            <a:ext cx="1527083" cy="1253198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algn="ctr" defTabSz="914400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DilleniaUPC" panose="02020603050405020304" pitchFamily="18" charset="-34"/>
                <a:cs typeface="DilleniaUPC" panose="02020603050405020304" pitchFamily="18" charset="-34"/>
              </a:rPr>
              <a:t>ด้าน</a:t>
            </a:r>
          </a:p>
          <a:p>
            <a:pPr marR="0" lvl="0" algn="ctr" defTabSz="914400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DilleniaUPC" panose="02020603050405020304" pitchFamily="18" charset="-34"/>
                <a:cs typeface="DilleniaUPC" panose="02020603050405020304" pitchFamily="18" charset="-34"/>
              </a:rPr>
              <a:t>การสร้างคน</a:t>
            </a: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uLnTx/>
              <a:uFillTx/>
              <a:latin typeface="DilleniaUPC" panose="02020603050405020304" pitchFamily="18" charset="-34"/>
              <a:cs typeface="DilleniaUPC" panose="02020603050405020304" pitchFamily="18" charset="-34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5097580" y="-27384"/>
            <a:ext cx="219470" cy="6876000"/>
            <a:chOff x="5097580" y="-27384"/>
            <a:chExt cx="219470" cy="6876000"/>
          </a:xfrm>
          <a:solidFill>
            <a:srgbClr val="C00000"/>
          </a:solidFill>
        </p:grpSpPr>
        <p:cxnSp>
          <p:nvCxnSpPr>
            <p:cNvPr id="7" name="Straight Connector 6"/>
            <p:cNvCxnSpPr/>
            <p:nvPr/>
          </p:nvCxnSpPr>
          <p:spPr>
            <a:xfrm>
              <a:off x="5097580" y="-27384"/>
              <a:ext cx="0" cy="6876000"/>
            </a:xfrm>
            <a:prstGeom prst="line">
              <a:avLst/>
            </a:prstGeom>
            <a:grpFill/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ight Arrow 13"/>
            <p:cNvSpPr/>
            <p:nvPr/>
          </p:nvSpPr>
          <p:spPr>
            <a:xfrm>
              <a:off x="5101050" y="636753"/>
              <a:ext cx="216000" cy="216000"/>
            </a:xfrm>
            <a:prstGeom prst="rightArrow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60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3203848" y="977785"/>
            <a:ext cx="246324" cy="5892449"/>
            <a:chOff x="3203848" y="977785"/>
            <a:chExt cx="246324" cy="5892449"/>
          </a:xfrm>
          <a:solidFill>
            <a:srgbClr val="C00000"/>
          </a:solidFill>
        </p:grpSpPr>
        <p:sp>
          <p:nvSpPr>
            <p:cNvPr id="8" name="Right Arrow 7"/>
            <p:cNvSpPr/>
            <p:nvPr/>
          </p:nvSpPr>
          <p:spPr>
            <a:xfrm rot="5400000">
              <a:off x="347624" y="3942010"/>
              <a:ext cx="5784448" cy="72000"/>
            </a:xfrm>
            <a:prstGeom prst="rightArrow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7" name="Right Arrow 16"/>
            <p:cNvSpPr/>
            <p:nvPr/>
          </p:nvSpPr>
          <p:spPr>
            <a:xfrm>
              <a:off x="3234172" y="977785"/>
              <a:ext cx="216000" cy="216000"/>
            </a:xfrm>
            <a:prstGeom prst="rightArrow">
              <a:avLst/>
            </a:prstGeom>
            <a:grpFill/>
            <a:ln>
              <a:solidFill>
                <a:srgbClr val="A50021"/>
              </a:solidFill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60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endParaRPr>
            </a:p>
          </p:txBody>
        </p:sp>
      </p:grpSp>
      <p:sp>
        <p:nvSpPr>
          <p:cNvPr id="18" name="Title 1"/>
          <p:cNvSpPr txBox="1">
            <a:spLocks/>
          </p:cNvSpPr>
          <p:nvPr/>
        </p:nvSpPr>
        <p:spPr>
          <a:xfrm>
            <a:off x="151002" y="260350"/>
            <a:ext cx="2611438" cy="3096642"/>
          </a:xfrm>
          <a:prstGeom prst="roundRect">
            <a:avLst>
              <a:gd name="adj" fmla="val 10906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t">
            <a:normAutofit fontScale="97500" lnSpcReduction="10000"/>
          </a:bodyPr>
          <a:lstStyle>
            <a:lvl1pPr algn="l" defTabSz="6858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US" sz="4000" b="1" dirty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VII.1</a:t>
            </a:r>
            <a:r>
              <a:rPr lang="en-US" sz="40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/>
            </a:r>
            <a:br>
              <a:rPr lang="en-US" sz="40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</a:br>
            <a:r>
              <a:rPr lang="th-TH" sz="40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การรุก รับ ปรับตัวของมหาวิทยาลัยเพื่อเผชิญกับ  การทำสามสร้าง</a:t>
            </a:r>
            <a:endParaRPr lang="en-US" sz="4000" b="1" dirty="0">
              <a:solidFill>
                <a:schemeClr val="tx1"/>
              </a:solidFill>
              <a:latin typeface="DilleniaUPC" panose="02020603050405020304" pitchFamily="18" charset="-34"/>
              <a:cs typeface="DilleniaUPC" panose="02020603050405020304" pitchFamily="18" charset="-34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674217" y="6451944"/>
            <a:ext cx="426298" cy="369332"/>
          </a:xfrm>
          <a:prstGeom prst="rect">
            <a:avLst/>
          </a:prstGeom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th-TH" dirty="0" smtClean="0"/>
              <a:t>30</a:t>
            </a:r>
            <a:endParaRPr lang="th-TH" dirty="0"/>
          </a:p>
        </p:txBody>
      </p:sp>
      <p:sp>
        <p:nvSpPr>
          <p:cNvPr id="13" name="TextBox 12"/>
          <p:cNvSpPr txBox="1"/>
          <p:nvPr/>
        </p:nvSpPr>
        <p:spPr>
          <a:xfrm>
            <a:off x="35496" y="6522751"/>
            <a:ext cx="3972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Extra Bold"/>
              </a:rPr>
              <a:t>28</a:t>
            </a:r>
            <a:endParaRPr 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bertus Extra Bold"/>
            </a:endParaRPr>
          </a:p>
        </p:txBody>
      </p:sp>
    </p:spTree>
    <p:extLst>
      <p:ext uri="{BB962C8B-B14F-4D97-AF65-F5344CB8AC3E}">
        <p14:creationId xmlns:p14="http://schemas.microsoft.com/office/powerpoint/2010/main" val="2521149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Down Arrow 29"/>
          <p:cNvSpPr/>
          <p:nvPr/>
        </p:nvSpPr>
        <p:spPr>
          <a:xfrm rot="16200000">
            <a:off x="2681476" y="1250444"/>
            <a:ext cx="684704" cy="360040"/>
          </a:xfrm>
          <a:prstGeom prst="downArrow">
            <a:avLst/>
          </a:prstGeom>
          <a:solidFill>
            <a:srgbClr val="990000"/>
          </a:solidFill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8" name="Title 1"/>
          <p:cNvSpPr txBox="1">
            <a:spLocks/>
          </p:cNvSpPr>
          <p:nvPr/>
        </p:nvSpPr>
        <p:spPr>
          <a:xfrm>
            <a:off x="5299037" y="2265311"/>
            <a:ext cx="3836574" cy="5960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defTabSz="914400" rtl="0" eaLnBrk="1" fontAlgn="auto" latinLnBrk="0" hangingPunct="1">
              <a:lnSpc>
                <a:spcPts val="32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DilleniaUPC" panose="02020603050405020304" pitchFamily="18" charset="-34"/>
                <a:cs typeface="DilleniaUPC" panose="02020603050405020304" pitchFamily="18" charset="-34"/>
              </a:rPr>
              <a:t>โดยการสร้างบัณฑิตให้เป็นทั้ง “บุคลากรองค์การ” และผู้ประกอบการที่มีคุณภาพได้มาตรฐานตามความต้องการของตลาดแรงงานและของคนยุคใหม่ ด้วยวิธีการใหม่</a:t>
            </a:r>
            <a:r>
              <a:rPr kumimoji="0" lang="th-TH" sz="32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DilleniaUPC" panose="02020603050405020304" pitchFamily="18" charset="-34"/>
                <a:cs typeface="DilleniaUPC" panose="02020603050405020304" pitchFamily="18" charset="-34"/>
              </a:rPr>
              <a:t> อาทิ </a:t>
            </a:r>
            <a:r>
              <a:rPr kumimoji="0" lang="th-TH" sz="3200" b="1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DilleniaUPC" panose="02020603050405020304" pitchFamily="18" charset="-34"/>
                <a:cs typeface="DilleniaUPC" panose="02020603050405020304" pitchFamily="18" charset="-34"/>
              </a:rPr>
              <a:t>สห</a:t>
            </a:r>
            <a:r>
              <a:rPr kumimoji="0" lang="th-TH" sz="32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DilleniaUPC" panose="02020603050405020304" pitchFamily="18" charset="-34"/>
                <a:cs typeface="DilleniaUPC" panose="02020603050405020304" pitchFamily="18" charset="-34"/>
              </a:rPr>
              <a:t>กิจศึกษา </a:t>
            </a:r>
            <a:r>
              <a:rPr kumimoji="0" lang="en-US" sz="32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DilleniaUPC" panose="02020603050405020304" pitchFamily="18" charset="-34"/>
                <a:cs typeface="DilleniaUPC" panose="02020603050405020304" pitchFamily="18" charset="-34"/>
              </a:rPr>
              <a:t>(Cooperative Education)  </a:t>
            </a:r>
            <a:r>
              <a:rPr kumimoji="0" lang="th-TH" sz="32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DilleniaUPC" panose="02020603050405020304" pitchFamily="18" charset="-34"/>
                <a:cs typeface="DilleniaUPC" panose="02020603050405020304" pitchFamily="18" charset="-34"/>
              </a:rPr>
              <a:t>    การพัฒนาผู้ประกอบการ </a:t>
            </a:r>
            <a:r>
              <a:rPr kumimoji="0" lang="en-US" sz="32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DilleniaUPC" panose="02020603050405020304" pitchFamily="18" charset="-34"/>
                <a:cs typeface="DilleniaUPC" panose="02020603050405020304" pitchFamily="18" charset="-34"/>
              </a:rPr>
              <a:t>(Entrepreneurship) </a:t>
            </a:r>
            <a:r>
              <a:rPr kumimoji="0" lang="th-TH" sz="32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DilleniaUPC" panose="02020603050405020304" pitchFamily="18" charset="-34"/>
                <a:cs typeface="DilleniaUPC" panose="02020603050405020304" pitchFamily="18" charset="-34"/>
              </a:rPr>
              <a:t>กิจการเพื่อสังคม </a:t>
            </a:r>
            <a:r>
              <a:rPr kumimoji="0" lang="en-US" sz="32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DilleniaUPC" panose="02020603050405020304" pitchFamily="18" charset="-34"/>
                <a:cs typeface="DilleniaUPC" panose="02020603050405020304" pitchFamily="18" charset="-34"/>
              </a:rPr>
              <a:t>(Social Enterprise) </a:t>
            </a:r>
            <a:r>
              <a:rPr kumimoji="0" lang="th-TH" sz="32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DilleniaUPC" panose="02020603050405020304" pitchFamily="18" charset="-34"/>
                <a:cs typeface="DilleniaUPC" panose="02020603050405020304" pitchFamily="18" charset="-34"/>
              </a:rPr>
              <a:t>หรือ </a:t>
            </a:r>
            <a:r>
              <a:rPr kumimoji="0" lang="en-US" sz="32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DilleniaUPC" panose="02020603050405020304" pitchFamily="18" charset="-34"/>
                <a:cs typeface="DilleniaUPC" panose="02020603050405020304" pitchFamily="18" charset="-34"/>
              </a:rPr>
              <a:t>Young Talent Mobility </a:t>
            </a:r>
            <a:r>
              <a:rPr kumimoji="0" lang="th-TH" sz="32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DilleniaUPC" panose="02020603050405020304" pitchFamily="18" charset="-34"/>
                <a:cs typeface="DilleniaUPC" panose="02020603050405020304" pitchFamily="18" charset="-34"/>
              </a:rPr>
              <a:t>ในรูปอื่น</a:t>
            </a: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uLnTx/>
              <a:uFillTx/>
              <a:latin typeface="DilleniaUPC" panose="02020603050405020304" pitchFamily="18" charset="-34"/>
              <a:cs typeface="DilleniaUPC" panose="02020603050405020304" pitchFamily="18" charset="-34"/>
            </a:endParaRP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5302799" y="5505671"/>
            <a:ext cx="3818990" cy="5960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defTabSz="914400" rtl="0" eaLnBrk="1" fontAlgn="auto" latinLnBrk="0" hangingPunct="1">
              <a:lnSpc>
                <a:spcPts val="34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h-TH" sz="32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โดยการปรับปรุงคุณภาพการสอนและการสนับสนุนการเรียนรู้ทั้งนักศึกษา คณาจารย์ และบุคลากรที่เกี่ยวข้อง</a:t>
            </a: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uLnTx/>
              <a:uFillTx/>
              <a:latin typeface="DilleniaUPC" panose="02020603050405020304" pitchFamily="18" charset="-34"/>
              <a:cs typeface="DilleniaUPC" panose="02020603050405020304" pitchFamily="18" charset="-34"/>
            </a:endParaRPr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3454629" y="519618"/>
            <a:ext cx="1527083" cy="1253198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algn="ctr" defTabSz="914400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DilleniaUPC" panose="02020603050405020304" pitchFamily="18" charset="-34"/>
                <a:cs typeface="DilleniaUPC" panose="02020603050405020304" pitchFamily="18" charset="-34"/>
              </a:rPr>
              <a:t>ด้าน</a:t>
            </a:r>
          </a:p>
          <a:p>
            <a:pPr marR="0" lvl="0" algn="ctr" defTabSz="914400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DilleniaUPC" panose="02020603050405020304" pitchFamily="18" charset="-34"/>
                <a:cs typeface="DilleniaUPC" panose="02020603050405020304" pitchFamily="18" charset="-34"/>
              </a:rPr>
              <a:t>การสร้างคน</a:t>
            </a: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uLnTx/>
              <a:uFillTx/>
              <a:latin typeface="DilleniaUPC" panose="02020603050405020304" pitchFamily="18" charset="-34"/>
              <a:cs typeface="DilleniaUPC" panose="02020603050405020304" pitchFamily="18" charset="-34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203848" y="977785"/>
            <a:ext cx="252000" cy="5892449"/>
            <a:chOff x="3203848" y="977785"/>
            <a:chExt cx="252000" cy="5892449"/>
          </a:xfrm>
          <a:solidFill>
            <a:srgbClr val="C00000"/>
          </a:solidFill>
        </p:grpSpPr>
        <p:sp>
          <p:nvSpPr>
            <p:cNvPr id="8" name="Right Arrow 7"/>
            <p:cNvSpPr/>
            <p:nvPr/>
          </p:nvSpPr>
          <p:spPr>
            <a:xfrm rot="5400000">
              <a:off x="347624" y="3942010"/>
              <a:ext cx="5784448" cy="72000"/>
            </a:xfrm>
            <a:prstGeom prst="rightArrow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7" name="Right Arrow 16"/>
            <p:cNvSpPr/>
            <p:nvPr/>
          </p:nvSpPr>
          <p:spPr>
            <a:xfrm>
              <a:off x="3239848" y="977785"/>
              <a:ext cx="216000" cy="216000"/>
            </a:xfrm>
            <a:prstGeom prst="rightArrow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60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5091426" y="-27384"/>
            <a:ext cx="219708" cy="5261945"/>
            <a:chOff x="5091426" y="-27384"/>
            <a:chExt cx="219708" cy="5261945"/>
          </a:xfrm>
          <a:solidFill>
            <a:srgbClr val="C00000"/>
          </a:solidFill>
        </p:grpSpPr>
        <p:cxnSp>
          <p:nvCxnSpPr>
            <p:cNvPr id="7" name="Straight Connector 6"/>
            <p:cNvCxnSpPr/>
            <p:nvPr/>
          </p:nvCxnSpPr>
          <p:spPr>
            <a:xfrm>
              <a:off x="5097580" y="-27384"/>
              <a:ext cx="0" cy="5184000"/>
            </a:xfrm>
            <a:prstGeom prst="line">
              <a:avLst/>
            </a:prstGeom>
            <a:grpFill/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Right Arrow 17"/>
            <p:cNvSpPr/>
            <p:nvPr/>
          </p:nvSpPr>
          <p:spPr>
            <a:xfrm>
              <a:off x="5091426" y="411618"/>
              <a:ext cx="216000" cy="216000"/>
            </a:xfrm>
            <a:prstGeom prst="rightArrow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60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endParaRPr>
            </a:p>
          </p:txBody>
        </p:sp>
        <p:sp>
          <p:nvSpPr>
            <p:cNvPr id="22" name="Right Arrow 21"/>
            <p:cNvSpPr/>
            <p:nvPr/>
          </p:nvSpPr>
          <p:spPr>
            <a:xfrm>
              <a:off x="5095134" y="5018561"/>
              <a:ext cx="216000" cy="216000"/>
            </a:xfrm>
            <a:prstGeom prst="rightArrow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60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endParaRPr>
            </a:p>
          </p:txBody>
        </p:sp>
      </p:grpSp>
      <p:sp>
        <p:nvSpPr>
          <p:cNvPr id="23" name="Title 1"/>
          <p:cNvSpPr txBox="1">
            <a:spLocks/>
          </p:cNvSpPr>
          <p:nvPr/>
        </p:nvSpPr>
        <p:spPr>
          <a:xfrm>
            <a:off x="151002" y="260350"/>
            <a:ext cx="2611438" cy="3096642"/>
          </a:xfrm>
          <a:prstGeom prst="roundRect">
            <a:avLst>
              <a:gd name="adj" fmla="val 10906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t">
            <a:normAutofit fontScale="97500" lnSpcReduction="10000"/>
          </a:bodyPr>
          <a:lstStyle>
            <a:lvl1pPr algn="l" defTabSz="6858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US" sz="40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VII.1</a:t>
            </a:r>
            <a:br>
              <a:rPr lang="en-US" sz="40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</a:br>
            <a:r>
              <a:rPr lang="th-TH" sz="40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การรุก รับ ปรับตัวของมหาวิทยาลัยเพื่อเผชิญกับ  การทำสามสร้าง</a:t>
            </a:r>
            <a:endParaRPr lang="en-US" sz="4000" b="1" dirty="0">
              <a:solidFill>
                <a:schemeClr val="tx1"/>
              </a:solidFill>
              <a:latin typeface="DilleniaUPC" panose="02020603050405020304" pitchFamily="18" charset="-34"/>
              <a:cs typeface="DilleniaUPC" panose="02020603050405020304" pitchFamily="18" charset="-34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674217" y="6451944"/>
            <a:ext cx="426298" cy="369332"/>
          </a:xfrm>
          <a:prstGeom prst="rect">
            <a:avLst/>
          </a:prstGeom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th-TH" dirty="0" smtClean="0"/>
              <a:t>31</a:t>
            </a:r>
            <a:endParaRPr lang="th-TH" dirty="0"/>
          </a:p>
        </p:txBody>
      </p:sp>
      <p:sp>
        <p:nvSpPr>
          <p:cNvPr id="15" name="TextBox 14"/>
          <p:cNvSpPr txBox="1"/>
          <p:nvPr/>
        </p:nvSpPr>
        <p:spPr>
          <a:xfrm>
            <a:off x="35496" y="6522751"/>
            <a:ext cx="3972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Extra Bold"/>
              </a:rPr>
              <a:t>29</a:t>
            </a:r>
            <a:endParaRPr 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bertus Extra Bold"/>
            </a:endParaRPr>
          </a:p>
        </p:txBody>
      </p:sp>
    </p:spTree>
    <p:extLst>
      <p:ext uri="{BB962C8B-B14F-4D97-AF65-F5344CB8AC3E}">
        <p14:creationId xmlns:p14="http://schemas.microsoft.com/office/powerpoint/2010/main" val="1940571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285728"/>
            <a:ext cx="2357454" cy="4437647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3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I</a:t>
            </a:r>
            <a:r>
              <a:rPr lang="th-TH" sz="3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 </a:t>
            </a:r>
            <a:br>
              <a:rPr lang="th-TH" sz="3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</a:br>
            <a:r>
              <a:rPr lang="th-TH" sz="3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ทิศทาง          การเปลี่ยนแปลงทางเศรษฐกิจและสังคมของประชาคมโลกในศตวรรษที่ 21</a:t>
            </a:r>
            <a:endParaRPr lang="en-US" sz="3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026" name="AutoShape 2" descr="data:image/jpeg;base64,/9j/4AAQSkZJRgABAQAAAQABAAD/2wCEAAkGBxQTEhQRExIWFRUVGBwYGRgWFyEgHhgdICEYHxohHhwcHCghGiMlHxgZIjIhJikxLi4uGB8zODMtOCgtOisBCgoKBQUFDgUFDisZExkrKysrKysrKysrKysrKysrKysrKysrKysrKysrKysrKysrKysrKysrKysrKysrKysrK//AABEIAOQA3QMBIgACEQEDEQH/xAAcAAEAAgMBAQEAAAAAAAAAAAAABQYDBAcCAQj/xAA3EAACAQMEAgEEAgECBQIHAAABAgMEERIABRMhBiIxBxQyQSNRYRVCJDNxgaFSYhYXJUNjcpH/xAAUAQEAAAAAAAAAAAAAAAAAAAAA/8QAFBEBAAAAAAAAAAAAAAAAAAAAAP/aAAwDAQACEQMRAD8A7jpppoGmmmgaaaaBpppoGmmmgaaa8s4HyQP+ug9aaaaBpprR3Leaentz1EUVwSOSRVuB82BPdv8AGg3tNa9BXRTIJIZElQ/DIwYH/uDbWxoGmmmgaaaaBpppoGmmmgaaaaBpppoGmmmgaaaaBpppoGmmvMjhQWJAAFyT+tB61RPIfuJK7McYgpwIrMuTM8uDBlyiwSxCre56+LE21uf/ABEwXKWbhmIyEBhIVDgkmDyNcNiGxaQMq3/9OJ1p73NUzziWjCoq2p5GlV1IflhYZqskclgGJQfDZSXGMgOgl/DK+odZYagJlTMsRZSblsQ1iCO/43ibIWuXYW9bmyarG0baYS0ptHPM2bRgg8gQIshIHTOe2yHxmoPQ75f9T49x3Ctmippb0kUUToI5CFlEqFlJxJDFmRwCbCyr8XuQ7vr85bWo3WvrK2viE6RyRUywcrpiZXMcOBXuylTkvX5s3ZFjePpVUbnBD9vWDISW+25Wu6/lyBrtkAipfEi/6BH6b345NBPWhI6yRa1RLlSlAGltg0Tq6OsakuZOQ926uSvYVf6Ixyw7vV00ZfgQSBluGUEOAmTLdcrXFwe7H9a77qi/SjxKOggZTGyVTBefNlbvu2BXrC97fvo37Gr1oGmmmgaaaaBpppoGmmmgaaaaBpppoGmmmgaaaaBqH8h3gwAJGheV1kZBboYAdsSygDJkXtlHt8jWhvW9RJO61FQKeniEYJLmMySuSyjPo4qsd/U2bJg3SEGpbJWzzKaiGOaSN4qpqWGSS8th9oFDSTNlIjMMiLkKSVOYxsFzot/tTvUSyRssIYTYIVMbqASMS73vcW77DKQSDfXC38z3rdJXFOSqOrOsSKoXFCtwrOPZgWX4NySOu7asFPBNDLDRRxn7iIQ88iibAo8ciMXhAxZ1MuQcZFmBc2UNbL4/slZtzt9pF93TCWSMTRRxiojwYiRDn2y5oR82ut7WOLBN7H9QBPtprZ6NpGGUEz5RCFWbiU5+2ao90JODEXb5Fr4th83SplajNfTyNJEFVo6eeP2QOb8jswNsQSbAEG4IIsftR4bFTbU9GLHDjq6qCSQi6Z5G8yRg9JEyEhe+O4VSb60dhZHq1WOhkEvOeN6kYqqsTJUKGCEN3CUQ4hijAEBQSQ6huspE8BjiMsgzXprCNWF8nJ+FLIo+C39A2OqXv9LUSMo+wEjqs0MyIyOkkbWkhUZvCzxI+IJspVldQCCbysa8axTvKIuWqWNh2pwXkihjYh7s4suXdsrm1h3D1/kYp5ZIY2D1QVJTHE2WTyBxVRxXQY8aJFPY45GxNsjcIDcXlEdLT1aKtS02TrTzdxyy5Q0pkspPHHHdCA7H/lgk59yW/wDmNLFuT1gSvnSkU08nCgMET37sWIINxYm4HqO2HWs0T1oNLIYP+GpFjmkkJx5UZG5SsYUAnvOzOxuFP5dLR5dyhp6OopHExd5KpVWNnieYOYHR3iwJBAUg8hHpcAPl6hcfFfJpd3WUtCIkxhiszX+4N5SS5st0QCRyoPZstz2DZqNVpLyZtDDTIsjjFQHR1kMt44yIxYqrgrGrgxsLEP7VH6PbPT1e3tHYLPSzOgqI/wAvYhgyse7WLL1bon4JvqX3Lwf7moWCatY0zZ1PHEtnmcHjlDOWLFER44x8nFytwFXQUas883qeGXcKeYRwCRsYFhVmSMX97tEc1FmDG9wVY2AHXVvp/wCbLXbeayUBGiyEwRWIBUZEqO2a6lTYXNzbvXMfM62XbqI0kMEqCojkjUyxpnHTlsmjZxI7MVzYXsFAmNiSoIsHidMp2Cnp4cuV7SEI5UkvJIiF+1DoWXFlJBwVyPZV0F3o/IpC8InUUyzfisq+1ybLExEpCSEFGFwb3tYHoWCiqVljSRfhwCL/ACL/AKP9EfBH+Nc2FQHjnEoljSsm4WkldnMUgzX/AIdlDNJGJVXjLCMBnW1yxUTHkO+QtTfZUValNMXWAO4K8drGT8gPcRgn9G7L2Lg6C8aa4ZS7ruW2VtJyVkldRVTopZgG7f8AVs2KNYhxZrMCPn4Hc9A0000DTTTQNNNNA0000DVe3zeikyQLmoJbJo1DOCFDr6kEBT2tyPmwHfepTed2hpYWqKiQRxp8sf8AwAB2Sf0B2dUPbvN6WtlcUqyGoJLJHIOMyiyowyLBbFUDKQxcYMcTjZglJIYp2hadYan7m9OyvBh/LEJpVVlbNkQYS9Ekg27YN18iVxepeL7ejpY3kQLKcmxzysF6ERREZfg9t0cvWn/UXdnooPuW5klryqYrKSkKBVV3SSPEGRljiIuP38EKw192aP7VJKQVn3SToY4adlCytmJAiSqTiBIA3bFZFxW9hkoCG8b32ujl/wBVG1oKVlkldomIkWFTgT3JixQAYhkswjYi1iRN+R+Rj7rN9wmh43ApqSBAJiXWOzTvOuCKVfPGQAWJ7yVtb1Fs240VMlEkMCU5yU1eWUlPC5u3IioBI4yIDLdBYFrAE62PMtpCRgKJa1TjJMUxWZUuzCTljQEqXBGCi+LSY9DoJeaoqamlifjjjqxJFG4bIRsCYpJB7LcBgpAFj82BOWpHbamMvlaVDyBczMpD3UCNnQObGRStgUvYp+PQFcpaOfCprTFMYUameGGdrNhC6vKyQlrISo9OVi5ZFLY2GvmzmorIZJYQYI2k/wCHaWJRKnG725v5SoWKTNAmORVV7/IgJJNpjmWkqZokFTNJaR8MXRsWNkByxZWiS4uw9W7YdnN51s6JQyT5MZaVHmjdjcgqrXsLYqSpIyA6OJ7tbUJ4xJVRrQTyR007VLzZSx3Q5uHcMzsCWyCObqqhQwULYDWz5G81TFUU8FU8rSRlXUwAQKrMqSmOTAM5jVy4UOxOP7uBoNrddnjjp0KglY41khib1txiMx5GWURJZ8OyosGYKBdjqP2Xz1ZZYhKFExADGOWnmjVejN3DI0kSADLN/X07N7XhPNPMaOShozG6VTU0sEkyLG7jBbq4LFQoufjPo2Bt8arW3URrK+JKOV4m53qYMYFgWCnZ/wCR2yUmctZVRQSuIFyLsqh0HyFGgWT/AE4xwxyRitYAKimxCyOxP5KE42KLj+BuxyxamVa7vjDRq3DPDSvJI/IXmMKOiuY36AEjIlowe+EHKzm895dsc9O0XFKzFDxCWSMPJxMsZIAQYYkJMgTiY3RbDstrQ3fxyoqRKwmmDyhlBLyNndmFVTIpkRcU41e9l5OIgKyg2CI8D8wrE3JtuqJvvVmLQh2OQHRIdS9rpbsr+x8XNgegRUMS1AiBhSlpoYIouaUfySRZFHKCxdV5GPZGTpf9A6pdTtpeAVsc8v8AqX2Kt3BjHDEUcs7T8RGZSORUlaUNe3fR1a95ohTNTNEY2hqKhI2hclo5YWRuQ4Fytz0wIXFQqElVzuFhlTmo5ITJzNNIYxIpsshJBYx4uxRE9x+RZREx7tc+/LdnhEa1BkSA04cBpEzjIkwVw8ZZeQuAF7N7t/etbwmOZaVMVQjsxZBkSOMsxVFDLyZBLZXAUEgLcKdePJL1jHb6mlZYA0cksiyLgyghlUElWAuBkcegGANyp0ET4ltdPKdvFTK5qKJCsKNCYkcAYqylkvMQkak4SMtxf410rVGn2UJKZEjARYSGaJCA/rITjgnZ5GiIA7JRTcshtc6IMI0Ehu4Vcj/bWF//ADfQZtNNNA0000DTTTQNNNaO5ysphscVMlnJHWOL2B/q7Yj/AK2H70FD+tNEa2jSCnZJJI6lGKciqWsJEKKzevJdx6Xy/wAHoGRerfFEgUCaQx4JPFLDYJZ7FirXVY2KmwsGUgdt67dG7GAh843iUKx6SKNlXscOYvGCLDK4YfDMCpOCgpIxFSrXhC6u+Mc+OKSkBkEY+CqLdVJJYZC/fwETVmlkoEj3OamWpEZeJTKgsEd+Bo1nZFOQVblrB+w3VwMm0+OZbhUStUNLEgSR0mjChpmhZBIrBQuAjbG1iOz2SuuS7FstRU1abnVxc0bzyvMpCtcIVDAI0qlu2xVASQENgwFj17YZHraJqai/gSBZKMzS2cOFXFeLBxkV6PITiOwA97qGfxjyJqiWTMmGSLjCx2cxBHIUKWKIGzaIgOVBUkhSQbGs/VhagoKKihZDVTF5hECDjh8OFXtXKyuSD3gfkk6gPqpHLDUfdmKWGWnFOsHoTHJGpcyZSK2I/kKdEg2Zf2euozV4FEdxqJghVAzK/SI6lgyRsnvcksiurNlkCuQNiFb2bZhtkNPAtXKq1EsAMcidmRJInmeMBrxoVV1dWHQOV7L7aXlPn9Lty8SxJWVDVE8pDEYxgzSOha2XsAUC/vEA3XoanNv22oMtLU8plX1JmiluZwFuFRMQoRrliXJc8RXI3Ujx9TPGoauWirCHkEQctFCl5JIyAwZQQRaM2YqV9sseyQCEB4j5ou6iqimgMP8Aw7KJAjSxxyTZI5sBdMriyE9/yC/fdtq94hhWmqJYuFKmYyMZPlZBCYwgFzg7hLWIUYhw1mJBgfpxRxmurZqVcGSOBWFREVaRismUg/EpmQLtgATl6jV7gni55YzATUBAzKAWUpJcXVmARQxjYEHEsYjcGwJCgePbPVzKlTQLBBEC+CPJYsA06JdoeTNVRYeyfYxuLYkHWeKAS/dqY6ejqqVGfJFwaFyX9zMoC8JjwZUNi+D5m1yYqu2Si+5jhZp6apRHLinjkLBEskLq8URLIFiCH2ABBvZuzcNo8Rp6yjWWctNLMg/ldizpY3CHLolSAHUrizKbrYBQFH8z2fdZDHuC1Vp1jDqsZ41WMorBQjE2kzE1wS2QUfiQAbDH5NI23bbuDwogjcsEBI5ZOGoisoSMiMNkWX5JOKgXIvKimq4niopmjMdSsimWFVTJwDiGyYvbgTGyhnPGPcAEiaqNx2+kUQT1NOhWMLhLIgbCwAHH1ZbAdAW60FU2Opkp/t51WZsaFnrI5UdJHcMhvHFJa8jO85uOnPRIyU60f9GFFuMc60Tz1Ag5pBE6KkRc1PJYuUFuR4lH9Irnq1jdTtdJVzxSiCnnijjez4K65OYyuJ7U2VDfr/ctiLm8VHtIpKqSRIZCa2VY5FQ2iVFWRYmzI9BZ/ZQci+JUWBDBueHeTpWzVEcihKmlco0IcOiAErkjD8ybkFiAR2th3eR8p2MVMM4ido6gxFFkjazDpioP9Ak9/Fx+9VHZ/FG26qapSGJHrHEZbmd1gWwYqDwAkyMhObdA4C3/AKoTzWil3RLUNUYUUiL7YsbTszOJHZkYhwGjdLkEHidsrG+glU3GKhVoknqIQQsyLJFy8MZVcmBiLKI0RZMYiBZrtYqL6q/inmVfFu1NTTVLTpUpFyJIynBpEDPZU/5LI5ZcD3YdjsWhPDN6mqC+3VJneoiz+2dWYuknqhR2CtigF/dvVRle4PXZfHaKkhYPDDByxQojiKZppIo+7KtxkVuD0AL2PRNhoLhpryjggEG4IuCP2NFcG4BBsbH/AAbA9/10Qf8AvoPWmmmgaaaaBqtef+VQ7fTcsyGXkPGkQAPIxBNjf/b12f8Ap/Y1Kb/vkFHC1RUSCONf2fkk/AUDtif6H+f61y/yvf4d2WjNNFLyQzpPElSnHHVAXvGkhuhZithc2Nm0Hqj8nVzxVdPKvCDLOkqGoiThll5QJihcMO2Hs6DFUBU31mr99qo5qSnpohaqkqW5qiF5PwaQLGBlyf8ALjW5PZuD/dtXYdoqjS1UyU9RFU1EbNK3LGUkkDO2fsuMocMQIwCmIAyHIW1Knaq6kpZJ+akqowXmPOWDWFxG4mDBA3HbIhFuVPZLE6D1u21RSySUy09OpnhlWqNgqZRCndJAQhe4E4sb2Usb5ELfNtVdJGiUtDT8TQxpI8XIgRWYhmhtxtI5C5Xk9ex83Op3ZaeBhZ56eV5kZUNOuICSZOwVs3YlyrOWy9uO4HqTqt+S7UsFSsJqFl/1CdTJHgnOhWJrTQkEYFeJRlibF7gg20FkoN2eoqGIiAjESKFmYLd3BkfGwbkGHF2bAYsB2GtyH6g5VlbBsNJFHTLEzMyBjxczKZGIxS+KgsBZR2x6HWuwyUsaRyzyRCGmhpwqoFCuEju4a6n0wt6DoocjcFuoHaZIp6OF063B4BjNipqFj7xkZhk0qgKAeyHb1Ni1gGtsVNJt1HTUj1B5EnUMWBKxoVeTID8jH/FIl/UYl7hSpIs+zBoGns33K8jBuMe8TNJLK4ZGe5A5xbHvHHo9Ewk3h0tRTU7TVjVAGEjhkH8oup+MihYJkgupDBiG+bjar91iFfTiQWmSFp+SG38kI6s6McwMi7YgMRj0bFxoN6q3+KKsjYsnDOjRNJkBxSxstke/a5ctu+wVAPyNY/KN1XkpUibkzmjWTjucUDLJl6A37iwt/wDlv8fMhstJHMz1xRGMxDRMVBIiAUIQe/ztn1bplBFxqd0HOZfszXTVZkIZlfGLLAStGsRBC+pkZhyArcqyqtx69WD7o08qJg89RJTl5eIWDyR8aqSuXHCZMnAdrXEVi1kGrHNErqUdQysCGVhcEHogg9EEfrVSjj+yh3Ro8U47yQqz9Igp4sB7H0TlWWy9KOwLaCveeRbhFt4dJoopYmaYs8xeUmQPGwjLIBGbz4rifW6qD/fNU8Sj7l3WSRCqyfcSNOhk5rtxxqpLGU8apKPjJXPsfQHurbTR1VE5Zy0c8ah5mf3spuvu9yhR7kL8K2XVydUPcfpMZ6ukNRXz1MOL3E1+UKCGVbk5WJcgsR6mw6yFg8/QyuqoqSoZ1kehjb+H09wLu0jKo7cdgkAk36UE3BjfqP5tVzRNNSzpHFFOLwWXlAjkjMUrq4JF5l6A/WNwfa3aZKSJIPt+oosRCoU44gjBQp/R7AH+ba5Pu3h8d6mGStqYoHqIVeGOMiF3JhA/ka4UuzoxPYU3/LHoN/ctyl3ChqaV3eKOVYGiqp1TpJCtxJ9uzKhNj22PUlmAt7QUyy7TTRUM26QQTFWFvtnZVicym4lQXch8iLi4LXsP3d/H69aVIqCKmg4ytkWOdmaXpyxu1OkblgjG5YA2bsC2ubeT0ZeSKUSQtEY+JDuEgsyO8gLRZPiiiOSGRb+9rEHo3Ca+nXhVIOOrarSrlqCwUurBCysXbHkUGRjxkNexxLH/AK2rZ6iCV1qocxUEX4+U8syqGSISKb8cTD29wBezYq19cz8MqJJ6WsoqeOqDPNJPTSKS+Lqn8geVSqOSDGo/QaVT821L/wDy5mhpXrv9VqUPAJnZSQrsqFk9uXIhbYgkX91t+9B0DdNxIL0IxjEV5TJK6lXVQJTGFRw7dHE5AeiMTe4yjPFPIaU8wpoyHglQSBUIx5pQrKTIqMwuWexsQcuiQC0f9LqOLc4Ytwm5hV06famZZWBYrkb9dsSkqXLXuR8dd37ZvGIaZTHFfAytMwaxLOTcEta7WNrXufVe+tBN6aaaBpppoKB9aPGJa2hX7dcpYJOUJ85gKwYAfBPYIBBvaw+dQ2zb01TSVCyUtQWeNY5YDAsUMKJGEdjIwXLss4VWyACgKArE3Wr3p3TOEMoMksKnEMTJEZlYstj6Dhf8fZrqBb95aysV5YoJQylXyYYnjcWKx5G1rMzLZSfyW367CCMolRxJURPJDMzO1OI5HhBQiADkRlBZPUsUF2ZgAPnWHeUNK0RMbSRvgJ2ARJHcz0qoXWNVVwMzYgZDsXsTfJ54jckMTTyWkzYKjGLrlpYynJG6sBjOzG+Q9AxBws1O8Q2QQwmWlEoLVLqkMpkWORWeHge5YR5xoGIPbDItYlApCR3OSWCjqagNHy1lTaonN86SB8RG4RTkCiGFgeiMkJFxfVhr65xtlbKsJ5KdZCWeMKZZEGQl9WuCOnDAgf1a3UvU+OpLTDhCQS8fqYiCmeIxyOI5lVlX8h3iDb+sB3qAMKcUi8NTEW/+0quT6yB1ZwHBBQZLkGv8kWuFM+mwqqykapq9waZZ0lQQGMOEKk3aRf8AcpCsuJAH8gsciCLD4ZscSLO8MRhklVX+3SYhMWL8LLMq8gBGfqDipysnwTipvHYBHN9t/DRSiQPG0hRBOxWPJTH7EAgoQWxBUYgWvqw7TuyGO8UCniZo51gsTFIpCmyWBdbXIP5FcbKb20GnNOKOC0XLEyWCQyNz8jO4WMEmRnGbeikuqgv3/Wvld9O6Oo4mqIsijPK6hrLLLJYuzkAM1iOhcADq1gANPcNgiq56erkXCV6iKWHMHkRIRmB+XqGCsShBtmL+wFr3oPiKAAAAAOgB8Aa+6aaBqn/UPwCHdVj5JGikivg6gHpscgwPyPXrsWP/AHvcNNBU4tnFDBTKirIkQjiKfinISqpNazG+ZF7k2By7K970u1ukhrJKyRWVDkoSPiVQLsAGjMgHVzZwWKi56AEb5/QSVDUkGTcEjyCVVJUM4QtDnIO0UMp/RybAWOlLQRiFKSupxPOIWXNUMhmDBUkYSFAUZvTK5H+03IFwEZUb2ZUikILyTJK8EpdESIKFVJo4Gu7Bi6lQyu93I+CAY2nqxuVL9uZJeYVxRyVW0rQsHt/tRjwxqbEKCQxC2WwmafZGjFLCsCySxU8kcDz45QxFI1OePqHyxToNcFrMAWGqv45Vxbe/2VfXU9PLDIJwYYzcvJy5gtIhUDFwvS/jYhgfgLZs+4SzimmdJY55GLN30trho8nRUwNjZVzZgMxcrkK1V+Z7XS1NMjXf7aJqc1ECGyENEVjDKRmqgNcDIWNrHI63fPGp9xpYKLbqiCZ45YzwLMDlGAyMCynIKFbtgfi/7I1B+bpVLVTg01XPG8LhQYYxGpaGWNmLoCtgY6dhdhb26vbQX6i3pKkYwNAY4G4xJIgKyy4I6cQDCwxe56/wLjvXHtr2AVz7i1TuDQw09TKXpoCWV7s7/wAN2xN2U29Segf3rqfgu1Vi7ZAJGGbQheJ2ZMExVUtIgDxuFFzbu5AuMQdbO1eK0+2x1VQ4ad6lmacKnUhkawjSG5AUs5AUkk5WJItYPVDvbCFY9vggkETNDx8ojyMbcbFVVXCqLFrsbkW/sasHj+7rVQLMqlO2RkYglHRijqbEjplPY+RY/vVepaOThEMcNRS8khf4p34S0nKSAzN0HY92Nu7KPW0941ssVHTrTxFmUEks7XZ2YkuzH9kknQSmmmmgaaaaCt7/ALM8qcYBsrtKjKw/JssldGKhlIkkHTXHRFiARrx7FLgksnGrAxl4IIwEIRg1gblssgrdG3rjY3LG2a4d51O1VvNTR1NXJBTwwrJTxjpZpMIyq4ll5SzO4sDc2KgjQdP3Oogq1aEpTVURsAmYcl+8hhiQpUFDlf8A3G+Nhekec7lT0dNAlbA1PJyhoFpZhNiqYK2PNGFT1dvXGx/u5NtHybd/9O4qilQU0iiSP7ads0ija0rMREzcLSOkYKEm+S4kHM6i/qLtE1VJQbxT0klTTNDGWhcu7A5M1mUktiwYC63HqT+wSHQ6TfqN4JJaeDBZ7Q2xWFpJZAAgKPiHJBTFxe4J/QOvc1LMkpkKMxKnNP5DZjiAscgjZXhsHIQqpBNz+RAoe9eNz7hDQzScsJhmRMKhESRlfhDiGOPsLGI2ZUe7EFjf9Hqm7GpkiYLGVV0ZSihGlFwR8tMkasL/APvHR70FX+lYljidSEYXxEcDACAh5SySJZVVwXUFvzewuLJfU/VVqVPvG8cQifB5pCQyuGs8QwkQ5XFicsb49P3aFi3GQSxwlHZsVKrFI6CmAjjDpMkORzB5WXJSjXUBhYWx/S6OSNqpTzLHGwEiTuHczYqZJFszN7tyMe7En1HTaCRoKfhmpZhUNWRzsVWocqXjVo3IXJAqtE7KvwAcgl8rjG565LvElRPuBooGdo+Zau8JXGEABowyyAe33MbSODfpgB21tdM2fcVniDgrkCUkVGyCSL063/dmBH+ej+9BvaaaaBppqJ8i3xaWMNxvK7tikaWBY2J7ZiFRQASWY2/7kAhv18atG6yGyFSGN7WFjc3/AF1+9QVMa2WmiMVRAshiBYywOzMWUFSQJE4j/YKt3+v1rT3DyBamIUfvTTzkxOHW/EMQ0tpLGJzgbCxPs4uOjabSSRQEljHQAEsdypNwBdR7pfo27Ud3brsIDeqYgfbPPMJ9yV4kfIMacrGzegQIMBibkAEki5tbHnO8y0FJUxU89FSwGnidOcwtPBJITFjmoCvIwRZQQxJVmFyba3Nro2askNVJSVBhkxkikjKCIzsS6oyKxa0t0JYsON1YkC41u/TyvEu67htqss+3qhYIy5RK4MSsqBiwWMsZLLciyi2gpUcsTbvQnaWUz3tIyQGOEElrkR8hNliYhhl8IOySddg8wjr1oKrkkpZlaJkZEiaE4N6u3LJO6rihY9rboX1UfHkij3SUQUSww2kiyUGP8HCX5ASTG6yRvcKLm3dka9yoaksY4C7rAXX1ka7YgkKElRveMuiKVk/k9yr9OAAjvMN4li2qWrSpbmWJbSqwVc81RgsYaw7J6cEjIAm46w+I+fJV7fTtPLHFVySGKPK6h5I7Ne5H4kFcrH/eVBBYDVi8t8Kpq2KRXQ5t7i0jqpkAUKzojBXNkVbkE2HRGtIV+30whpw8FOOMOiswIidSiLe7fkeYqb9kA9ix0GSWraWdMISFpGMkgSxSUFCsWHaiS4KsGtZDA6i5taeoapEiDFgwZmYsnsq5FmPsotivYy/wL2vrTeulqI54YY5IHClFnvEyK5QEEBZCzBSw/wBvyNV3ZNteL7mlyqgsBjdGYsyF3LPNgYCkkpZmJKyXtcdAHsOgaarXjJlR1isWhwkJd8M1IMQjD8X8eT3nPqPxSPKzE3sugaaaaDHUS4qzWviCbf3YX1xvxCppt/eaesgiNRGxEKRyEPHEACpIDKZAGa2Z/wBxFrA9do1yz6iUtNRUtdU0ChamXFZhFdl/IZF0AKR2GR7xBJ7uTYhN+DrHIKujlWGT+QyyccWKNeSaEEqzMzMftA5ZiSS4OTfJz1bTNTlmNTIOXICEqrLDFKoYMQULl0VyQP0xUAkAtyvxOpqpaEVeSmUOIVmkcrJ7O2WEizI8pxZbQE2PGLKSw10H6OmWGinWpV4UWcmMTE5YusZyuwF1ZyxB77Zh+tBGbHRU16iARMKlJppVcMzZqx9XHETJ0jjF+pEWRLNaW77+y7wrU9Mk6VYmmd4FjjnmBUgi6yyMYwrgLclbEBTh0wB3KTzjZ0qXSnKmZgeRoKdibIL9sqXYAXAAv8W1VX8y+4aakctHVpItRt3GpPKZBypG5RmRlJbEszBCrZeuPQWcUkgsJQWtzTSEdtGALlY6hJElYhuGPu2aKym36nt2ano6b7iplEQiAvJGpWxNgwRRkbM3tgS3fZva+qHvPkSU4jgevpzLDIoaGlSyRRwZSkHOUtctGgcBrlUKBSxF97z+lk3ugwoipCPyAPHIvIyllsHlCBCPfrFrm1yo7IZNl36oq4DIaSpKzSh42qJYo43hBHGjPEodVJJ642yyCFmDX1aqeqMsdNUUwxd0DCJioV4yB+bIrgWyyVk+T18E65VsUe61NA1A9LwgHhlq6iSyhFclgIiPZjcKWuQwUA/3rqFDXHCSoiDzPNUmFc1txrHI0RBKxiyIVlcBuyWIyub6CtUX1ZX/AFB6CekeNRNJAs6sWVnRrfjgLC1ibFrXXqxuOl6oz+MQPWxS8cTyI0slVMU7kLRlOMdkBAJF9TewC9kljqSEBW5WSRWqKgxoOVykaplliDcKSkTsBa2TAfAGgz+YeYU+3Rcs+bf0kS5Na9r2JAUX6uxAubfOuebHC+4T1FfTTmeQzpIYmYxRiBFlFOtnhduS9zkBgTn3e+rrX0ckdM9KnGHlduSWpdiGiYsLmSxLPhigViLAGxIQXgP/AIhFHLTpHRFKalhaKoKzFuH0gldQCLTFAyHIEsRy2A/YT+1PURoKWaKCpiMYZHDFXn+C14pQyl+yxJl7JB6ucdqJgxjlgd1glvG4Qj+Fx6j1NwnsDGwAuGw+BmdbNOg+1PGxqIrZwmNhlj8qqsTZiOwp66AB+CWoqeSVSAsTHVSy1CRJAshjJkjazIiGN1sFXkebJVuStutBOeZeB0Mm38UhaGKmynMq9v0CZGYtcuW7JJuSdUP6Vb3S0cdQaeFmzmWMSTcpkkB7jGEFNIqDEtYBiWYd2BW3RdxqjXpU0LosSA8VQVlV5EDYFSEX8Q6sxDt+OBup7tWPLK1drjSF6iqS7yWmNyJUKySgMyR2UtLaIhCjgBGuAo0G14XRRu89WqGRxI0iVVNLcMr3ziAfEYKV6hYNhcfPqzWKmp7y08rxzWT+XnkWMs9xIqRkQj1VRKWJIA9V7YliOafTWpqVoq/cZJOJKqYkNdAgYlsnGatb+QqguCPb4J+OjV6zU8MYSWoaSHiTJ1BDJlGJCsca2mbjyYKAW9CBYnQWX/VIccuZLXA6YfJsAP8AqSQAP8650tKYt0lq5gIlmGNLLNEWEa/LK/arFySyXS5y/JWsWAN62TcudczFZleWNmFrXjklia1+7Exkj/8AYahfLpXerpqQeiPFJKXVQztg0IxRW9bqWSW5Vj/GLKdBC+DVUxWaT7gyR/e4KsEaqhVisTCxLmMKwaTBCOmLXPILXv8A0mPuxcKxyZQ5sxsBc/s3AFxex7JBJ1zzwfdWi3WagljSTJGqIqgRKkpVyCfuFW3GxGKm6o38aXHa26loPiqALAWH+NfdNNA0000EfvjsIvUEqWCyEEhljPTsuPdwD+jcC5HYANEmwaSSBRyFc3BVmC5s0liYlIVlAKscA7uZQCDZr9L14mTJSv8AYI//ALoOSeEbfQEYpt5gkV1DyS8gikuzhOCRyxcFiigsFJV7fLW1cvI9640skVUKgYKVpkQkBmKpd5VMRUtex+QCTZfa2l5Dt9U88ASkzDWzkM5EcLoDZ1FzdiCAHMd1KDo3Ft6rqJ0cCUoJBebMA8fbGNIwSPVgshKhvzf46yADhVL4VWw14SejqDzrI9oHQtj65XcAIQpdA34g5W+DY9Q8n8BUo9bGvHWyl1BJ9YhICka2VgFKXVeRfhmZjkOtTlbRh3aQRF3pi3HJUM+D5KjOWdrosdvQriSHW4VcAdVDZfNBucFTEpOQdI4acsoEiEr7yDFmUXByORVQVXvosHMvG90SOb7eooDJKY3jSOxDvUyMoVpCxysVAQp+Psxx9jru/glBNS0K08w4VplvMwctc4qxCdeoF7sRf2zAv86zePbABUCaoiikkR5hDOVBkxBVVDtiOx/MAB0EA+LWHuWKcOyVKMVnxkH29nWKWPsKMkBcMEXtltkL2sTgGrRNLDNKZKeadHqMoQZFL3IAuYltGgsrSKWsbZFv5LBtHdppqSeYioZjJnPBRXjjAvkZmeTByoBze+QuWA+fnN48YUrQstUyuAHijnKwmXNOMY05IYWWO1iqkEGyqp96r514+lXuJEVXTR1UUjpIKt7lkkjjaLhjfJWwDva2PuL9fOgnNt8kWONEmaWoE5KssNMRPDjIXl54g75KxezOgFx8A3BFgoppJOWcgtTLIs0SRZZqwQMwfEkSLkQSsfw4dbML6r1P4UyRkRvMKidV5cpcEeMBkyn41FmKH1xGRZQWJ/kOtyhppYHxkd+KQRPIUJVpTJI0acYVkSHiyhMgRRkHAOVruG6/llR/GRFHKJWRY1UEPNkGJXAsTB6pJIHk6KxkMIz3qp/UbwKuZJKuCpjA4pTNABioDe0ixkL7AhU/OxLKWuMrC2ps5M0NMKRcYcJJJpFGBtkGKEE8jy3OQIGPbNclQ0TvVRB/pqRT1ci/dSRmPKQ3SKaYtECSbnGIWPZ/Bu7d6Dz9KfF0hhNO0yzNFIJJlANkkKkLFZxey3Lm4Fy46673t72BaOVqmnighhZhJUTqP5II0GbhY8TdWMd/Qg5OCVYA6ybzVw0j1LwrEtSiGaNFOMkyjO6tGoDSglHsxDWzyvrl/ljFtzqY1ZGq/uKeogAiLvkB7RZyfKqpDBbYvZbW6XQdgpacBZaqnBEIjZgJCWFVli5axJZFCqEQ/rJvQqFyrG31FbWsIZI/4EnRpI3aF1UIokSFRfORhIAWZnF0jBAs1tVfxzzVoNzqaKqnmlpy0uLJkhBF39Y4+xlbEBbWy/VzqybR5PHSyVFO1GNvSV1KNI38KMIwAksidQO0aR+g/EOWuerhYY9pMsrQ8wp6iJCyxwRBYSrkhGdGzWU2Rk7sRdziLqdSC7RIlSqpMSgQsmZuYrDCygIM8Q3Rdj+bXBsNRXjNLkqTvXwzccTGeaHARcv8tmRksvqJpy1/klD6/Go6h2KoimeSOWqziCxBHq2IfpRyWlRwwkcyWBAUGJfgFiAk/BactzSg1MYeeS8Ekp/j9nu6+tn5HykJjcpeRwCcBfcgpyamWCWQs8l5I5FtnS2RBgGa4a2bNcixz7BudVHxTyZ5qLjq5bEvMKeoRSrcUeKkjiCj5bBShs1mBHobz+1LUU6F7o00aH+OYtLUSrcKF5CYxEXdSo6kViFs7BRoNjYPp3HSyzyrUSyGoK8hkCElF7wBVQFB+DYWxsAFtfV11goqtJY0mjbJJFV1P9qwBU2PYuCNZ9A0000DTTTQNNNNBC+W7waanZ1tmQcSbnHr8sVBZ7GwCgdllBsCSIIVrvSGaf7d1kiTOLIzkxkvYfxKOQ3kRDipBsSMrgatO7bYk6YOP0Rf99gg2I7H6IINwVU/rVX8b8JeFnM8iMjWPEq3UsC7DLIXxDPkE77FyxsAAztts0v3lqgxFwscQuTxyhCenYnJQ7KbKF9kYdga499TtvoaGYzUU1RFV5glFYMiknI3kBJU/wDtJJ7W4AN9dZ3+NxGkFKY/uFRIyHCl4B2yuVIYssjKI2xQ3yyB9O8G9bLA0LLW0qOGvU/bwKWmdlUJZVjsRiDGuQYglhcgHQQHjO1wQ0cFfVzzSTSK1U9RykpGuN2YKSVyHIIrBS5aQ42HYtz7q70LJUq3K0bB2pvYRsTZP5CoVZFupPXqwJtYa5ymzUtCLVi1vDTtH1Pd6VTKy5GGMqGYhWkGRXqzkXcLrqu72aJohjHGFJtcLYD/AHOQCEUXVgB7G4vYZaCg+Mb2quKWZJkqZKgQtKZZJQSpBJYXC5lnHRQBeZSUxVhq1bQU26GprKkBVmkRw0ZaZrFUjRCwUsRdQVFyqiQKCbXPndUMslI8jozNd1QGWOWyhsZFWNmbpZHyFh/zVBYWsar9QfOjTVVHGL/bRgmUxoSqyH/ljFiLuiDMRv0ORXsbKQHnzryWeqBbalMxaIxSxGKQTRfmySopAI65FDi4yYD5tqa8cnqHihk3VYKeLjZ44lJ/2Yy5MzOwSwUOqgjHi/VrCG8K83jqKyKOkWbqPCQOiKgTNgnwS1w8yn8gLAgAk31IV1TFUJLQyVsMKq8tOqFUyN7xYxR/MaASIVY+wsbXj7YJ7YyGFQtTlLHG8jgvKHWOMPNHY95k2icNe/ZYDrWDyOiTcRFSVFNUUoe+EqGLIMDmsfqXMeSxCS5AHoovfrUZtu1tSw2kro1MVQRKzAk4JzSoshkYsUvPG5F+g98he+p7d2q25Q6xxRkJxzK/IeRgQvDFgDmrAfNgeW/eJGgq9B45NFIlLPgIWeR5ZGJeV1b/AHZHFAGjtTyMqllDW6Vww1PNvp6NxmWopalVqQrG5DASKjYwte91PQUOAVfEsD/fUN0VvtJMgDIImPpf8wp7W1mHt8EWPx+9VOgpSzUpo3jklhpyrTNKWAYtHyCXADmMnEwuxFiuQB7sEN9NPps1DOaysmjlqGUrGuV8XN87s3bNj11+i3zqmVvnxpaafb6qkP3Q5I5QLKkmRc3dlbJgA62t82bv3Nuk1/8APJHWxRzNHNHDK8IhQveNkZGjEoCZXaPJwzesfQuEKyW3zqXozNAjTS5jKVVMkLhS7R8irYtYt0AoxR+7izBXPpbslVFQJTymWArlIVGPIFlPrYMWCABGJUrkS5Hricpivq9vrpJIZhI0iQlg8SSBijZ+qiMlmdQL8ZF+7hbXt8+o1d6rGX+1jMyJLUSABZFwlYxowbJW7/NgALnFiwA1vTUKIFlcQwU8ecgWNkWPNlfJnBUKwt2LtYsciBiLBqRbJVFYY6doYaY0qxm0eTfibBjkoIBJIKqL5m461nbaakpxkM7KbxGQxyRwsARE1yFd1jJyF0zLILseiMtGGgq40jCxU7DiWMKbStjyBowHYIkagpewBtj8KmrZoMVJTLGiRIoVEUKqj4CgWAH+ABrLppoGmmmgaaaaBpppoGmmmgaqe8beI5pK5o1aZP8AkyGMsVQhFxGPvcNkcB+YkZRcsbWzVH+q3mL7fTxrAFNRUuY4i9sV+LsS3r0WX8uu7noHQZYthp9xUfcw80aowDujRkyux57Iyq6Y4IAfn8gSSCTUfqNLU8EtEIT9oiEPNCMF5LKQzkGxTN/dcbLiSWN7LI1+8VFDRiCWp+8epeSmWSKPjdJ5c2U5FyhAZrdKLdEXtbUrVUU8LrKlUzwTDB6OeNbrfFSYkRFuRaxTpfYtc/sIOm3CSaoeqpZogtXHFEIROqzKBHIY7FlZUf8Akd+Mr2FRgzWZdWXxcT1C1Ue5UkUXK6piCCs5ESrIwFzf8Db9hQo+VJOhUeNRwuK3cJDIRClIY41LrMpPX8YUuzFn/Ff1132ToeM+SrWzJKOaKZhJII5hxoIOOQRNECcXCsQDJ212c+qGwDcqWgpJrUkcFPAh5pcEjJnSIXYqmSyPgSLMlwpU9MTZYaojroTTTU0VOkW4LAs1LUR2VJFgAIXFc0jWOI9N+JiY27F9iupytPTxuhnmkoTFEcD/ABgpaWV1YAQ8f9MSxMjItuxq2vVGJ229FViqQ8Jkc3Cy/cKQS1y5jWnke97svXyLkKRT+NxPI8szJ/xCs6LOnu8mciyOsMyEosUYjHELkKVuy27kNv3WH/6YCiwVRYyzJTxEO0SQ1N/RUzIMkahorGzAr7WBNjp6pVp0dpAMo3UM5wkDX9zHdSXV2jzFlN+iLgi1U8grqCnrqKoleMMpkRYrHGzCCPJpWW2CKHb47Zj38nQS+477FW7hBSw1bGP7eV3iicplIDFxrIwGaCxY2P8AVrG9jK0/jiQ08dNCz08MilJDAqRsZGCgOWwupNitx3coB1qlQb1FJubLSRCerjoZYZcWGMrhoWQhy47Dh7k2aw+SbWtG/VJekqIWpZM5EQTlSgN240AYvIqklb9qxUYMCf7DZ36kaWhY0tQsU1KHUGMDjJj6eJ4+wEbAAr+uvkdGsePeO161Iqtyqi8TOZooaRnIWV1YE2xBRQjSdKeyxP8Ad/tQgp1mkntSRyerxfcAtVgM/MWZGxi/JmAiVSMTc4iy+/OvI6mgMcopnkFSUMbPIEeBhhhCSv59tIxDFsgzDsKToI6PyCGnrKuHcpCOSV5YWnGcZpJC3pjbI5Wtj8D0JB47alfo5TrNSVa+zUprJftr5LaPr8P2o7PQ/ZcH96nPEds+6pL7glNVvyE5cUbJkFRXK9EE5q92Hyb9AWAt8UYUBVAVQLAAWAH6AA+NBqU+2BZXmMkjsxuA5FkHwAoCjoC9r3Ps3fsb72mmgaaaaBpppoGmmmgaaaaBpppoGq1534XBucAimurpcxyr+UZNr9ftTYXX92HwQCLLpoOfeH/TJabhNVVSVf25yp0a6xwtdjkEyIZrnon4t/gW6DppoKH9RdvMrR+yq2cJh5JGQFlMvKqujAo+Dq4xILcVvYKQPOw7UsFRRwCIySRxNjMrDCCBS3oGsOVmYql8R69/Iu15qqZJEaORFdGFmVwCrD+iD0RrzS0ccQxjjRAf0igD4AHwP6AH/bQa9XEFkEhQFXUxv0P3bEt/a/kP3+Q/V9RKxCStllUL7QtT3Jv3Gbr0Px7lnXsAnAnsakfJ3tST2GRaNkC9exb1VRdWF2LAC6sLn4PwaPQs8EtPTfaSxxLNGqFXcwKHEiyR2eKNyvYf2yu7DvFeg2fN90+zjjrftTNDROkUYuLDJCGlyNzZSUjHwclbuxvqt+OtQeQGWF6WdXiijD1BPbYrjGS+RIkyeawbIMq3a5ChOzMoIIIuD0Qf3rW27boYE44IY4UvfGJAoufk2UAX6Hf+NBzWDxyDZKnOCnlkhnhEZl6Yoys7y5klAodMLWYe0Y6YnUvsVQdzeR+CamgiQRI7hLzOGurKtnjcRYmx9lPMeuur7poKztfhyRHIyNK3QMkt3kK/tQzsVjVrC6xqoIH6sLWKeBXFnVWHzZgCP/Osmmg8xoFAVQAB0ABYD/tr1ppoGmmmgaaaaBpppoGmmmgaaaaBpppoGmmmgaaaaBpppoPjqCCCAQeiD+9atNtsSMWVACSTf5tf5tf8R/gWGtvTQNNNNA0000DTTTQNNNNA0000DTTTQNNNNA0000DTTTQNNNNA0000DTTTQNNNNA0000DTTTQNNNNA0000DTTTQNNNNA0000DTTTQ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3275856" y="332656"/>
            <a:ext cx="5606934" cy="596014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algn="thai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มีการเปลี่ยนแปลงอย่างรวดเร็ว 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(CHANGE)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14282" y="6335933"/>
            <a:ext cx="2857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Extra Bold" pitchFamily="34" charset="0"/>
              </a:rPr>
              <a:t>3</a:t>
            </a:r>
            <a:endParaRPr 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bertus Extra Bold" pitchFamily="34" charset="0"/>
            </a:endParaRPr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4067944" y="1104794"/>
            <a:ext cx="4464496" cy="5960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algn="thai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โลกา</a:t>
            </a:r>
            <a:r>
              <a:rPr kumimoji="0" lang="th-TH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ภิวัตน์</a:t>
            </a: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 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(GLOBALIZATION)</a:t>
            </a:r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4067944" y="1772816"/>
            <a:ext cx="5040560" cy="171527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ความเป็นสากล  ความเป็นนานาชาติ </a:t>
            </a:r>
            <a:r>
              <a:rPr lang="en-US" sz="3600" b="1" dirty="0">
                <a:latin typeface="Angsana New" pitchFamily="18" charset="-34"/>
                <a:cs typeface="Angsana New" pitchFamily="18" charset="-34"/>
              </a:rPr>
              <a:t>(INTERNATIONALIZATION) </a:t>
            </a:r>
            <a:r>
              <a:rPr lang="th-TH" sz="3600" b="1" dirty="0" smtClean="0">
                <a:latin typeface="Angsana New" pitchFamily="18" charset="-34"/>
                <a:cs typeface="Angsana New" pitchFamily="18" charset="-34"/>
              </a:rPr>
              <a:t> </a:t>
            </a: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และการรวมกลุ่มประเทศเป็นประชาคม</a:t>
            </a: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ea typeface="+mn-ea"/>
              <a:cs typeface="Angsana New" pitchFamily="18" charset="-34"/>
            </a:endParaRPr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3275856" y="3985114"/>
            <a:ext cx="5606934" cy="5960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algn="thai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เป็นสังคมฐานความรู้ 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(</a:t>
            </a:r>
            <a:r>
              <a:rPr lang="en-US" sz="3600" b="1" noProof="0" dirty="0" smtClean="0">
                <a:latin typeface="Angsana New" pitchFamily="18" charset="-34"/>
                <a:cs typeface="Angsana New" pitchFamily="18" charset="-34"/>
              </a:rPr>
              <a:t>KNOWLEDGE BASED SOCIETY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)</a:t>
            </a:r>
          </a:p>
        </p:txBody>
      </p:sp>
      <p:sp>
        <p:nvSpPr>
          <p:cNvPr id="22" name="Title 1"/>
          <p:cNvSpPr txBox="1">
            <a:spLocks/>
          </p:cNvSpPr>
          <p:nvPr/>
        </p:nvSpPr>
        <p:spPr>
          <a:xfrm>
            <a:off x="3779912" y="4941168"/>
            <a:ext cx="5184576" cy="171527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ใช้ความรู้และนวัตกรรม 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(INNOVATION) </a:t>
            </a: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เป็นปัจจัยสำคัญของการเปลี่ยนแปลง</a:t>
            </a: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ea typeface="+mn-ea"/>
              <a:cs typeface="Angsana New" pitchFamily="18" charset="-34"/>
            </a:endParaRPr>
          </a:p>
        </p:txBody>
      </p:sp>
      <p:grpSp>
        <p:nvGrpSpPr>
          <p:cNvPr id="6" name="กลุ่ม 5"/>
          <p:cNvGrpSpPr/>
          <p:nvPr/>
        </p:nvGrpSpPr>
        <p:grpSpPr>
          <a:xfrm>
            <a:off x="2771800" y="451974"/>
            <a:ext cx="428628" cy="6406876"/>
            <a:chOff x="2771800" y="451974"/>
            <a:chExt cx="428628" cy="6406876"/>
          </a:xfrm>
        </p:grpSpPr>
        <p:grpSp>
          <p:nvGrpSpPr>
            <p:cNvPr id="20" name="Group 19"/>
            <p:cNvGrpSpPr/>
            <p:nvPr/>
          </p:nvGrpSpPr>
          <p:grpSpPr>
            <a:xfrm>
              <a:off x="2771800" y="451974"/>
              <a:ext cx="428628" cy="6406876"/>
              <a:chOff x="3071802" y="785794"/>
              <a:chExt cx="428628" cy="6406876"/>
            </a:xfrm>
          </p:grpSpPr>
          <p:sp>
            <p:nvSpPr>
              <p:cNvPr id="19" name="Rectangle 18"/>
              <p:cNvSpPr/>
              <p:nvPr/>
            </p:nvSpPr>
            <p:spPr>
              <a:xfrm>
                <a:off x="3071802" y="928670"/>
                <a:ext cx="108000" cy="6264000"/>
              </a:xfrm>
              <a:prstGeom prst="rect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Right Arrow 15"/>
              <p:cNvSpPr/>
              <p:nvPr/>
            </p:nvSpPr>
            <p:spPr>
              <a:xfrm>
                <a:off x="3071802" y="785794"/>
                <a:ext cx="428628" cy="357190"/>
              </a:xfrm>
              <a:prstGeom prst="rightArrow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Right Arrow 15"/>
            <p:cNvSpPr/>
            <p:nvPr/>
          </p:nvSpPr>
          <p:spPr>
            <a:xfrm>
              <a:off x="2771800" y="3861048"/>
              <a:ext cx="428628" cy="357190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" name="กลุ่ม 3"/>
          <p:cNvGrpSpPr/>
          <p:nvPr/>
        </p:nvGrpSpPr>
        <p:grpSpPr>
          <a:xfrm>
            <a:off x="3491880" y="809164"/>
            <a:ext cx="576064" cy="1395700"/>
            <a:chOff x="3491880" y="809164"/>
            <a:chExt cx="576064" cy="1395700"/>
          </a:xfrm>
        </p:grpSpPr>
        <p:grpSp>
          <p:nvGrpSpPr>
            <p:cNvPr id="8" name="กลุ่ม 7"/>
            <p:cNvGrpSpPr/>
            <p:nvPr/>
          </p:nvGrpSpPr>
          <p:grpSpPr>
            <a:xfrm>
              <a:off x="3491880" y="809164"/>
              <a:ext cx="288032" cy="1035660"/>
              <a:chOff x="3491880" y="809164"/>
              <a:chExt cx="288032" cy="1035660"/>
            </a:xfrm>
          </p:grpSpPr>
          <p:cxnSp>
            <p:nvCxnSpPr>
              <p:cNvPr id="5" name="ตัวเชื่อมต่อตรง 4"/>
              <p:cNvCxnSpPr/>
              <p:nvPr/>
            </p:nvCxnSpPr>
            <p:spPr>
              <a:xfrm>
                <a:off x="3491880" y="809164"/>
                <a:ext cx="0" cy="963652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Right Arrow 15"/>
              <p:cNvSpPr/>
              <p:nvPr/>
            </p:nvSpPr>
            <p:spPr>
              <a:xfrm>
                <a:off x="3491880" y="1594221"/>
                <a:ext cx="288032" cy="250603"/>
              </a:xfrm>
              <a:prstGeom prst="rightArrow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" name="กลุ่ม 2"/>
            <p:cNvGrpSpPr/>
            <p:nvPr/>
          </p:nvGrpSpPr>
          <p:grpSpPr>
            <a:xfrm>
              <a:off x="3779912" y="1268760"/>
              <a:ext cx="288032" cy="936104"/>
              <a:chOff x="3779912" y="1268760"/>
              <a:chExt cx="288032" cy="936104"/>
            </a:xfrm>
          </p:grpSpPr>
          <p:cxnSp>
            <p:nvCxnSpPr>
              <p:cNvPr id="25" name="ตัวเชื่อมต่อตรง 24"/>
              <p:cNvCxnSpPr/>
              <p:nvPr/>
            </p:nvCxnSpPr>
            <p:spPr>
              <a:xfrm>
                <a:off x="3779912" y="1340856"/>
                <a:ext cx="0" cy="720000"/>
              </a:xfrm>
              <a:prstGeom prst="line">
                <a:avLst/>
              </a:prstGeom>
              <a:ln w="571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Right Arrow 15"/>
              <p:cNvSpPr/>
              <p:nvPr/>
            </p:nvSpPr>
            <p:spPr>
              <a:xfrm>
                <a:off x="3779912" y="1268760"/>
                <a:ext cx="288032" cy="250603"/>
              </a:xfrm>
              <a:prstGeom prst="rightArrow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Right Arrow 15"/>
              <p:cNvSpPr/>
              <p:nvPr/>
            </p:nvSpPr>
            <p:spPr>
              <a:xfrm>
                <a:off x="3779912" y="1954261"/>
                <a:ext cx="288032" cy="250603"/>
              </a:xfrm>
              <a:prstGeom prst="rightArrow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28" name="กลุ่ม 27"/>
          <p:cNvGrpSpPr/>
          <p:nvPr/>
        </p:nvGrpSpPr>
        <p:grpSpPr>
          <a:xfrm>
            <a:off x="3491880" y="4797152"/>
            <a:ext cx="288032" cy="576064"/>
            <a:chOff x="3491880" y="809164"/>
            <a:chExt cx="288032" cy="571461"/>
          </a:xfrm>
        </p:grpSpPr>
        <p:cxnSp>
          <p:nvCxnSpPr>
            <p:cNvPr id="29" name="ตัวเชื่อมต่อตรง 28"/>
            <p:cNvCxnSpPr/>
            <p:nvPr/>
          </p:nvCxnSpPr>
          <p:spPr>
            <a:xfrm>
              <a:off x="3491880" y="809164"/>
              <a:ext cx="0" cy="464261"/>
            </a:xfrm>
            <a:prstGeom prst="line">
              <a:avLst/>
            </a:pr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Right Arrow 15"/>
            <p:cNvSpPr/>
            <p:nvPr/>
          </p:nvSpPr>
          <p:spPr>
            <a:xfrm>
              <a:off x="3491880" y="1130022"/>
              <a:ext cx="288032" cy="250603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1" name="Picture 4" descr="http://www.southmango.com/wp-content/uploads/2013/10/iStock_000000454142XSmall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2350" b="18918"/>
          <a:stretch/>
        </p:blipFill>
        <p:spPr bwMode="auto">
          <a:xfrm>
            <a:off x="193744" y="5031152"/>
            <a:ext cx="2434040" cy="1304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5340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3" grpId="0" animBg="1"/>
      <p:bldP spid="17" grpId="0"/>
      <p:bldP spid="18" grpId="0"/>
      <p:bldP spid="21" grpId="0"/>
      <p:bldP spid="2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2910247" y="-27386"/>
            <a:ext cx="262963" cy="6984000"/>
            <a:chOff x="2910247" y="-27386"/>
            <a:chExt cx="262963" cy="6984000"/>
          </a:xfrm>
          <a:solidFill>
            <a:srgbClr val="C00000"/>
          </a:solidFill>
        </p:grpSpPr>
        <p:sp>
          <p:nvSpPr>
            <p:cNvPr id="8" name="Right Arrow 7"/>
            <p:cNvSpPr/>
            <p:nvPr/>
          </p:nvSpPr>
          <p:spPr>
            <a:xfrm rot="5400000">
              <a:off x="-545753" y="3428614"/>
              <a:ext cx="6984000" cy="72000"/>
            </a:xfrm>
            <a:prstGeom prst="rightArrow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53" name="Right Arrow 52"/>
            <p:cNvSpPr/>
            <p:nvPr/>
          </p:nvSpPr>
          <p:spPr>
            <a:xfrm>
              <a:off x="2957210" y="1936782"/>
              <a:ext cx="216000" cy="216000"/>
            </a:xfrm>
            <a:prstGeom prst="rightArrow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60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endParaRPr>
            </a:p>
          </p:txBody>
        </p:sp>
      </p:grpSp>
      <p:sp>
        <p:nvSpPr>
          <p:cNvPr id="41" name="Title 1"/>
          <p:cNvSpPr txBox="1">
            <a:spLocks/>
          </p:cNvSpPr>
          <p:nvPr/>
        </p:nvSpPr>
        <p:spPr>
          <a:xfrm>
            <a:off x="3152625" y="663634"/>
            <a:ext cx="1439489" cy="3125406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algn="ctr" defTabSz="914400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DilleniaUPC" panose="02020603050405020304" pitchFamily="18" charset="-34"/>
                <a:cs typeface="DilleniaUPC" panose="02020603050405020304" pitchFamily="18" charset="-34"/>
              </a:rPr>
              <a:t>ด้าน</a:t>
            </a:r>
          </a:p>
          <a:p>
            <a:pPr marR="0" lvl="0" algn="ctr" defTabSz="914400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DilleniaUPC" panose="02020603050405020304" pitchFamily="18" charset="-34"/>
                <a:cs typeface="DilleniaUPC" panose="02020603050405020304" pitchFamily="18" charset="-34"/>
              </a:rPr>
              <a:t>การสร้างความรู้ผ่าน</a:t>
            </a:r>
          </a:p>
          <a:p>
            <a:pPr marR="0" lvl="0" algn="ctr" defTabSz="914400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DilleniaUPC" panose="02020603050405020304" pitchFamily="18" charset="-34"/>
                <a:cs typeface="DilleniaUPC" panose="02020603050405020304" pitchFamily="18" charset="-34"/>
              </a:rPr>
              <a:t>การวิจัย</a:t>
            </a:r>
            <a:endParaRPr kumimoji="0" lang="en-US" sz="3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uLnTx/>
              <a:uFillTx/>
              <a:latin typeface="DilleniaUPC" panose="02020603050405020304" pitchFamily="18" charset="-34"/>
              <a:cs typeface="DilleniaUPC" panose="02020603050405020304" pitchFamily="18" charset="-34"/>
            </a:endParaRPr>
          </a:p>
        </p:txBody>
      </p:sp>
      <p:sp>
        <p:nvSpPr>
          <p:cNvPr id="46" name="Title 1"/>
          <p:cNvSpPr txBox="1">
            <a:spLocks/>
          </p:cNvSpPr>
          <p:nvPr/>
        </p:nvSpPr>
        <p:spPr>
          <a:xfrm>
            <a:off x="4817400" y="934365"/>
            <a:ext cx="4306011" cy="5960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defTabSz="914400" rtl="0" eaLnBrk="1" fontAlgn="auto" latinLnBrk="0" hangingPunct="1">
              <a:lnSpc>
                <a:spcPts val="32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DilleniaUPC" panose="02020603050405020304" pitchFamily="18" charset="-34"/>
                <a:cs typeface="DilleniaUPC" panose="02020603050405020304" pitchFamily="18" charset="-34"/>
              </a:rPr>
              <a:t>โดยการเสริมสร้างขีดความสามารถการวิจัยให้แก่คณาจารย์ นิสิต นักศึกษาวิจัย </a:t>
            </a:r>
            <a:r>
              <a:rPr kumimoji="0" lang="en-US" sz="3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DilleniaUPC" panose="02020603050405020304" pitchFamily="18" charset="-34"/>
                <a:cs typeface="DilleniaUPC" panose="02020603050405020304" pitchFamily="18" charset="-34"/>
              </a:rPr>
              <a:t>(Research Student)</a:t>
            </a:r>
            <a:r>
              <a:rPr kumimoji="0" lang="en-US" sz="30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DilleniaUPC" panose="02020603050405020304" pitchFamily="18" charset="-34"/>
                <a:cs typeface="DilleniaUPC" panose="02020603050405020304" pitchFamily="18" charset="-34"/>
              </a:rPr>
              <a:t> </a:t>
            </a:r>
            <a:r>
              <a:rPr kumimoji="0" lang="th-TH" sz="30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DilleniaUPC" panose="02020603050405020304" pitchFamily="18" charset="-34"/>
                <a:cs typeface="DilleniaUPC" panose="02020603050405020304" pitchFamily="18" charset="-34"/>
              </a:rPr>
              <a:t>และบุคลากรร่วมวิจัย รวมทั้งสร้าง </a:t>
            </a:r>
            <a:r>
              <a:rPr kumimoji="0" lang="en-US" sz="30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DilleniaUPC" panose="02020603050405020304" pitchFamily="18" charset="-34"/>
                <a:cs typeface="DilleniaUPC" panose="02020603050405020304" pitchFamily="18" charset="-34"/>
              </a:rPr>
              <a:t>Research Internship </a:t>
            </a:r>
            <a:r>
              <a:rPr kumimoji="0" lang="th-TH" sz="30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DilleniaUPC" panose="02020603050405020304" pitchFamily="18" charset="-34"/>
                <a:cs typeface="DilleniaUPC" panose="02020603050405020304" pitchFamily="18" charset="-34"/>
              </a:rPr>
              <a:t>และ</a:t>
            </a:r>
            <a:r>
              <a:rPr kumimoji="0" lang="en-US" sz="30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DilleniaUPC" panose="02020603050405020304" pitchFamily="18" charset="-34"/>
                <a:cs typeface="DilleniaUPC" panose="02020603050405020304" pitchFamily="18" charset="-34"/>
              </a:rPr>
              <a:t>Leadership</a:t>
            </a:r>
            <a:endParaRPr kumimoji="0" lang="en-US" sz="3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uLnTx/>
              <a:uFillTx/>
              <a:latin typeface="DilleniaUPC" panose="02020603050405020304" pitchFamily="18" charset="-34"/>
              <a:cs typeface="DilleniaUPC" panose="02020603050405020304" pitchFamily="18" charset="-34"/>
            </a:endParaRPr>
          </a:p>
        </p:txBody>
      </p:sp>
      <p:sp>
        <p:nvSpPr>
          <p:cNvPr id="28" name="Title 1"/>
          <p:cNvSpPr txBox="1">
            <a:spLocks/>
          </p:cNvSpPr>
          <p:nvPr/>
        </p:nvSpPr>
        <p:spPr>
          <a:xfrm>
            <a:off x="4811300" y="2472671"/>
            <a:ext cx="4334989" cy="5960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defTabSz="914400" rtl="0" eaLnBrk="1" fontAlgn="auto" latinLnBrk="0" hangingPunct="1">
              <a:lnSpc>
                <a:spcPts val="32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DilleniaUPC" panose="02020603050405020304" pitchFamily="18" charset="-34"/>
                <a:cs typeface="DilleniaUPC" panose="02020603050405020304" pitchFamily="18" charset="-34"/>
              </a:rPr>
              <a:t>โดยการระดมทุนสนับสนุนการวิจัยอย่างต่อเนื่อง</a:t>
            </a:r>
            <a:endParaRPr kumimoji="0" lang="en-US" sz="3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uLnTx/>
              <a:uFillTx/>
              <a:latin typeface="DilleniaUPC" panose="02020603050405020304" pitchFamily="18" charset="-34"/>
              <a:cs typeface="DilleniaUPC" panose="02020603050405020304" pitchFamily="18" charset="-34"/>
            </a:endParaRPr>
          </a:p>
        </p:txBody>
      </p:sp>
      <p:sp>
        <p:nvSpPr>
          <p:cNvPr id="33" name="Title 1"/>
          <p:cNvSpPr txBox="1">
            <a:spLocks/>
          </p:cNvSpPr>
          <p:nvPr/>
        </p:nvSpPr>
        <p:spPr>
          <a:xfrm>
            <a:off x="4794120" y="3793516"/>
            <a:ext cx="4334988" cy="5960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defTabSz="914400" rtl="0" eaLnBrk="1" fontAlgn="auto" latinLnBrk="0" hangingPunct="1">
              <a:lnSpc>
                <a:spcPts val="32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DilleniaUPC" panose="02020603050405020304" pitchFamily="18" charset="-34"/>
                <a:cs typeface="DilleniaUPC" panose="02020603050405020304" pitchFamily="18" charset="-34"/>
              </a:rPr>
              <a:t>โดยการสร้างระบบสนับสนุนการทำวิจัยระบบบัณฑิตศึกษาเพื่อสร้างนักวิจัย และความเป็นหุ้นส่วนการวิจัยกับองค์กรภายนอกทั้งในและนอกประเทศ</a:t>
            </a:r>
            <a:endParaRPr kumimoji="0" lang="en-US" sz="3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uLnTx/>
              <a:uFillTx/>
              <a:latin typeface="DilleniaUPC" panose="02020603050405020304" pitchFamily="18" charset="-34"/>
              <a:cs typeface="DilleniaUPC" panose="02020603050405020304" pitchFamily="18" charset="-34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130459" y="4078083"/>
            <a:ext cx="3726942" cy="1718640"/>
            <a:chOff x="130459" y="4078083"/>
            <a:chExt cx="3726942" cy="1718640"/>
          </a:xfrm>
        </p:grpSpPr>
        <p:sp>
          <p:nvSpPr>
            <p:cNvPr id="32" name="Isosceles Triangle 31"/>
            <p:cNvSpPr/>
            <p:nvPr/>
          </p:nvSpPr>
          <p:spPr>
            <a:xfrm rot="5400000">
              <a:off x="601946" y="4517581"/>
              <a:ext cx="1718217" cy="839221"/>
            </a:xfrm>
            <a:prstGeom prst="triangle">
              <a:avLst/>
            </a:prstGeom>
            <a:solidFill>
              <a:schemeClr val="accent3">
                <a:lumMod val="20000"/>
                <a:lumOff val="80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th-TH" sz="1600" dirty="0"/>
            </a:p>
          </p:txBody>
        </p:sp>
        <p:sp>
          <p:nvSpPr>
            <p:cNvPr id="34" name="Isosceles Triangle 33"/>
            <p:cNvSpPr/>
            <p:nvPr/>
          </p:nvSpPr>
          <p:spPr>
            <a:xfrm rot="5400000">
              <a:off x="1827258" y="4518004"/>
              <a:ext cx="1718217" cy="839221"/>
            </a:xfrm>
            <a:prstGeom prst="triangle">
              <a:avLst/>
            </a:prstGeom>
            <a:solidFill>
              <a:schemeClr val="accent3">
                <a:lumMod val="20000"/>
                <a:lumOff val="80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th-TH" sz="1600" dirty="0">
                <a:latin typeface="DilleniaUPC" panose="02020603050405020304" pitchFamily="18" charset="-34"/>
                <a:cs typeface="DilleniaUPC" panose="02020603050405020304" pitchFamily="18" charset="-34"/>
              </a:endParaRPr>
            </a:p>
          </p:txBody>
        </p:sp>
        <p:grpSp>
          <p:nvGrpSpPr>
            <p:cNvPr id="35" name="Group 34"/>
            <p:cNvGrpSpPr/>
            <p:nvPr/>
          </p:nvGrpSpPr>
          <p:grpSpPr>
            <a:xfrm>
              <a:off x="130459" y="4078083"/>
              <a:ext cx="899780" cy="1718217"/>
              <a:chOff x="458410" y="3477884"/>
              <a:chExt cx="899780" cy="1718217"/>
            </a:xfrm>
          </p:grpSpPr>
          <p:sp>
            <p:nvSpPr>
              <p:cNvPr id="38" name="Isosceles Triangle 37"/>
              <p:cNvSpPr/>
              <p:nvPr/>
            </p:nvSpPr>
            <p:spPr>
              <a:xfrm rot="5400000">
                <a:off x="79471" y="3917382"/>
                <a:ext cx="1718217" cy="839221"/>
              </a:xfrm>
              <a:prstGeom prst="triangl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th-TH" sz="1600" dirty="0"/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458410" y="3933513"/>
                <a:ext cx="638316" cy="7694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th-TH" sz="4400" b="1" dirty="0" smtClean="0">
                    <a:solidFill>
                      <a:srgbClr val="8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DilleniaUPC" panose="02020603050405020304" pitchFamily="18" charset="-34"/>
                    <a:cs typeface="DilleniaUPC" panose="02020603050405020304" pitchFamily="18" charset="-34"/>
                  </a:rPr>
                  <a:t>คน</a:t>
                </a:r>
                <a:endParaRPr lang="th-TH" sz="4400" b="1" dirty="0">
                  <a:solidFill>
                    <a:srgbClr val="8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lleniaUPC" panose="02020603050405020304" pitchFamily="18" charset="-34"/>
                  <a:cs typeface="DilleniaUPC" panose="02020603050405020304" pitchFamily="18" charset="-34"/>
                </a:endParaRPr>
              </a:p>
            </p:txBody>
          </p:sp>
        </p:grpSp>
        <p:sp>
          <p:nvSpPr>
            <p:cNvPr id="36" name="TextBox 35"/>
            <p:cNvSpPr txBox="1"/>
            <p:nvPr/>
          </p:nvSpPr>
          <p:spPr>
            <a:xfrm>
              <a:off x="1058331" y="4540054"/>
              <a:ext cx="1109599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th-TH" sz="4400" b="1" dirty="0" smtClean="0">
                  <a:solidFill>
                    <a:srgbClr val="8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lleniaUPC" panose="02020603050405020304" pitchFamily="18" charset="-34"/>
                  <a:cs typeface="DilleniaUPC" panose="02020603050405020304" pitchFamily="18" charset="-34"/>
                </a:rPr>
                <a:t>ความรู้</a:t>
              </a:r>
              <a:endParaRPr lang="th-TH" sz="44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lleniaUPC" panose="02020603050405020304" pitchFamily="18" charset="-34"/>
                <a:cs typeface="DilleniaUPC" panose="02020603050405020304" pitchFamily="18" charset="-34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2292549" y="4552498"/>
              <a:ext cx="1564852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th-TH" sz="4400" b="1" dirty="0" smtClean="0">
                  <a:solidFill>
                    <a:srgbClr val="8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lleniaUPC" panose="02020603050405020304" pitchFamily="18" charset="-34"/>
                  <a:cs typeface="DilleniaUPC" panose="02020603050405020304" pitchFamily="18" charset="-34"/>
                </a:rPr>
                <a:t>นวัตกรรม</a:t>
              </a:r>
              <a:endParaRPr lang="th-TH" sz="44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lleniaUPC" panose="02020603050405020304" pitchFamily="18" charset="-34"/>
                <a:cs typeface="DilleniaUPC" panose="02020603050405020304" pitchFamily="18" charset="-34"/>
              </a:endParaRPr>
            </a:p>
          </p:txBody>
        </p:sp>
      </p:grpSp>
      <p:sp>
        <p:nvSpPr>
          <p:cNvPr id="40" name="Title 1"/>
          <p:cNvSpPr txBox="1">
            <a:spLocks/>
          </p:cNvSpPr>
          <p:nvPr/>
        </p:nvSpPr>
        <p:spPr>
          <a:xfrm>
            <a:off x="100668" y="260350"/>
            <a:ext cx="2611438" cy="3096642"/>
          </a:xfrm>
          <a:prstGeom prst="roundRect">
            <a:avLst>
              <a:gd name="adj" fmla="val 10906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t">
            <a:normAutofit fontScale="97500" lnSpcReduction="10000"/>
          </a:bodyPr>
          <a:lstStyle>
            <a:lvl1pPr algn="l" defTabSz="6858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US" sz="40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VII.2</a:t>
            </a:r>
            <a:br>
              <a:rPr lang="en-US" sz="40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</a:br>
            <a:r>
              <a:rPr lang="th-TH" sz="40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การรุก รับ ปรับตัวของมหาวิทยาลัยเพื่อเผชิญกับ  การทำสามสร้าง</a:t>
            </a:r>
            <a:endParaRPr lang="en-US" sz="4000" b="1" dirty="0">
              <a:solidFill>
                <a:schemeClr val="tx1"/>
              </a:solidFill>
              <a:latin typeface="DilleniaUPC" panose="02020603050405020304" pitchFamily="18" charset="-34"/>
              <a:cs typeface="DilleniaUPC" panose="02020603050405020304" pitchFamily="18" charset="-34"/>
            </a:endParaRPr>
          </a:p>
        </p:txBody>
      </p:sp>
      <p:sp>
        <p:nvSpPr>
          <p:cNvPr id="30" name="Down Arrow 29"/>
          <p:cNvSpPr/>
          <p:nvPr/>
        </p:nvSpPr>
        <p:spPr>
          <a:xfrm rot="16200000">
            <a:off x="2484013" y="1352908"/>
            <a:ext cx="648000" cy="191813"/>
          </a:xfrm>
          <a:prstGeom prst="downArrow">
            <a:avLst/>
          </a:prstGeom>
          <a:solidFill>
            <a:srgbClr val="990000"/>
          </a:solidFill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57" name="Title 1"/>
          <p:cNvSpPr txBox="1">
            <a:spLocks/>
          </p:cNvSpPr>
          <p:nvPr/>
        </p:nvSpPr>
        <p:spPr>
          <a:xfrm>
            <a:off x="4805200" y="5532081"/>
            <a:ext cx="4334989" cy="5960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defTabSz="914400" rtl="0" eaLnBrk="1" fontAlgn="auto" latinLnBrk="0" hangingPunct="1">
              <a:lnSpc>
                <a:spcPts val="32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h-TH" sz="30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พัฒนาระบบการวิจัยให้มีดุลยภาพระหว่างการวิจัยพื้นฐาน </a:t>
            </a:r>
            <a:r>
              <a:rPr lang="en-US" sz="30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(Basic Research) </a:t>
            </a:r>
            <a:r>
              <a:rPr lang="th-TH" sz="30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การวิจัยประยุกต์ </a:t>
            </a:r>
            <a:r>
              <a:rPr lang="en-US" sz="30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(Applied Research) </a:t>
            </a:r>
            <a:r>
              <a:rPr lang="th-TH" sz="30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และ </a:t>
            </a:r>
            <a:r>
              <a:rPr lang="en-US" sz="30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Translational Research</a:t>
            </a:r>
            <a:endParaRPr kumimoji="0" lang="en-US" sz="3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uLnTx/>
              <a:uFillTx/>
              <a:latin typeface="DilleniaUPC" panose="02020603050405020304" pitchFamily="18" charset="-34"/>
              <a:cs typeface="DilleniaUPC" panose="02020603050405020304" pitchFamily="18" charset="-34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4631266" y="301193"/>
            <a:ext cx="228968" cy="5015789"/>
            <a:chOff x="4639655" y="301193"/>
            <a:chExt cx="228968" cy="5015789"/>
          </a:xfrm>
          <a:solidFill>
            <a:srgbClr val="C00000"/>
          </a:solidFill>
        </p:grpSpPr>
        <p:cxnSp>
          <p:nvCxnSpPr>
            <p:cNvPr id="7" name="Straight Connector 6"/>
            <p:cNvCxnSpPr/>
            <p:nvPr/>
          </p:nvCxnSpPr>
          <p:spPr>
            <a:xfrm>
              <a:off x="4653613" y="417949"/>
              <a:ext cx="0" cy="4788000"/>
            </a:xfrm>
            <a:prstGeom prst="line">
              <a:avLst/>
            </a:prstGeom>
            <a:grpFill/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Right Arrow 53"/>
            <p:cNvSpPr/>
            <p:nvPr/>
          </p:nvSpPr>
          <p:spPr>
            <a:xfrm>
              <a:off x="4639655" y="301193"/>
              <a:ext cx="216000" cy="216000"/>
            </a:xfrm>
            <a:prstGeom prst="rightArrow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60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endParaRPr>
            </a:p>
          </p:txBody>
        </p:sp>
        <p:sp>
          <p:nvSpPr>
            <p:cNvPr id="55" name="Right Arrow 54"/>
            <p:cNvSpPr/>
            <p:nvPr/>
          </p:nvSpPr>
          <p:spPr>
            <a:xfrm>
              <a:off x="4648044" y="2423610"/>
              <a:ext cx="216000" cy="216000"/>
            </a:xfrm>
            <a:prstGeom prst="rightArrow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60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endParaRPr>
            </a:p>
          </p:txBody>
        </p:sp>
        <p:sp>
          <p:nvSpPr>
            <p:cNvPr id="56" name="Right Arrow 55"/>
            <p:cNvSpPr/>
            <p:nvPr/>
          </p:nvSpPr>
          <p:spPr>
            <a:xfrm>
              <a:off x="4648044" y="3354789"/>
              <a:ext cx="216000" cy="216000"/>
            </a:xfrm>
            <a:prstGeom prst="rightArrow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60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endParaRPr>
            </a:p>
          </p:txBody>
        </p:sp>
        <p:sp>
          <p:nvSpPr>
            <p:cNvPr id="58" name="Right Arrow 57"/>
            <p:cNvSpPr/>
            <p:nvPr/>
          </p:nvSpPr>
          <p:spPr>
            <a:xfrm>
              <a:off x="4652623" y="5100982"/>
              <a:ext cx="216000" cy="216000"/>
            </a:xfrm>
            <a:prstGeom prst="rightArrow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60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endParaRPr>
            </a:p>
          </p:txBody>
        </p:sp>
      </p:grpSp>
      <p:sp>
        <p:nvSpPr>
          <p:cNvPr id="59" name="TextBox 58"/>
          <p:cNvSpPr txBox="1"/>
          <p:nvPr/>
        </p:nvSpPr>
        <p:spPr>
          <a:xfrm>
            <a:off x="8674217" y="6451944"/>
            <a:ext cx="426298" cy="369332"/>
          </a:xfrm>
          <a:prstGeom prst="rect">
            <a:avLst/>
          </a:prstGeom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th-TH" dirty="0" smtClean="0"/>
              <a:t>32</a:t>
            </a:r>
            <a:endParaRPr lang="th-TH" dirty="0"/>
          </a:p>
        </p:txBody>
      </p:sp>
      <p:sp>
        <p:nvSpPr>
          <p:cNvPr id="29" name="TextBox 28"/>
          <p:cNvSpPr txBox="1"/>
          <p:nvPr/>
        </p:nvSpPr>
        <p:spPr>
          <a:xfrm>
            <a:off x="35496" y="6522751"/>
            <a:ext cx="3972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Extra Bold"/>
              </a:rPr>
              <a:t>30</a:t>
            </a:r>
            <a:endParaRPr 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bertus Extra Bold"/>
            </a:endParaRPr>
          </a:p>
        </p:txBody>
      </p:sp>
    </p:spTree>
    <p:extLst>
      <p:ext uri="{BB962C8B-B14F-4D97-AF65-F5344CB8AC3E}">
        <p14:creationId xmlns:p14="http://schemas.microsoft.com/office/powerpoint/2010/main" val="1662948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6" grpId="0"/>
      <p:bldP spid="28" grpId="0"/>
      <p:bldP spid="33" grpId="0"/>
      <p:bldP spid="40" grpId="0" animBg="1"/>
      <p:bldP spid="30" grpId="0" animBg="1"/>
      <p:bldP spid="57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Down Arrow 29"/>
          <p:cNvSpPr/>
          <p:nvPr/>
        </p:nvSpPr>
        <p:spPr>
          <a:xfrm rot="16200000">
            <a:off x="2677924" y="1228889"/>
            <a:ext cx="684704" cy="403150"/>
          </a:xfrm>
          <a:prstGeom prst="downArrow">
            <a:avLst/>
          </a:prstGeom>
          <a:solidFill>
            <a:srgbClr val="990000"/>
          </a:solidFill>
          <a:ln>
            <a:solidFill>
              <a:srgbClr val="C0000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1" name="Title 1"/>
          <p:cNvSpPr txBox="1">
            <a:spLocks/>
          </p:cNvSpPr>
          <p:nvPr/>
        </p:nvSpPr>
        <p:spPr>
          <a:xfrm>
            <a:off x="3454629" y="663634"/>
            <a:ext cx="1527083" cy="3125406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algn="ctr" defTabSz="914400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DilleniaUPC" panose="02020603050405020304" pitchFamily="18" charset="-34"/>
                <a:cs typeface="DilleniaUPC" panose="02020603050405020304" pitchFamily="18" charset="-34"/>
              </a:rPr>
              <a:t>ด้าน</a:t>
            </a:r>
          </a:p>
          <a:p>
            <a:pPr marR="0" lvl="0" algn="ctr" defTabSz="914400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DilleniaUPC" panose="02020603050405020304" pitchFamily="18" charset="-34"/>
                <a:cs typeface="DilleniaUPC" panose="02020603050405020304" pitchFamily="18" charset="-34"/>
              </a:rPr>
              <a:t>การสร้างนวัตกรรม</a:t>
            </a: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uLnTx/>
              <a:uFillTx/>
              <a:latin typeface="DilleniaUPC" panose="02020603050405020304" pitchFamily="18" charset="-34"/>
              <a:cs typeface="DilleniaUPC" panose="02020603050405020304" pitchFamily="18" charset="-34"/>
            </a:endParaRPr>
          </a:p>
        </p:txBody>
      </p:sp>
      <p:sp>
        <p:nvSpPr>
          <p:cNvPr id="28" name="Title 1"/>
          <p:cNvSpPr txBox="1">
            <a:spLocks/>
          </p:cNvSpPr>
          <p:nvPr/>
        </p:nvSpPr>
        <p:spPr>
          <a:xfrm>
            <a:off x="5220072" y="3121018"/>
            <a:ext cx="3844246" cy="5960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defTabSz="914400" rtl="0" eaLnBrk="1" fontAlgn="auto" latinLnBrk="0" hangingPunct="1">
              <a:lnSpc>
                <a:spcPts val="36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DilleniaUPC" panose="02020603050405020304" pitchFamily="18" charset="-34"/>
                <a:cs typeface="DilleniaUPC" panose="02020603050405020304" pitchFamily="18" charset="-34"/>
              </a:rPr>
              <a:t>การทำความร่วมมือกับองค์การที่พัฒนาและใช้นวัตกรรม </a:t>
            </a:r>
            <a:r>
              <a:rPr kumimoji="0" lang="en-US" sz="3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DilleniaUPC" panose="02020603050405020304" pitchFamily="18" charset="-34"/>
                <a:cs typeface="DilleniaUPC" panose="02020603050405020304" pitchFamily="18" charset="-34"/>
              </a:rPr>
              <a:t>(Innovation Engagement) </a:t>
            </a:r>
            <a:r>
              <a:rPr kumimoji="0" lang="th-TH" sz="3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DilleniaUPC" panose="02020603050405020304" pitchFamily="18" charset="-34"/>
                <a:cs typeface="DilleniaUPC" panose="02020603050405020304" pitchFamily="18" charset="-34"/>
              </a:rPr>
              <a:t>  ให้กว้างขวางขึ้นเป็นลักษณะของ</a:t>
            </a:r>
            <a:r>
              <a:rPr kumimoji="0" lang="th-TH" sz="34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DilleniaUPC" panose="02020603050405020304" pitchFamily="18" charset="-34"/>
                <a:cs typeface="DilleniaUPC" panose="02020603050405020304" pitchFamily="18" charset="-34"/>
              </a:rPr>
              <a:t> </a:t>
            </a:r>
            <a:r>
              <a:rPr kumimoji="0" lang="en-US" sz="34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DilleniaUPC" panose="02020603050405020304" pitchFamily="18" charset="-34"/>
                <a:cs typeface="DilleniaUPC" panose="02020603050405020304" pitchFamily="18" charset="-34"/>
              </a:rPr>
              <a:t>Open Innovation</a:t>
            </a:r>
            <a:endParaRPr kumimoji="0" lang="en-US" sz="3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uLnTx/>
              <a:uFillTx/>
              <a:latin typeface="DilleniaUPC" panose="02020603050405020304" pitchFamily="18" charset="-34"/>
              <a:cs typeface="DilleniaUPC" panose="02020603050405020304" pitchFamily="18" charset="-34"/>
            </a:endParaRPr>
          </a:p>
        </p:txBody>
      </p:sp>
      <p:sp>
        <p:nvSpPr>
          <p:cNvPr id="33" name="Title 1"/>
          <p:cNvSpPr txBox="1">
            <a:spLocks/>
          </p:cNvSpPr>
          <p:nvPr/>
        </p:nvSpPr>
        <p:spPr>
          <a:xfrm>
            <a:off x="5251504" y="888770"/>
            <a:ext cx="3844246" cy="5960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defTabSz="914400" rtl="0" eaLnBrk="1" fontAlgn="auto" latinLnBrk="0" hangingPunct="1">
              <a:lnSpc>
                <a:spcPts val="36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DilleniaUPC" panose="02020603050405020304" pitchFamily="18" charset="-34"/>
                <a:cs typeface="DilleniaUPC" panose="02020603050405020304" pitchFamily="18" charset="-34"/>
              </a:rPr>
              <a:t>โดยการส่งเสริมการนำผลการวิจัยไปสร้างนวัตกรรม </a:t>
            </a:r>
            <a:r>
              <a:rPr kumimoji="0" lang="en-US" sz="3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DilleniaUPC" panose="02020603050405020304" pitchFamily="18" charset="-34"/>
                <a:cs typeface="DilleniaUPC" panose="02020603050405020304" pitchFamily="18" charset="-34"/>
              </a:rPr>
              <a:t>(Research and Development)</a:t>
            </a:r>
            <a:r>
              <a:rPr kumimoji="0" lang="en-US" sz="34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DilleniaUPC" panose="02020603050405020304" pitchFamily="18" charset="-34"/>
                <a:cs typeface="DilleniaUPC" panose="02020603050405020304" pitchFamily="18" charset="-34"/>
              </a:rPr>
              <a:t> </a:t>
            </a:r>
            <a:r>
              <a:rPr kumimoji="0" lang="th-TH" sz="34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DilleniaUPC" panose="02020603050405020304" pitchFamily="18" charset="-34"/>
                <a:cs typeface="DilleniaUPC" panose="02020603050405020304" pitchFamily="18" charset="-34"/>
              </a:rPr>
              <a:t>ให้ใช้ประโยชน์ได้จริง</a:t>
            </a:r>
            <a:endParaRPr kumimoji="0" lang="en-US" sz="3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uLnTx/>
              <a:uFillTx/>
              <a:latin typeface="DilleniaUPC" panose="02020603050405020304" pitchFamily="18" charset="-34"/>
              <a:cs typeface="DilleniaUPC" panose="02020603050405020304" pitchFamily="18" charset="-34"/>
            </a:endParaRPr>
          </a:p>
        </p:txBody>
      </p:sp>
      <p:sp>
        <p:nvSpPr>
          <p:cNvPr id="31" name="Title 1"/>
          <p:cNvSpPr txBox="1">
            <a:spLocks/>
          </p:cNvSpPr>
          <p:nvPr/>
        </p:nvSpPr>
        <p:spPr>
          <a:xfrm>
            <a:off x="5285216" y="5373216"/>
            <a:ext cx="3844246" cy="5960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defTabSz="914400" rtl="0" eaLnBrk="1" fontAlgn="auto" latinLnBrk="0" hangingPunct="1">
              <a:lnSpc>
                <a:spcPts val="36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DilleniaUPC" panose="02020603050405020304" pitchFamily="18" charset="-34"/>
                <a:cs typeface="DilleniaUPC" panose="02020603050405020304" pitchFamily="18" charset="-34"/>
              </a:rPr>
              <a:t>โดยการสร้างระบบการจัดการทรัพย์สินทางปัญญาที่เหมาะสมและเอื้ออำนวยกับการพัฒนาและการทำนวัตกรรมไปสู่การปฏิบัติ</a:t>
            </a:r>
            <a:endParaRPr kumimoji="0" lang="en-US" sz="3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uLnTx/>
              <a:uFillTx/>
              <a:latin typeface="DilleniaUPC" panose="02020603050405020304" pitchFamily="18" charset="-34"/>
              <a:cs typeface="DilleniaUPC" panose="02020603050405020304" pitchFamily="18" charset="-34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51002" y="5373216"/>
            <a:ext cx="2956802" cy="1088545"/>
          </a:xfrm>
          <a:prstGeom prst="rect">
            <a:avLst/>
          </a:prstGeom>
          <a:ln>
            <a:solidFill>
              <a:schemeClr val="bg1"/>
            </a:solidFill>
          </a:ln>
        </p:spPr>
      </p:pic>
      <p:grpSp>
        <p:nvGrpSpPr>
          <p:cNvPr id="3" name="Group 2"/>
          <p:cNvGrpSpPr/>
          <p:nvPr/>
        </p:nvGrpSpPr>
        <p:grpSpPr>
          <a:xfrm>
            <a:off x="3220691" y="-27437"/>
            <a:ext cx="242327" cy="2304000"/>
            <a:chOff x="3220691" y="-27437"/>
            <a:chExt cx="242327" cy="2304000"/>
          </a:xfrm>
          <a:solidFill>
            <a:srgbClr val="C00000"/>
          </a:solidFill>
        </p:grpSpPr>
        <p:sp>
          <p:nvSpPr>
            <p:cNvPr id="17" name="Right Arrow 16"/>
            <p:cNvSpPr/>
            <p:nvPr/>
          </p:nvSpPr>
          <p:spPr>
            <a:xfrm rot="5400000">
              <a:off x="2158691" y="1034563"/>
              <a:ext cx="2196000" cy="72000"/>
            </a:xfrm>
            <a:prstGeom prst="rightArrow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2" name="Right Arrow 21"/>
            <p:cNvSpPr/>
            <p:nvPr/>
          </p:nvSpPr>
          <p:spPr>
            <a:xfrm>
              <a:off x="3247018" y="2060563"/>
              <a:ext cx="216000" cy="216000"/>
            </a:xfrm>
            <a:prstGeom prst="rightArrow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60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5029235" y="377797"/>
            <a:ext cx="222269" cy="4700367"/>
            <a:chOff x="5029235" y="377797"/>
            <a:chExt cx="222269" cy="4700367"/>
          </a:xfrm>
          <a:solidFill>
            <a:srgbClr val="C00000"/>
          </a:solidFill>
        </p:grpSpPr>
        <p:cxnSp>
          <p:nvCxnSpPr>
            <p:cNvPr id="27" name="Straight Connector 26"/>
            <p:cNvCxnSpPr/>
            <p:nvPr/>
          </p:nvCxnSpPr>
          <p:spPr>
            <a:xfrm>
              <a:off x="5039507" y="485797"/>
              <a:ext cx="0" cy="4500000"/>
            </a:xfrm>
            <a:prstGeom prst="line">
              <a:avLst/>
            </a:prstGeom>
            <a:grpFill/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Right Arrow 25"/>
            <p:cNvSpPr/>
            <p:nvPr/>
          </p:nvSpPr>
          <p:spPr>
            <a:xfrm>
              <a:off x="5035504" y="377797"/>
              <a:ext cx="216000" cy="216000"/>
            </a:xfrm>
            <a:prstGeom prst="rightArrow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60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endParaRPr>
            </a:p>
          </p:txBody>
        </p:sp>
        <p:sp>
          <p:nvSpPr>
            <p:cNvPr id="32" name="Right Arrow 31"/>
            <p:cNvSpPr/>
            <p:nvPr/>
          </p:nvSpPr>
          <p:spPr>
            <a:xfrm>
              <a:off x="5035504" y="2380583"/>
              <a:ext cx="216000" cy="216000"/>
            </a:xfrm>
            <a:prstGeom prst="rightArrow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60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endParaRPr>
            </a:p>
          </p:txBody>
        </p:sp>
        <p:sp>
          <p:nvSpPr>
            <p:cNvPr id="34" name="Right Arrow 33"/>
            <p:cNvSpPr/>
            <p:nvPr/>
          </p:nvSpPr>
          <p:spPr>
            <a:xfrm>
              <a:off x="5029235" y="4862164"/>
              <a:ext cx="216000" cy="216000"/>
            </a:xfrm>
            <a:prstGeom prst="rightArrow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60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157629" y="3565492"/>
            <a:ext cx="3726942" cy="1718640"/>
            <a:chOff x="130459" y="4078083"/>
            <a:chExt cx="3726942" cy="1718640"/>
          </a:xfrm>
        </p:grpSpPr>
        <p:sp>
          <p:nvSpPr>
            <p:cNvPr id="47" name="Isosceles Triangle 46"/>
            <p:cNvSpPr/>
            <p:nvPr/>
          </p:nvSpPr>
          <p:spPr>
            <a:xfrm rot="5400000">
              <a:off x="601946" y="4517581"/>
              <a:ext cx="1718217" cy="839221"/>
            </a:xfrm>
            <a:prstGeom prst="triangle">
              <a:avLst/>
            </a:prstGeom>
            <a:solidFill>
              <a:schemeClr val="accent3">
                <a:lumMod val="20000"/>
                <a:lumOff val="80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th-TH" sz="1600" dirty="0"/>
            </a:p>
          </p:txBody>
        </p:sp>
        <p:sp>
          <p:nvSpPr>
            <p:cNvPr id="48" name="Isosceles Triangle 47"/>
            <p:cNvSpPr/>
            <p:nvPr/>
          </p:nvSpPr>
          <p:spPr>
            <a:xfrm rot="5400000">
              <a:off x="1827258" y="4518004"/>
              <a:ext cx="1718217" cy="839221"/>
            </a:xfrm>
            <a:prstGeom prst="triangle">
              <a:avLst/>
            </a:prstGeom>
            <a:solidFill>
              <a:schemeClr val="accent3">
                <a:lumMod val="20000"/>
                <a:lumOff val="80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th-TH" sz="1600" dirty="0">
                <a:latin typeface="DilleniaUPC" panose="02020603050405020304" pitchFamily="18" charset="-34"/>
                <a:cs typeface="DilleniaUPC" panose="02020603050405020304" pitchFamily="18" charset="-34"/>
              </a:endParaRPr>
            </a:p>
          </p:txBody>
        </p:sp>
        <p:grpSp>
          <p:nvGrpSpPr>
            <p:cNvPr id="49" name="Group 48"/>
            <p:cNvGrpSpPr/>
            <p:nvPr/>
          </p:nvGrpSpPr>
          <p:grpSpPr>
            <a:xfrm>
              <a:off x="130459" y="4078083"/>
              <a:ext cx="899780" cy="1718217"/>
              <a:chOff x="458410" y="3477884"/>
              <a:chExt cx="899780" cy="1718217"/>
            </a:xfrm>
          </p:grpSpPr>
          <p:sp>
            <p:nvSpPr>
              <p:cNvPr id="52" name="Isosceles Triangle 51"/>
              <p:cNvSpPr/>
              <p:nvPr/>
            </p:nvSpPr>
            <p:spPr>
              <a:xfrm rot="5400000">
                <a:off x="79471" y="3917382"/>
                <a:ext cx="1718217" cy="839221"/>
              </a:xfrm>
              <a:prstGeom prst="triangl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th-TH" sz="1600" dirty="0"/>
              </a:p>
            </p:txBody>
          </p:sp>
          <p:sp>
            <p:nvSpPr>
              <p:cNvPr id="53" name="TextBox 52"/>
              <p:cNvSpPr txBox="1"/>
              <p:nvPr/>
            </p:nvSpPr>
            <p:spPr>
              <a:xfrm>
                <a:off x="458410" y="3933513"/>
                <a:ext cx="638316" cy="7694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th-TH" sz="4400" b="1" dirty="0" smtClean="0">
                    <a:solidFill>
                      <a:srgbClr val="8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DilleniaUPC" panose="02020603050405020304" pitchFamily="18" charset="-34"/>
                    <a:cs typeface="DilleniaUPC" panose="02020603050405020304" pitchFamily="18" charset="-34"/>
                  </a:rPr>
                  <a:t>คน</a:t>
                </a:r>
                <a:endParaRPr lang="th-TH" sz="4400" b="1" dirty="0">
                  <a:solidFill>
                    <a:srgbClr val="8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lleniaUPC" panose="02020603050405020304" pitchFamily="18" charset="-34"/>
                  <a:cs typeface="DilleniaUPC" panose="02020603050405020304" pitchFamily="18" charset="-34"/>
                </a:endParaRPr>
              </a:p>
            </p:txBody>
          </p:sp>
        </p:grpSp>
        <p:sp>
          <p:nvSpPr>
            <p:cNvPr id="50" name="TextBox 49"/>
            <p:cNvSpPr txBox="1"/>
            <p:nvPr/>
          </p:nvSpPr>
          <p:spPr>
            <a:xfrm>
              <a:off x="1058331" y="4540054"/>
              <a:ext cx="1109599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th-TH" sz="4400" b="1" dirty="0" smtClean="0">
                  <a:solidFill>
                    <a:srgbClr val="8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lleniaUPC" panose="02020603050405020304" pitchFamily="18" charset="-34"/>
                  <a:cs typeface="DilleniaUPC" panose="02020603050405020304" pitchFamily="18" charset="-34"/>
                </a:rPr>
                <a:t>ความรู้</a:t>
              </a:r>
              <a:endParaRPr lang="th-TH" sz="44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lleniaUPC" panose="02020603050405020304" pitchFamily="18" charset="-34"/>
                <a:cs typeface="DilleniaUPC" panose="02020603050405020304" pitchFamily="18" charset="-34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2292549" y="4552498"/>
              <a:ext cx="1564852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th-TH" sz="4400" b="1" dirty="0" smtClean="0">
                  <a:solidFill>
                    <a:srgbClr val="8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lleniaUPC" panose="02020603050405020304" pitchFamily="18" charset="-34"/>
                  <a:cs typeface="DilleniaUPC" panose="02020603050405020304" pitchFamily="18" charset="-34"/>
                </a:rPr>
                <a:t>นวัตกรรม</a:t>
              </a:r>
              <a:endParaRPr lang="th-TH" sz="44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lleniaUPC" panose="02020603050405020304" pitchFamily="18" charset="-34"/>
                <a:cs typeface="DilleniaUPC" panose="02020603050405020304" pitchFamily="18" charset="-34"/>
              </a:endParaRPr>
            </a:p>
          </p:txBody>
        </p:sp>
      </p:grpSp>
      <p:sp>
        <p:nvSpPr>
          <p:cNvPr id="54" name="Title 1"/>
          <p:cNvSpPr txBox="1">
            <a:spLocks/>
          </p:cNvSpPr>
          <p:nvPr/>
        </p:nvSpPr>
        <p:spPr>
          <a:xfrm>
            <a:off x="151002" y="260350"/>
            <a:ext cx="2611438" cy="3096642"/>
          </a:xfrm>
          <a:prstGeom prst="roundRect">
            <a:avLst>
              <a:gd name="adj" fmla="val 10906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t">
            <a:normAutofit fontScale="97500" lnSpcReduction="10000"/>
          </a:bodyPr>
          <a:lstStyle>
            <a:lvl1pPr algn="l" defTabSz="6858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US" sz="40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VII.3</a:t>
            </a:r>
            <a:br>
              <a:rPr lang="en-US" sz="40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</a:br>
            <a:r>
              <a:rPr lang="th-TH" sz="40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การรุก รับ ปรับตัวของมหาวิทยาลัยเพื่อเผชิญกับ  การทำสามสร้าง</a:t>
            </a:r>
            <a:endParaRPr lang="en-US" sz="4000" b="1" dirty="0">
              <a:solidFill>
                <a:schemeClr val="tx1"/>
              </a:solidFill>
              <a:latin typeface="DilleniaUPC" panose="02020603050405020304" pitchFamily="18" charset="-34"/>
              <a:cs typeface="DilleniaUPC" panose="02020603050405020304" pitchFamily="18" charset="-34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5496" y="6522751"/>
            <a:ext cx="3972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Extra Bold"/>
              </a:rPr>
              <a:t>31</a:t>
            </a:r>
            <a:endParaRPr 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bertus Extra Bold"/>
            </a:endParaRPr>
          </a:p>
        </p:txBody>
      </p:sp>
    </p:spTree>
    <p:extLst>
      <p:ext uri="{BB962C8B-B14F-4D97-AF65-F5344CB8AC3E}">
        <p14:creationId xmlns:p14="http://schemas.microsoft.com/office/powerpoint/2010/main" val="4153584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41" grpId="0" animBg="1"/>
      <p:bldP spid="28" grpId="0"/>
      <p:bldP spid="33" grpId="0"/>
      <p:bldP spid="31" grpId="0"/>
      <p:bldP spid="54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05942" y="2217642"/>
            <a:ext cx="1871663" cy="1655762"/>
          </a:xfrm>
          <a:prstGeom prst="roundRect">
            <a:avLst>
              <a:gd name="adj" fmla="val 10906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40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X</a:t>
            </a:r>
            <a:r>
              <a:rPr lang="th-TH" sz="40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/>
            </a:r>
            <a:br>
              <a:rPr lang="th-TH" sz="40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</a:br>
            <a:r>
              <a:rPr lang="th-TH" sz="4000" b="1" dirty="0" smtClean="0">
                <a:solidFill>
                  <a:schemeClr val="tx1"/>
                </a:solidFill>
                <a:latin typeface="DilleniaUPC" panose="02020603050405020304" pitchFamily="18" charset="-34"/>
                <a:cs typeface="DilleniaUPC" panose="02020603050405020304" pitchFamily="18" charset="-34"/>
              </a:rPr>
              <a:t>บทสรุป</a:t>
            </a:r>
            <a:endParaRPr lang="en-US" sz="4000" b="1" dirty="0">
              <a:solidFill>
                <a:schemeClr val="tx1"/>
              </a:solidFill>
              <a:latin typeface="DilleniaUPC" panose="02020603050405020304" pitchFamily="18" charset="-34"/>
              <a:cs typeface="DilleniaUPC" panose="02020603050405020304" pitchFamily="18" charset="-34"/>
            </a:endParaRPr>
          </a:p>
        </p:txBody>
      </p:sp>
      <p:sp>
        <p:nvSpPr>
          <p:cNvPr id="25" name="Title 1"/>
          <p:cNvSpPr txBox="1">
            <a:spLocks/>
          </p:cNvSpPr>
          <p:nvPr/>
        </p:nvSpPr>
        <p:spPr>
          <a:xfrm>
            <a:off x="2709585" y="5131309"/>
            <a:ext cx="5964632" cy="648072"/>
          </a:xfrm>
          <a:prstGeom prst="round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0" kern="1200" cap="all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thaiDist"/>
            <a:r>
              <a:rPr lang="en-US" b="1" dirty="0" smtClean="0">
                <a:solidFill>
                  <a:schemeClr val="tx1"/>
                </a:solidFill>
                <a:effectLst/>
                <a:latin typeface="DilleniaUPC" panose="02020603050405020304" pitchFamily="18" charset="-34"/>
                <a:cs typeface="DilleniaUPC" panose="02020603050405020304" pitchFamily="18" charset="-34"/>
              </a:rPr>
              <a:t/>
            </a:r>
            <a:br>
              <a:rPr lang="en-US" b="1" dirty="0" smtClean="0">
                <a:solidFill>
                  <a:schemeClr val="tx1"/>
                </a:solidFill>
                <a:effectLst/>
                <a:latin typeface="DilleniaUPC" panose="02020603050405020304" pitchFamily="18" charset="-34"/>
                <a:cs typeface="DilleniaUPC" panose="02020603050405020304" pitchFamily="18" charset="-34"/>
              </a:rPr>
            </a:br>
            <a:r>
              <a:rPr lang="en-US" b="1" dirty="0" smtClean="0">
                <a:solidFill>
                  <a:schemeClr val="tx1"/>
                </a:solidFill>
                <a:effectLst/>
                <a:latin typeface="DilleniaUPC" panose="02020603050405020304" pitchFamily="18" charset="-34"/>
                <a:cs typeface="DilleniaUPC" panose="02020603050405020304" pitchFamily="18" charset="-34"/>
              </a:rPr>
              <a:t/>
            </a:r>
            <a:br>
              <a:rPr lang="en-US" b="1" dirty="0" smtClean="0">
                <a:solidFill>
                  <a:schemeClr val="tx1"/>
                </a:solidFill>
                <a:effectLst/>
                <a:latin typeface="DilleniaUPC" panose="02020603050405020304" pitchFamily="18" charset="-34"/>
                <a:cs typeface="DilleniaUPC" panose="02020603050405020304" pitchFamily="18" charset="-34"/>
              </a:rPr>
            </a:br>
            <a:r>
              <a:rPr lang="th-TH" b="1" dirty="0" smtClean="0">
                <a:solidFill>
                  <a:schemeClr val="tx1"/>
                </a:solidFill>
                <a:effectLst/>
                <a:latin typeface="DilleniaUPC" panose="02020603050405020304" pitchFamily="18" charset="-34"/>
                <a:cs typeface="DilleniaUPC" panose="02020603050405020304" pitchFamily="18" charset="-34"/>
              </a:rPr>
              <a:t>การก้าวไกลสู่ความเป็นมหาวิทยาลัย 4.0 คือการก้าวทันการเปลี่ยนแปลงที่เป็นทั้งโอกาสและความท้าทาย การกล้าคิดใหม่ ทำใหม่ เพื่อให้มหาวิทยาลัยสนองตอบต่อความต้องการของคนและสังคมยุคใหม่ที่เปลี่ยนแปลงอย่างรวดเร็ว  แม้จะเป็นเรื่องที่ยากก็ต้องทำ แต่สิ่งที่น่าจะยากกว่า คือ     การกล้าที่จะเปลี่ยนแปลงตนเองซึ่งก็ต้องทำเช่นกัน</a:t>
            </a:r>
            <a:endParaRPr lang="en-US" b="1" dirty="0">
              <a:solidFill>
                <a:schemeClr val="tx1"/>
              </a:solidFill>
              <a:effectLst/>
              <a:latin typeface="DilleniaUPC" panose="02020603050405020304" pitchFamily="18" charset="-34"/>
              <a:cs typeface="DilleniaUPC" panose="02020603050405020304" pitchFamily="18" charset="-34"/>
            </a:endParaRPr>
          </a:p>
        </p:txBody>
      </p:sp>
      <p:sp>
        <p:nvSpPr>
          <p:cNvPr id="27" name="Down Arrow 26"/>
          <p:cNvSpPr/>
          <p:nvPr/>
        </p:nvSpPr>
        <p:spPr>
          <a:xfrm rot="16200000">
            <a:off x="2069231" y="2829498"/>
            <a:ext cx="882353" cy="432048"/>
          </a:xfrm>
          <a:prstGeom prst="down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TextBox 6"/>
          <p:cNvSpPr txBox="1"/>
          <p:nvPr/>
        </p:nvSpPr>
        <p:spPr>
          <a:xfrm>
            <a:off x="35496" y="6522751"/>
            <a:ext cx="3972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Extra Bold"/>
              </a:rPr>
              <a:t>32</a:t>
            </a:r>
            <a:endParaRPr 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bertus Extra Bold"/>
            </a:endParaRPr>
          </a:p>
        </p:txBody>
      </p:sp>
    </p:spTree>
    <p:extLst>
      <p:ext uri="{BB962C8B-B14F-4D97-AF65-F5344CB8AC3E}">
        <p14:creationId xmlns:p14="http://schemas.microsoft.com/office/powerpoint/2010/main" val="3426798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5" grpId="0"/>
      <p:bldP spid="27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มุมมน 3"/>
          <p:cNvSpPr/>
          <p:nvPr/>
        </p:nvSpPr>
        <p:spPr>
          <a:xfrm>
            <a:off x="251520" y="260648"/>
            <a:ext cx="8640960" cy="6336704"/>
          </a:xfrm>
          <a:prstGeom prst="roundRect">
            <a:avLst/>
          </a:prstGeom>
          <a:ln w="5715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971601" y="1382911"/>
            <a:ext cx="7056784" cy="1470025"/>
          </a:xfrm>
        </p:spPr>
        <p:txBody>
          <a:bodyPr>
            <a:noAutofit/>
          </a:bodyPr>
          <a:lstStyle/>
          <a:p>
            <a:pPr algn="l"/>
            <a:r>
              <a:rPr lang="th-TH" sz="5400" b="1" dirty="0" smtClean="0"/>
              <a:t>แนวโน้มและทิศทางการเปลี่ยนแปลงที่มีผลต่อกระบวนทัศน์การอุดมศึกษา</a:t>
            </a:r>
            <a:endParaRPr lang="th-TH" sz="5400" b="1" dirty="0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043608" y="3692624"/>
            <a:ext cx="6400800" cy="1752600"/>
          </a:xfrm>
        </p:spPr>
        <p:txBody>
          <a:bodyPr>
            <a:normAutofit/>
          </a:bodyPr>
          <a:lstStyle/>
          <a:p>
            <a:pPr algn="l"/>
            <a:r>
              <a:rPr lang="th-TH" sz="4000" b="1" dirty="0" smtClean="0">
                <a:solidFill>
                  <a:schemeClr val="tx1"/>
                </a:solidFill>
                <a:cs typeface="+mj-cs"/>
              </a:rPr>
              <a:t>โดย </a:t>
            </a:r>
          </a:p>
          <a:p>
            <a:pPr algn="l"/>
            <a:r>
              <a:rPr lang="th-TH" sz="4000" b="1" dirty="0" smtClean="0">
                <a:solidFill>
                  <a:schemeClr val="tx1"/>
                </a:solidFill>
                <a:cs typeface="+mj-cs"/>
              </a:rPr>
              <a:t>ศาสตราจารย์ ดร.วิจิตร ศรี</a:t>
            </a:r>
            <a:r>
              <a:rPr lang="th-TH" sz="4000" b="1" dirty="0" err="1" smtClean="0">
                <a:solidFill>
                  <a:schemeClr val="tx1"/>
                </a:solidFill>
                <a:cs typeface="+mj-cs"/>
              </a:rPr>
              <a:t>สอ้าน</a:t>
            </a:r>
            <a:endParaRPr lang="th-TH" sz="4000" b="1" dirty="0">
              <a:solidFill>
                <a:schemeClr val="tx1"/>
              </a:solidFill>
              <a:cs typeface="+mj-cs"/>
            </a:endParaRPr>
          </a:p>
        </p:txBody>
      </p:sp>
      <p:pic>
        <p:nvPicPr>
          <p:cNvPr id="1026" name="Picture 2" descr="http://2.bp.blogspot.com/-6ZLPdRPDOck/TiYNekWtRoI/AAAAAAAAAHc/A8xVAImQOmc/s1600/global_education_reading_md_w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717032"/>
            <a:ext cx="2564903" cy="2564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0617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5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data:image/jpeg;base64,/9j/4AAQSkZJRgABAQAAAQABAAD/2wCEAAkGBxQTEhQRExIWFRUVGBwYGRgWFyEgHhgdICEYHxohHhwcHCghGiMlHxgZIjIhJikxLi4uGB8zODMtOCgtOisBCgoKBQUFDgUFDisZExkrKysrKysrKysrKysrKysrKysrKysrKysrKysrKysrKysrKysrKysrKysrKysrKysrK//AABEIAOQA3QMBIgACEQEDEQH/xAAcAAEAAgMBAQEAAAAAAAAAAAAABQYDBAcCAQj/xAA3EAACAQMEAgEEAgECBQIHAAABAgMEERIABRMhBiIxBxQyQSNRYRVCJDNxgaFSYhYXJUNjcpH/xAAUAQEAAAAAAAAAAAAAAAAAAAAA/8QAFBEBAAAAAAAAAAAAAAAAAAAAAP/aAAwDAQACEQMRAD8A7jpppoGmmmgaaaaBpppoGmmmgaaa8s4HyQP+ug9aaaaBpprR3Leaentz1EUVwSOSRVuB82BPdv8AGg3tNa9BXRTIJIZElQ/DIwYH/uDbWxoGmmmgaaaaBpppoGmmmgaaaaBpppoGmmmgaaaaBpppoGmmvMjhQWJAAFyT+tB61RPIfuJK7McYgpwIrMuTM8uDBlyiwSxCre56+LE21uf/ABEwXKWbhmIyEBhIVDgkmDyNcNiGxaQMq3/9OJ1p73NUzziWjCoq2p5GlV1IflhYZqskclgGJQfDZSXGMgOgl/DK+odZYagJlTMsRZSblsQ1iCO/43ibIWuXYW9bmyarG0baYS0ptHPM2bRgg8gQIshIHTOe2yHxmoPQ75f9T49x3Ctmippb0kUUToI5CFlEqFlJxJDFmRwCbCyr8XuQ7vr85bWo3WvrK2viE6RyRUywcrpiZXMcOBXuylTkvX5s3ZFjePpVUbnBD9vWDISW+25Wu6/lyBrtkAipfEi/6BH6b345NBPWhI6yRa1RLlSlAGltg0Tq6OsakuZOQ926uSvYVf6Ixyw7vV00ZfgQSBluGUEOAmTLdcrXFwe7H9a77qi/SjxKOggZTGyVTBefNlbvu2BXrC97fvo37Gr1oGmmmgaaaaBpppoGmmmgaaaaBpppoGmmmgaaaaBqH8h3gwAJGheV1kZBboYAdsSygDJkXtlHt8jWhvW9RJO61FQKeniEYJLmMySuSyjPo4qsd/U2bJg3SEGpbJWzzKaiGOaSN4qpqWGSS8th9oFDSTNlIjMMiLkKSVOYxsFzot/tTvUSyRssIYTYIVMbqASMS73vcW77DKQSDfXC38z3rdJXFOSqOrOsSKoXFCtwrOPZgWX4NySOu7asFPBNDLDRRxn7iIQ88iibAo8ciMXhAxZ1MuQcZFmBc2UNbL4/slZtzt9pF93TCWSMTRRxiojwYiRDn2y5oR82ut7WOLBN7H9QBPtprZ6NpGGUEz5RCFWbiU5+2ao90JODEXb5Fr4th83SplajNfTyNJEFVo6eeP2QOb8jswNsQSbAEG4IIsftR4bFTbU9GLHDjq6qCSQi6Z5G8yRg9JEyEhe+O4VSb60dhZHq1WOhkEvOeN6kYqqsTJUKGCEN3CUQ4hijAEBQSQ6huspE8BjiMsgzXprCNWF8nJ+FLIo+C39A2OqXv9LUSMo+wEjqs0MyIyOkkbWkhUZvCzxI+IJspVldQCCbysa8axTvKIuWqWNh2pwXkihjYh7s4suXdsrm1h3D1/kYp5ZIY2D1QVJTHE2WTyBxVRxXQY8aJFPY45GxNsjcIDcXlEdLT1aKtS02TrTzdxyy5Q0pkspPHHHdCA7H/lgk59yW/wDmNLFuT1gSvnSkU08nCgMET37sWIINxYm4HqO2HWs0T1oNLIYP+GpFjmkkJx5UZG5SsYUAnvOzOxuFP5dLR5dyhp6OopHExd5KpVWNnieYOYHR3iwJBAUg8hHpcAPl6hcfFfJpd3WUtCIkxhiszX+4N5SS5st0QCRyoPZstz2DZqNVpLyZtDDTIsjjFQHR1kMt44yIxYqrgrGrgxsLEP7VH6PbPT1e3tHYLPSzOgqI/wAvYhgyse7WLL1bon4JvqX3Lwf7moWCatY0zZ1PHEtnmcHjlDOWLFER44x8nFytwFXQUas883qeGXcKeYRwCRsYFhVmSMX97tEc1FmDG9wVY2AHXVvp/wCbLXbeayUBGiyEwRWIBUZEqO2a6lTYXNzbvXMfM62XbqI0kMEqCojkjUyxpnHTlsmjZxI7MVzYXsFAmNiSoIsHidMp2Cnp4cuV7SEI5UkvJIiF+1DoWXFlJBwVyPZV0F3o/IpC8InUUyzfisq+1ybLExEpCSEFGFwb3tYHoWCiqVljSRfhwCL/ACL/AKP9EfBH+Nc2FQHjnEoljSsm4WkldnMUgzX/AIdlDNJGJVXjLCMBnW1yxUTHkO+QtTfZUValNMXWAO4K8drGT8gPcRgn9G7L2Lg6C8aa4ZS7ruW2VtJyVkldRVTopZgG7f8AVs2KNYhxZrMCPn4Hc9A0000DTTTQNNNNA0000DVe3zeikyQLmoJbJo1DOCFDr6kEBT2tyPmwHfepTed2hpYWqKiQRxp8sf8AwAB2Sf0B2dUPbvN6WtlcUqyGoJLJHIOMyiyowyLBbFUDKQxcYMcTjZglJIYp2hadYan7m9OyvBh/LEJpVVlbNkQYS9Ekg27YN18iVxepeL7ejpY3kQLKcmxzysF6ERREZfg9t0cvWn/UXdnooPuW5klryqYrKSkKBVV3SSPEGRljiIuP38EKw192aP7VJKQVn3SToY4adlCytmJAiSqTiBIA3bFZFxW9hkoCG8b32ujl/wBVG1oKVlkldomIkWFTgT3JixQAYhkswjYi1iRN+R+Rj7rN9wmh43ApqSBAJiXWOzTvOuCKVfPGQAWJ7yVtb1Fs240VMlEkMCU5yU1eWUlPC5u3IioBI4yIDLdBYFrAE62PMtpCRgKJa1TjJMUxWZUuzCTljQEqXBGCi+LSY9DoJeaoqamlifjjjqxJFG4bIRsCYpJB7LcBgpAFj82BOWpHbamMvlaVDyBczMpD3UCNnQObGRStgUvYp+PQFcpaOfCprTFMYUameGGdrNhC6vKyQlrISo9OVi5ZFLY2GvmzmorIZJYQYI2k/wCHaWJRKnG725v5SoWKTNAmORVV7/IgJJNpjmWkqZokFTNJaR8MXRsWNkByxZWiS4uw9W7YdnN51s6JQyT5MZaVHmjdjcgqrXsLYqSpIyA6OJ7tbUJ4xJVRrQTyR007VLzZSx3Q5uHcMzsCWyCObqqhQwULYDWz5G81TFUU8FU8rSRlXUwAQKrMqSmOTAM5jVy4UOxOP7uBoNrddnjjp0KglY41khib1txiMx5GWURJZ8OyosGYKBdjqP2Xz1ZZYhKFExADGOWnmjVejN3DI0kSADLN/X07N7XhPNPMaOShozG6VTU0sEkyLG7jBbq4LFQoufjPo2Bt8arW3URrK+JKOV4m53qYMYFgWCnZ/wCR2yUmctZVRQSuIFyLsqh0HyFGgWT/AE4xwxyRitYAKimxCyOxP5KE42KLj+BuxyxamVa7vjDRq3DPDSvJI/IXmMKOiuY36AEjIlowe+EHKzm895dsc9O0XFKzFDxCWSMPJxMsZIAQYYkJMgTiY3RbDstrQ3fxyoqRKwmmDyhlBLyNndmFVTIpkRcU41e9l5OIgKyg2CI8D8wrE3JtuqJvvVmLQh2OQHRIdS9rpbsr+x8XNgegRUMS1AiBhSlpoYIouaUfySRZFHKCxdV5GPZGTpf9A6pdTtpeAVsc8v8AqX2Kt3BjHDEUcs7T8RGZSORUlaUNe3fR1a95ohTNTNEY2hqKhI2hclo5YWRuQ4Fytz0wIXFQqElVzuFhlTmo5ITJzNNIYxIpsshJBYx4uxRE9x+RZREx7tc+/LdnhEa1BkSA04cBpEzjIkwVw8ZZeQuAF7N7t/etbwmOZaVMVQjsxZBkSOMsxVFDLyZBLZXAUEgLcKdePJL1jHb6mlZYA0cksiyLgyghlUElWAuBkcegGANyp0ET4ltdPKdvFTK5qKJCsKNCYkcAYqylkvMQkak4SMtxf410rVGn2UJKZEjARYSGaJCA/rITjgnZ5GiIA7JRTcshtc6IMI0Ehu4Vcj/bWF//ADfQZtNNNA0000DTTTQNNNaO5ysphscVMlnJHWOL2B/q7Yj/AK2H70FD+tNEa2jSCnZJJI6lGKciqWsJEKKzevJdx6Xy/wAHoGRerfFEgUCaQx4JPFLDYJZ7FirXVY2KmwsGUgdt67dG7GAh843iUKx6SKNlXscOYvGCLDK4YfDMCpOCgpIxFSrXhC6u+Mc+OKSkBkEY+CqLdVJJYZC/fwETVmlkoEj3OamWpEZeJTKgsEd+Bo1nZFOQVblrB+w3VwMm0+OZbhUStUNLEgSR0mjChpmhZBIrBQuAjbG1iOz2SuuS7FstRU1abnVxc0bzyvMpCtcIVDAI0qlu2xVASQENgwFj17YZHraJqai/gSBZKMzS2cOFXFeLBxkV6PITiOwA97qGfxjyJqiWTMmGSLjCx2cxBHIUKWKIGzaIgOVBUkhSQbGs/VhagoKKihZDVTF5hECDjh8OFXtXKyuSD3gfkk6gPqpHLDUfdmKWGWnFOsHoTHJGpcyZSK2I/kKdEg2Zf2euozV4FEdxqJghVAzK/SI6lgyRsnvcksiurNlkCuQNiFb2bZhtkNPAtXKq1EsAMcidmRJInmeMBrxoVV1dWHQOV7L7aXlPn9Lty8SxJWVDVE8pDEYxgzSOha2XsAUC/vEA3XoanNv22oMtLU8plX1JmiluZwFuFRMQoRrliXJc8RXI3Ujx9TPGoauWirCHkEQctFCl5JIyAwZQQRaM2YqV9sseyQCEB4j5ou6iqimgMP8Aw7KJAjSxxyTZI5sBdMriyE9/yC/fdtq94hhWmqJYuFKmYyMZPlZBCYwgFzg7hLWIUYhw1mJBgfpxRxmurZqVcGSOBWFREVaRismUg/EpmQLtgATl6jV7gni55YzATUBAzKAWUpJcXVmARQxjYEHEsYjcGwJCgePbPVzKlTQLBBEC+CPJYsA06JdoeTNVRYeyfYxuLYkHWeKAS/dqY6ejqqVGfJFwaFyX9zMoC8JjwZUNi+D5m1yYqu2Si+5jhZp6apRHLinjkLBEskLq8URLIFiCH2ABBvZuzcNo8Rp6yjWWctNLMg/ldizpY3CHLolSAHUrizKbrYBQFH8z2fdZDHuC1Vp1jDqsZ41WMorBQjE2kzE1wS2QUfiQAbDH5NI23bbuDwogjcsEBI5ZOGoisoSMiMNkWX5JOKgXIvKimq4niopmjMdSsimWFVTJwDiGyYvbgTGyhnPGPcAEiaqNx2+kUQT1NOhWMLhLIgbCwAHH1ZbAdAW60FU2Opkp/t51WZsaFnrI5UdJHcMhvHFJa8jO85uOnPRIyU60f9GFFuMc60Tz1Ag5pBE6KkRc1PJYuUFuR4lH9Irnq1jdTtdJVzxSiCnnijjez4K65OYyuJ7U2VDfr/ctiLm8VHtIpKqSRIZCa2VY5FQ2iVFWRYmzI9BZ/ZQci+JUWBDBueHeTpWzVEcihKmlco0IcOiAErkjD8ybkFiAR2th3eR8p2MVMM4ido6gxFFkjazDpioP9Ak9/Fx+9VHZ/FG26qapSGJHrHEZbmd1gWwYqDwAkyMhObdA4C3/AKoTzWil3RLUNUYUUiL7YsbTszOJHZkYhwGjdLkEHidsrG+glU3GKhVoknqIQQsyLJFy8MZVcmBiLKI0RZMYiBZrtYqL6q/inmVfFu1NTTVLTpUpFyJIynBpEDPZU/5LI5ZcD3YdjsWhPDN6mqC+3VJneoiz+2dWYuknqhR2CtigF/dvVRle4PXZfHaKkhYPDDByxQojiKZppIo+7KtxkVuD0AL2PRNhoLhpryjggEG4IuCP2NFcG4BBsbH/AAbA9/10Qf8AvoPWmmmgaaaaBqtef+VQ7fTcsyGXkPGkQAPIxBNjf/b12f8Ap/Y1Kb/vkFHC1RUSCONf2fkk/AUDtif6H+f61y/yvf4d2WjNNFLyQzpPElSnHHVAXvGkhuhZithc2Nm0Hqj8nVzxVdPKvCDLOkqGoiThll5QJihcMO2Hs6DFUBU31mr99qo5qSnpohaqkqW5qiF5PwaQLGBlyf8ALjW5PZuD/dtXYdoqjS1UyU9RFU1EbNK3LGUkkDO2fsuMocMQIwCmIAyHIW1Knaq6kpZJ+akqowXmPOWDWFxG4mDBA3HbIhFuVPZLE6D1u21RSySUy09OpnhlWqNgqZRCndJAQhe4E4sb2Usb5ELfNtVdJGiUtDT8TQxpI8XIgRWYhmhtxtI5C5Xk9ex83Op3ZaeBhZ56eV5kZUNOuICSZOwVs3YlyrOWy9uO4HqTqt+S7UsFSsJqFl/1CdTJHgnOhWJrTQkEYFeJRlibF7gg20FkoN2eoqGIiAjESKFmYLd3BkfGwbkGHF2bAYsB2GtyH6g5VlbBsNJFHTLEzMyBjxczKZGIxS+KgsBZR2x6HWuwyUsaRyzyRCGmhpwqoFCuEju4a6n0wt6DoocjcFuoHaZIp6OF063B4BjNipqFj7xkZhk0qgKAeyHb1Ni1gGtsVNJt1HTUj1B5EnUMWBKxoVeTID8jH/FIl/UYl7hSpIs+zBoGns33K8jBuMe8TNJLK4ZGe5A5xbHvHHo9Ewk3h0tRTU7TVjVAGEjhkH8oup+MihYJkgupDBiG+bjar91iFfTiQWmSFp+SG38kI6s6McwMi7YgMRj0bFxoN6q3+KKsjYsnDOjRNJkBxSxstke/a5ctu+wVAPyNY/KN1XkpUibkzmjWTjucUDLJl6A37iwt/wDlv8fMhstJHMz1xRGMxDRMVBIiAUIQe/ztn1bplBFxqd0HOZfszXTVZkIZlfGLLAStGsRBC+pkZhyArcqyqtx69WD7o08qJg89RJTl5eIWDyR8aqSuXHCZMnAdrXEVi1kGrHNErqUdQysCGVhcEHogg9EEfrVSjj+yh3Ro8U47yQqz9Igp4sB7H0TlWWy9KOwLaCveeRbhFt4dJoopYmaYs8xeUmQPGwjLIBGbz4rifW6qD/fNU8Sj7l3WSRCqyfcSNOhk5rtxxqpLGU8apKPjJXPsfQHurbTR1VE5Zy0c8ah5mf3spuvu9yhR7kL8K2XVydUPcfpMZ6ukNRXz1MOL3E1+UKCGVbk5WJcgsR6mw6yFg8/QyuqoqSoZ1kehjb+H09wLu0jKo7cdgkAk36UE3BjfqP5tVzRNNSzpHFFOLwWXlAjkjMUrq4JF5l6A/WNwfa3aZKSJIPt+oosRCoU44gjBQp/R7AH+ba5Pu3h8d6mGStqYoHqIVeGOMiF3JhA/ka4UuzoxPYU3/LHoN/ctyl3ChqaV3eKOVYGiqp1TpJCtxJ9uzKhNj22PUlmAt7QUyy7TTRUM26QQTFWFvtnZVicym4lQXch8iLi4LXsP3d/H69aVIqCKmg4ytkWOdmaXpyxu1OkblgjG5YA2bsC2ubeT0ZeSKUSQtEY+JDuEgsyO8gLRZPiiiOSGRb+9rEHo3Ca+nXhVIOOrarSrlqCwUurBCysXbHkUGRjxkNexxLH/AK2rZ6iCV1qocxUEX4+U8syqGSISKb8cTD29wBezYq19cz8MqJJ6WsoqeOqDPNJPTSKS+Lqn8geVSqOSDGo/QaVT821L/wDy5mhpXrv9VqUPAJnZSQrsqFk9uXIhbYgkX91t+9B0DdNxIL0IxjEV5TJK6lXVQJTGFRw7dHE5AeiMTe4yjPFPIaU8wpoyHglQSBUIx5pQrKTIqMwuWexsQcuiQC0f9LqOLc4Ytwm5hV06famZZWBYrkb9dsSkqXLXuR8dd37ZvGIaZTHFfAytMwaxLOTcEta7WNrXufVe+tBN6aaaBpppoKB9aPGJa2hX7dcpYJOUJ85gKwYAfBPYIBBvaw+dQ2zb01TSVCyUtQWeNY5YDAsUMKJGEdjIwXLss4VWyACgKArE3Wr3p3TOEMoMksKnEMTJEZlYstj6Dhf8fZrqBb95aysV5YoJQylXyYYnjcWKx5G1rMzLZSfyW367CCMolRxJURPJDMzO1OI5HhBQiADkRlBZPUsUF2ZgAPnWHeUNK0RMbSRvgJ2ARJHcz0qoXWNVVwMzYgZDsXsTfJ54jckMTTyWkzYKjGLrlpYynJG6sBjOzG+Q9AxBws1O8Q2QQwmWlEoLVLqkMpkWORWeHge5YR5xoGIPbDItYlApCR3OSWCjqagNHy1lTaonN86SB8RG4RTkCiGFgeiMkJFxfVhr65xtlbKsJ5KdZCWeMKZZEGQl9WuCOnDAgf1a3UvU+OpLTDhCQS8fqYiCmeIxyOI5lVlX8h3iDb+sB3qAMKcUi8NTEW/+0quT6yB1ZwHBBQZLkGv8kWuFM+mwqqykapq9waZZ0lQQGMOEKk3aRf8AcpCsuJAH8gsciCLD4ZscSLO8MRhklVX+3SYhMWL8LLMq8gBGfqDipysnwTipvHYBHN9t/DRSiQPG0hRBOxWPJTH7EAgoQWxBUYgWvqw7TuyGO8UCniZo51gsTFIpCmyWBdbXIP5FcbKb20GnNOKOC0XLEyWCQyNz8jO4WMEmRnGbeikuqgv3/Wvld9O6Oo4mqIsijPK6hrLLLJYuzkAM1iOhcADq1gANPcNgiq56erkXCV6iKWHMHkRIRmB+XqGCsShBtmL+wFr3oPiKAAAAAOgB8Aa+6aaBqn/UPwCHdVj5JGikivg6gHpscgwPyPXrsWP/AHvcNNBU4tnFDBTKirIkQjiKfinISqpNazG+ZF7k2By7K970u1ukhrJKyRWVDkoSPiVQLsAGjMgHVzZwWKi56AEb5/QSVDUkGTcEjyCVVJUM4QtDnIO0UMp/RybAWOlLQRiFKSupxPOIWXNUMhmDBUkYSFAUZvTK5H+03IFwEZUb2ZUikILyTJK8EpdESIKFVJo4Gu7Bi6lQyu93I+CAY2nqxuVL9uZJeYVxRyVW0rQsHt/tRjwxqbEKCQxC2WwmafZGjFLCsCySxU8kcDz45QxFI1OePqHyxToNcFrMAWGqv45Vxbe/2VfXU9PLDIJwYYzcvJy5gtIhUDFwvS/jYhgfgLZs+4SzimmdJY55GLN30trho8nRUwNjZVzZgMxcrkK1V+Z7XS1NMjXf7aJqc1ECGyENEVjDKRmqgNcDIWNrHI63fPGp9xpYKLbqiCZ45YzwLMDlGAyMCynIKFbtgfi/7I1B+bpVLVTg01XPG8LhQYYxGpaGWNmLoCtgY6dhdhb26vbQX6i3pKkYwNAY4G4xJIgKyy4I6cQDCwxe56/wLjvXHtr2AVz7i1TuDQw09TKXpoCWV7s7/wAN2xN2U29Segf3rqfgu1Vi7ZAJGGbQheJ2ZMExVUtIgDxuFFzbu5AuMQdbO1eK0+2x1VQ4ad6lmacKnUhkawjSG5AUs5AUkk5WJItYPVDvbCFY9vggkETNDx8ojyMbcbFVVXCqLFrsbkW/sasHj+7rVQLMqlO2RkYglHRijqbEjplPY+RY/vVepaOThEMcNRS8khf4p34S0nKSAzN0HY92Nu7KPW0941ssVHTrTxFmUEks7XZ2YkuzH9kknQSmmmmgaaaaCt7/ALM8qcYBsrtKjKw/JssldGKhlIkkHTXHRFiARrx7FLgksnGrAxl4IIwEIRg1gblssgrdG3rjY3LG2a4d51O1VvNTR1NXJBTwwrJTxjpZpMIyq4ll5SzO4sDc2KgjQdP3Oogq1aEpTVURsAmYcl+8hhiQpUFDlf8A3G+Nhekec7lT0dNAlbA1PJyhoFpZhNiqYK2PNGFT1dvXGx/u5NtHybd/9O4qilQU0iiSP7ads0ija0rMREzcLSOkYKEm+S4kHM6i/qLtE1VJQbxT0klTTNDGWhcu7A5M1mUktiwYC63HqT+wSHQ6TfqN4JJaeDBZ7Q2xWFpJZAAgKPiHJBTFxe4J/QOvc1LMkpkKMxKnNP5DZjiAscgjZXhsHIQqpBNz+RAoe9eNz7hDQzScsJhmRMKhESRlfhDiGOPsLGI2ZUe7EFjf9Hqm7GpkiYLGVV0ZSihGlFwR8tMkasL/APvHR70FX+lYljidSEYXxEcDACAh5SySJZVVwXUFvzewuLJfU/VVqVPvG8cQifB5pCQyuGs8QwkQ5XFicsb49P3aFi3GQSxwlHZsVKrFI6CmAjjDpMkORzB5WXJSjXUBhYWx/S6OSNqpTzLHGwEiTuHczYqZJFszN7tyMe7En1HTaCRoKfhmpZhUNWRzsVWocqXjVo3IXJAqtE7KvwAcgl8rjG565LvElRPuBooGdo+Zau8JXGEABowyyAe33MbSODfpgB21tdM2fcVniDgrkCUkVGyCSL063/dmBH+ej+9BvaaaaBppqJ8i3xaWMNxvK7tikaWBY2J7ZiFRQASWY2/7kAhv18atG6yGyFSGN7WFjc3/AF1+9QVMa2WmiMVRAshiBYywOzMWUFSQJE4j/YKt3+v1rT3DyBamIUfvTTzkxOHW/EMQ0tpLGJzgbCxPs4uOjabSSRQEljHQAEsdypNwBdR7pfo27Ud3brsIDeqYgfbPPMJ9yV4kfIMacrGzegQIMBibkAEki5tbHnO8y0FJUxU89FSwGnidOcwtPBJITFjmoCvIwRZQQxJVmFyba3Nro2askNVJSVBhkxkikjKCIzsS6oyKxa0t0JYsON1YkC41u/TyvEu67htqss+3qhYIy5RK4MSsqBiwWMsZLLciyi2gpUcsTbvQnaWUz3tIyQGOEElrkR8hNliYhhl8IOySddg8wjr1oKrkkpZlaJkZEiaE4N6u3LJO6rihY9rboX1UfHkij3SUQUSww2kiyUGP8HCX5ASTG6yRvcKLm3dka9yoaksY4C7rAXX1ka7YgkKElRveMuiKVk/k9yr9OAAjvMN4li2qWrSpbmWJbSqwVc81RgsYaw7J6cEjIAm46w+I+fJV7fTtPLHFVySGKPK6h5I7Ne5H4kFcrH/eVBBYDVi8t8Kpq2KRXQ5t7i0jqpkAUKzojBXNkVbkE2HRGtIV+30whpw8FOOMOiswIidSiLe7fkeYqb9kA9ix0GSWraWdMISFpGMkgSxSUFCsWHaiS4KsGtZDA6i5taeoapEiDFgwZmYsnsq5FmPsotivYy/wL2vrTeulqI54YY5IHClFnvEyK5QEEBZCzBSw/wBvyNV3ZNteL7mlyqgsBjdGYsyF3LPNgYCkkpZmJKyXtcdAHsOgaarXjJlR1isWhwkJd8M1IMQjD8X8eT3nPqPxSPKzE3sugaaaaDHUS4qzWviCbf3YX1xvxCppt/eaesgiNRGxEKRyEPHEACpIDKZAGa2Z/wBxFrA9do1yz6iUtNRUtdU0ChamXFZhFdl/IZF0AKR2GR7xBJ7uTYhN+DrHIKujlWGT+QyyccWKNeSaEEqzMzMftA5ZiSS4OTfJz1bTNTlmNTIOXICEqrLDFKoYMQULl0VyQP0xUAkAtyvxOpqpaEVeSmUOIVmkcrJ7O2WEizI8pxZbQE2PGLKSw10H6OmWGinWpV4UWcmMTE5YusZyuwF1ZyxB77Zh+tBGbHRU16iARMKlJppVcMzZqx9XHETJ0jjF+pEWRLNaW77+y7wrU9Mk6VYmmd4FjjnmBUgi6yyMYwrgLclbEBTh0wB3KTzjZ0qXSnKmZgeRoKdibIL9sqXYAXAAv8W1VX8y+4aakctHVpItRt3GpPKZBypG5RmRlJbEszBCrZeuPQWcUkgsJQWtzTSEdtGALlY6hJElYhuGPu2aKym36nt2ano6b7iplEQiAvJGpWxNgwRRkbM3tgS3fZva+qHvPkSU4jgevpzLDIoaGlSyRRwZSkHOUtctGgcBrlUKBSxF97z+lk3ugwoipCPyAPHIvIyllsHlCBCPfrFrm1yo7IZNl36oq4DIaSpKzSh42qJYo43hBHGjPEodVJJ642yyCFmDX1aqeqMsdNUUwxd0DCJioV4yB+bIrgWyyVk+T18E65VsUe61NA1A9LwgHhlq6iSyhFclgIiPZjcKWuQwUA/3rqFDXHCSoiDzPNUmFc1txrHI0RBKxiyIVlcBuyWIyub6CtUX1ZX/AFB6CekeNRNJAs6sWVnRrfjgLC1ibFrXXqxuOl6oz+MQPWxS8cTyI0slVMU7kLRlOMdkBAJF9TewC9kljqSEBW5WSRWqKgxoOVykaplliDcKSkTsBa2TAfAGgz+YeYU+3Rcs+bf0kS5Na9r2JAUX6uxAubfOuebHC+4T1FfTTmeQzpIYmYxRiBFlFOtnhduS9zkBgTn3e+rrX0ckdM9KnGHlduSWpdiGiYsLmSxLPhigViLAGxIQXgP/AIhFHLTpHRFKalhaKoKzFuH0gldQCLTFAyHIEsRy2A/YT+1PURoKWaKCpiMYZHDFXn+C14pQyl+yxJl7JB6ucdqJgxjlgd1glvG4Qj+Fx6j1NwnsDGwAuGw+BmdbNOg+1PGxqIrZwmNhlj8qqsTZiOwp66AB+CWoqeSVSAsTHVSy1CRJAshjJkjazIiGN1sFXkebJVuStutBOeZeB0Mm38UhaGKmynMq9v0CZGYtcuW7JJuSdUP6Vb3S0cdQaeFmzmWMSTcpkkB7jGEFNIqDEtYBiWYd2BW3RdxqjXpU0LosSA8VQVlV5EDYFSEX8Q6sxDt+OBup7tWPLK1drjSF6iqS7yWmNyJUKySgMyR2UtLaIhCjgBGuAo0G14XRRu89WqGRxI0iVVNLcMr3ziAfEYKV6hYNhcfPqzWKmp7y08rxzWT+XnkWMs9xIqRkQj1VRKWJIA9V7YliOafTWpqVoq/cZJOJKqYkNdAgYlsnGatb+QqguCPb4J+OjV6zU8MYSWoaSHiTJ1BDJlGJCsca2mbjyYKAW9CBYnQWX/VIccuZLXA6YfJsAP8AqSQAP8650tKYt0lq5gIlmGNLLNEWEa/LK/arFySyXS5y/JWsWAN62TcudczFZleWNmFrXjklia1+7Exkj/8AYahfLpXerpqQeiPFJKXVQztg0IxRW9bqWSW5Vj/GLKdBC+DVUxWaT7gyR/e4KsEaqhVisTCxLmMKwaTBCOmLXPILXv8A0mPuxcKxyZQ5sxsBc/s3AFxex7JBJ1zzwfdWi3WagljSTJGqIqgRKkpVyCfuFW3GxGKm6o38aXHa26loPiqALAWH+NfdNNA0000EfvjsIvUEqWCyEEhljPTsuPdwD+jcC5HYANEmwaSSBRyFc3BVmC5s0liYlIVlAKscA7uZQCDZr9L14mTJSv8AYI//ALoOSeEbfQEYpt5gkV1DyS8gikuzhOCRyxcFiigsFJV7fLW1cvI9640skVUKgYKVpkQkBmKpd5VMRUtex+QCTZfa2l5Dt9U88ASkzDWzkM5EcLoDZ1FzdiCAHMd1KDo3Ft6rqJ0cCUoJBebMA8fbGNIwSPVgshKhvzf46yADhVL4VWw14SejqDzrI9oHQtj65XcAIQpdA34g5W+DY9Q8n8BUo9bGvHWyl1BJ9YhICka2VgFKXVeRfhmZjkOtTlbRh3aQRF3pi3HJUM+D5KjOWdrosdvQriSHW4VcAdVDZfNBucFTEpOQdI4acsoEiEr7yDFmUXByORVQVXvosHMvG90SOb7eooDJKY3jSOxDvUyMoVpCxysVAQp+Psxx9jru/glBNS0K08w4VplvMwctc4qxCdeoF7sRf2zAv86zePbABUCaoiikkR5hDOVBkxBVVDtiOx/MAB0EA+LWHuWKcOyVKMVnxkH29nWKWPsKMkBcMEXtltkL2sTgGrRNLDNKZKeadHqMoQZFL3IAuYltGgsrSKWsbZFv5LBtHdppqSeYioZjJnPBRXjjAvkZmeTByoBze+QuWA+fnN48YUrQstUyuAHijnKwmXNOMY05IYWWO1iqkEGyqp96r514+lXuJEVXTR1UUjpIKt7lkkjjaLhjfJWwDva2PuL9fOgnNt8kWONEmaWoE5KssNMRPDjIXl54g75KxezOgFx8A3BFgoppJOWcgtTLIs0SRZZqwQMwfEkSLkQSsfw4dbML6r1P4UyRkRvMKidV5cpcEeMBkyn41FmKH1xGRZQWJ/kOtyhppYHxkd+KQRPIUJVpTJI0acYVkSHiyhMgRRkHAOVruG6/llR/GRFHKJWRY1UEPNkGJXAsTB6pJIHk6KxkMIz3qp/UbwKuZJKuCpjA4pTNABioDe0ixkL7AhU/OxLKWuMrC2ps5M0NMKRcYcJJJpFGBtkGKEE8jy3OQIGPbNclQ0TvVRB/pqRT1ci/dSRmPKQ3SKaYtECSbnGIWPZ/Bu7d6Dz9KfF0hhNO0yzNFIJJlANkkKkLFZxey3Lm4Fy46673t72BaOVqmnighhZhJUTqP5II0GbhY8TdWMd/Qg5OCVYA6ybzVw0j1LwrEtSiGaNFOMkyjO6tGoDSglHsxDWzyvrl/ljFtzqY1ZGq/uKeogAiLvkB7RZyfKqpDBbYvZbW6XQdgpacBZaqnBEIjZgJCWFVli5axJZFCqEQ/rJvQqFyrG31FbWsIZI/4EnRpI3aF1UIokSFRfORhIAWZnF0jBAs1tVfxzzVoNzqaKqnmlpy0uLJkhBF39Y4+xlbEBbWy/VzqybR5PHSyVFO1GNvSV1KNI38KMIwAksidQO0aR+g/EOWuerhYY9pMsrQ8wp6iJCyxwRBYSrkhGdGzWU2Rk7sRdziLqdSC7RIlSqpMSgQsmZuYrDCygIM8Q3Rdj+bXBsNRXjNLkqTvXwzccTGeaHARcv8tmRksvqJpy1/klD6/Go6h2KoimeSOWqziCxBHq2IfpRyWlRwwkcyWBAUGJfgFiAk/BactzSg1MYeeS8Ekp/j9nu6+tn5HykJjcpeRwCcBfcgpyamWCWQs8l5I5FtnS2RBgGa4a2bNcixz7BudVHxTyZ5qLjq5bEvMKeoRSrcUeKkjiCj5bBShs1mBHobz+1LUU6F7o00aH+OYtLUSrcKF5CYxEXdSo6kViFs7BRoNjYPp3HSyzyrUSyGoK8hkCElF7wBVQFB+DYWxsAFtfV11goqtJY0mjbJJFV1P9qwBU2PYuCNZ9A0000DTTTQNNNNBC+W7waanZ1tmQcSbnHr8sVBZ7GwCgdllBsCSIIVrvSGaf7d1kiTOLIzkxkvYfxKOQ3kRDipBsSMrgatO7bYk6YOP0Rf99gg2I7H6IINwVU/rVX8b8JeFnM8iMjWPEq3UsC7DLIXxDPkE77FyxsAAztts0v3lqgxFwscQuTxyhCenYnJQ7KbKF9kYdga499TtvoaGYzUU1RFV5glFYMiknI3kBJU/wDtJJ7W4AN9dZ3+NxGkFKY/uFRIyHCl4B2yuVIYssjKI2xQ3yyB9O8G9bLA0LLW0qOGvU/bwKWmdlUJZVjsRiDGuQYglhcgHQQHjO1wQ0cFfVzzSTSK1U9RykpGuN2YKSVyHIIrBS5aQ42HYtz7q70LJUq3K0bB2pvYRsTZP5CoVZFupPXqwJtYa5ymzUtCLVi1vDTtH1Pd6VTKy5GGMqGYhWkGRXqzkXcLrqu72aJohjHGFJtcLYD/AHOQCEUXVgB7G4vYZaCg+Mb2quKWZJkqZKgQtKZZJQSpBJYXC5lnHRQBeZSUxVhq1bQU26GprKkBVmkRw0ZaZrFUjRCwUsRdQVFyqiQKCbXPndUMslI8jozNd1QGWOWyhsZFWNmbpZHyFh/zVBYWsar9QfOjTVVHGL/bRgmUxoSqyH/ljFiLuiDMRv0ORXsbKQHnzryWeqBbalMxaIxSxGKQTRfmySopAI65FDi4yYD5tqa8cnqHihk3VYKeLjZ44lJ/2Yy5MzOwSwUOqgjHi/VrCG8K83jqKyKOkWbqPCQOiKgTNgnwS1w8yn8gLAgAk31IV1TFUJLQyVsMKq8tOqFUyN7xYxR/MaASIVY+wsbXj7YJ7YyGFQtTlLHG8jgvKHWOMPNHY95k2icNe/ZYDrWDyOiTcRFSVFNUUoe+EqGLIMDmsfqXMeSxCS5AHoovfrUZtu1tSw2kro1MVQRKzAk4JzSoshkYsUvPG5F+g98he+p7d2q25Q6xxRkJxzK/IeRgQvDFgDmrAfNgeW/eJGgq9B45NFIlLPgIWeR5ZGJeV1b/AHZHFAGjtTyMqllDW6Vww1PNvp6NxmWopalVqQrG5DASKjYwte91PQUOAVfEsD/fUN0VvtJMgDIImPpf8wp7W1mHt8EWPx+9VOgpSzUpo3jklhpyrTNKWAYtHyCXADmMnEwuxFiuQB7sEN9NPps1DOaysmjlqGUrGuV8XN87s3bNj11+i3zqmVvnxpaafb6qkP3Q5I5QLKkmRc3dlbJgA62t82bv3Nuk1/8APJHWxRzNHNHDK8IhQveNkZGjEoCZXaPJwzesfQuEKyW3zqXozNAjTS5jKVVMkLhS7R8irYtYt0AoxR+7izBXPpbslVFQJTymWArlIVGPIFlPrYMWCABGJUrkS5Hricpivq9vrpJIZhI0iQlg8SSBijZ+qiMlmdQL8ZF+7hbXt8+o1d6rGX+1jMyJLUSABZFwlYxowbJW7/NgALnFiwA1vTUKIFlcQwU8ecgWNkWPNlfJnBUKwt2LtYsciBiLBqRbJVFYY6doYaY0qxm0eTfibBjkoIBJIKqL5m461nbaakpxkM7KbxGQxyRwsARE1yFd1jJyF0zLILseiMtGGgq40jCxU7DiWMKbStjyBowHYIkagpewBtj8KmrZoMVJTLGiRIoVEUKqj4CgWAH+ABrLppoGmmmgaaaaBpppoGmmmgaqe8beI5pK5o1aZP8AkyGMsVQhFxGPvcNkcB+YkZRcsbWzVH+q3mL7fTxrAFNRUuY4i9sV+LsS3r0WX8uu7noHQZYthp9xUfcw80aowDujRkyux57Iyq6Y4IAfn8gSSCTUfqNLU8EtEIT9oiEPNCMF5LKQzkGxTN/dcbLiSWN7LI1+8VFDRiCWp+8epeSmWSKPjdJ5c2U5FyhAZrdKLdEXtbUrVUU8LrKlUzwTDB6OeNbrfFSYkRFuRaxTpfYtc/sIOm3CSaoeqpZogtXHFEIROqzKBHIY7FlZUf8Akd+Mr2FRgzWZdWXxcT1C1Ue5UkUXK6piCCs5ESrIwFzf8Db9hQo+VJOhUeNRwuK3cJDIRClIY41LrMpPX8YUuzFn/Ff1132ToeM+SrWzJKOaKZhJII5hxoIOOQRNECcXCsQDJ212c+qGwDcqWgpJrUkcFPAh5pcEjJnSIXYqmSyPgSLMlwpU9MTZYaojroTTTU0VOkW4LAs1LUR2VJFgAIXFc0jWOI9N+JiY27F9iupytPTxuhnmkoTFEcD/ABgpaWV1YAQ8f9MSxMjItuxq2vVGJ229FViqQ8Jkc3Cy/cKQS1y5jWnke97svXyLkKRT+NxPI8szJ/xCs6LOnu8mciyOsMyEosUYjHELkKVuy27kNv3WH/6YCiwVRYyzJTxEO0SQ1N/RUzIMkahorGzAr7WBNjp6pVp0dpAMo3UM5wkDX9zHdSXV2jzFlN+iLgi1U8grqCnrqKoleMMpkRYrHGzCCPJpWW2CKHb47Zj38nQS+477FW7hBSw1bGP7eV3iicplIDFxrIwGaCxY2P8AVrG9jK0/jiQ08dNCz08MilJDAqRsZGCgOWwupNitx3coB1qlQb1FJubLSRCerjoZYZcWGMrhoWQhy47Dh7k2aw+SbWtG/VJekqIWpZM5EQTlSgN240AYvIqklb9qxUYMCf7DZ36kaWhY0tQsU1KHUGMDjJj6eJ4+wEbAAr+uvkdGsePeO161Iqtyqi8TOZooaRnIWV1YE2xBRQjSdKeyxP8Ad/tQgp1mkntSRyerxfcAtVgM/MWZGxi/JmAiVSMTc4iy+/OvI6mgMcopnkFSUMbPIEeBhhhCSv59tIxDFsgzDsKToI6PyCGnrKuHcpCOSV5YWnGcZpJC3pjbI5Wtj8D0JB47alfo5TrNSVa+zUprJftr5LaPr8P2o7PQ/ZcH96nPEds+6pL7glNVvyE5cUbJkFRXK9EE5q92Hyb9AWAt8UYUBVAVQLAAWAH6AA+NBqU+2BZXmMkjsxuA5FkHwAoCjoC9r3Ps3fsb72mmgaaaaBpppoGmmmgaaaaBpppoGq1534XBucAimurpcxyr+UZNr9ftTYXX92HwQCLLpoOfeH/TJabhNVVSVf25yp0a6xwtdjkEyIZrnon4t/gW6DppoKH9RdvMrR+yq2cJh5JGQFlMvKqujAo+Dq4xILcVvYKQPOw7UsFRRwCIySRxNjMrDCCBS3oGsOVmYql8R69/Iu15qqZJEaORFdGFmVwCrD+iD0RrzS0ccQxjjRAf0igD4AHwP6AH/bQa9XEFkEhQFXUxv0P3bEt/a/kP3+Q/V9RKxCStllUL7QtT3Jv3Gbr0Px7lnXsAnAnsakfJ3tST2GRaNkC9exb1VRdWF2LAC6sLn4PwaPQs8EtPTfaSxxLNGqFXcwKHEiyR2eKNyvYf2yu7DvFeg2fN90+zjjrftTNDROkUYuLDJCGlyNzZSUjHwclbuxvqt+OtQeQGWF6WdXiijD1BPbYrjGS+RIkyeawbIMq3a5ChOzMoIIIuD0Qf3rW27boYE44IY4UvfGJAoufk2UAX6Hf+NBzWDxyDZKnOCnlkhnhEZl6Yoys7y5klAodMLWYe0Y6YnUvsVQdzeR+CamgiQRI7hLzOGurKtnjcRYmx9lPMeuur7poKztfhyRHIyNK3QMkt3kK/tQzsVjVrC6xqoIH6sLWKeBXFnVWHzZgCP/Osmmg8xoFAVQAB0ABYD/tr1ppoGmmmgaaaaBpppoGmmmgaaaaBpppoGmmmgaaaaBpppoPjqCCCAQeiD+9atNtsSMWVACSTf5tf5tf8R/gWGtvTQNNNNA0000DTTTQNNNNA0000DTTTQNNNNA0000DTTTQNNNNA0000DTTTQNNNNA0000DTTTQNNNNA0000DTTTQNNNNA0000DTTTQ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3203848" y="332656"/>
            <a:ext cx="5940152" cy="5960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เป็นสังคมข่าวสาร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(INFORMATION SOCIETY)</a:t>
            </a: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ea typeface="+mn-ea"/>
              <a:cs typeface="Angsana New" pitchFamily="18" charset="-34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4282" y="6335933"/>
            <a:ext cx="2857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Extra Bold" pitchFamily="34" charset="0"/>
              </a:rPr>
              <a:t>4</a:t>
            </a:r>
            <a:endParaRPr 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bertus Extra Bold" pitchFamily="34" charset="0"/>
            </a:endParaRPr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3779912" y="1680858"/>
            <a:ext cx="5184576" cy="5960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เทคโนโลยีสารสนเทศ </a:t>
            </a:r>
            <a:r>
              <a:rPr lang="th-TH" sz="3600" b="1" dirty="0" smtClean="0">
                <a:latin typeface="Angsana New" pitchFamily="18" charset="-34"/>
                <a:cs typeface="Angsana New" pitchFamily="18" charset="-34"/>
              </a:rPr>
              <a:t>เทคโนโลยีดิจิตอล</a:t>
            </a:r>
            <a:r>
              <a:rPr kumimoji="0" lang="en-US" sz="3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cs typeface="Angsana New" pitchFamily="18" charset="-34"/>
              </a:rPr>
              <a:t>(DIGITAL </a:t>
            </a:r>
            <a:r>
              <a:rPr lang="en-US" sz="3000" b="1" noProof="0" dirty="0" smtClean="0">
                <a:latin typeface="Angsana New" pitchFamily="18" charset="-34"/>
                <a:cs typeface="Angsana New" pitchFamily="18" charset="-34"/>
              </a:rPr>
              <a:t>&amp; </a:t>
            </a:r>
            <a:r>
              <a:rPr kumimoji="0" lang="en-US" sz="3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cs typeface="Angsana New" pitchFamily="18" charset="-34"/>
              </a:rPr>
              <a:t>INFORMATION TECHNOLOGY)</a:t>
            </a:r>
            <a:r>
              <a:rPr kumimoji="0" lang="th-TH" sz="3000" b="1" i="0" u="none" strike="noStrike" kern="1200" cap="none" spc="0" normalizeH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cs typeface="Angsana New" pitchFamily="18" charset="-34"/>
              </a:rPr>
              <a:t> </a:t>
            </a:r>
            <a:r>
              <a:rPr kumimoji="0" lang="th-TH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ช่วยให้โลกไร้พรมแดน</a:t>
            </a:r>
            <a:r>
              <a:rPr kumimoji="0" lang="th-TH" sz="3200" b="1" i="0" u="none" strike="noStrike" kern="1200" cap="none" spc="0" normalizeH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 </a:t>
            </a:r>
            <a:r>
              <a:rPr kumimoji="0" lang="en-US" sz="3000" b="1" i="0" u="none" strike="noStrike" kern="1200" cap="none" spc="0" normalizeH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(BORDERLESS WORLD)</a:t>
            </a:r>
            <a:endParaRPr kumimoji="0" lang="en-US" sz="30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ea typeface="+mn-ea"/>
              <a:cs typeface="Angsana New" pitchFamily="18" charset="-34"/>
            </a:endParaRPr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3203848" y="3553066"/>
            <a:ext cx="5606934" cy="5960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เป็นสังคมแห่งการเรียนรู้ 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(LEARNING </a:t>
            </a:r>
            <a:r>
              <a:rPr lang="en-US" sz="3600" b="1" noProof="0" dirty="0" smtClean="0">
                <a:latin typeface="Angsana New" pitchFamily="18" charset="-34"/>
                <a:cs typeface="Angsana New" pitchFamily="18" charset="-34"/>
              </a:rPr>
              <a:t> SOCIETY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) </a:t>
            </a: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ตลอดชีวิต</a:t>
            </a:r>
            <a:r>
              <a:rPr kumimoji="0" lang="th-TH" sz="3600" b="1" i="0" u="none" strike="noStrike" kern="1200" cap="none" spc="0" normalizeH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 ทั้งในระบบ        นอกระบบ และตามอัธยาศัย</a:t>
            </a: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ea typeface="+mn-ea"/>
              <a:cs typeface="Angsana New" pitchFamily="18" charset="-34"/>
            </a:endParaRPr>
          </a:p>
        </p:txBody>
      </p:sp>
      <p:grpSp>
        <p:nvGrpSpPr>
          <p:cNvPr id="8" name="กลุ่ม 7"/>
          <p:cNvGrpSpPr/>
          <p:nvPr/>
        </p:nvGrpSpPr>
        <p:grpSpPr>
          <a:xfrm>
            <a:off x="3491880" y="881172"/>
            <a:ext cx="288032" cy="531604"/>
            <a:chOff x="3491880" y="809164"/>
            <a:chExt cx="288032" cy="531604"/>
          </a:xfrm>
        </p:grpSpPr>
        <p:cxnSp>
          <p:nvCxnSpPr>
            <p:cNvPr id="5" name="ตัวเชื่อมต่อตรง 4"/>
            <p:cNvCxnSpPr/>
            <p:nvPr/>
          </p:nvCxnSpPr>
          <p:spPr>
            <a:xfrm>
              <a:off x="3491880" y="809164"/>
              <a:ext cx="0" cy="468000"/>
            </a:xfrm>
            <a:prstGeom prst="line">
              <a:avLst/>
            </a:pr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ight Arrow 15"/>
            <p:cNvSpPr/>
            <p:nvPr/>
          </p:nvSpPr>
          <p:spPr>
            <a:xfrm>
              <a:off x="3491880" y="1090165"/>
              <a:ext cx="288032" cy="250603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Title 1"/>
          <p:cNvSpPr txBox="1">
            <a:spLocks/>
          </p:cNvSpPr>
          <p:nvPr/>
        </p:nvSpPr>
        <p:spPr>
          <a:xfrm>
            <a:off x="3203848" y="5353266"/>
            <a:ext cx="5832648" cy="5960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เป็นสังคมที่มีการแข่งขันสูง 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(COMPETITION) </a:t>
            </a: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ต้องก้าวมั่น</a:t>
            </a:r>
            <a:r>
              <a:rPr kumimoji="0" lang="th-TH" sz="3600" b="1" i="0" u="none" strike="noStrike" kern="1200" cap="none" spc="0" normalizeH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 ทันโลก  แข่งขันได้</a:t>
            </a: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ea typeface="+mn-ea"/>
              <a:cs typeface="Angsana New" pitchFamily="18" charset="-34"/>
            </a:endParaRPr>
          </a:p>
        </p:txBody>
      </p:sp>
      <p:grpSp>
        <p:nvGrpSpPr>
          <p:cNvPr id="4" name="กลุ่ม 3"/>
          <p:cNvGrpSpPr/>
          <p:nvPr/>
        </p:nvGrpSpPr>
        <p:grpSpPr>
          <a:xfrm>
            <a:off x="2771800" y="-27384"/>
            <a:ext cx="428628" cy="5328592"/>
            <a:chOff x="2771800" y="-27384"/>
            <a:chExt cx="428628" cy="5328592"/>
          </a:xfrm>
        </p:grpSpPr>
        <p:sp>
          <p:nvSpPr>
            <p:cNvPr id="23" name="Right Arrow 15"/>
            <p:cNvSpPr/>
            <p:nvPr/>
          </p:nvSpPr>
          <p:spPr>
            <a:xfrm>
              <a:off x="2771800" y="3143818"/>
              <a:ext cx="428628" cy="357190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" name="กลุ่ม 2"/>
            <p:cNvGrpSpPr/>
            <p:nvPr/>
          </p:nvGrpSpPr>
          <p:grpSpPr>
            <a:xfrm>
              <a:off x="2771800" y="-27384"/>
              <a:ext cx="428628" cy="5328592"/>
              <a:chOff x="2771800" y="-27384"/>
              <a:chExt cx="428628" cy="5328592"/>
            </a:xfrm>
          </p:grpSpPr>
          <p:grpSp>
            <p:nvGrpSpPr>
              <p:cNvPr id="20" name="Group 19"/>
              <p:cNvGrpSpPr/>
              <p:nvPr/>
            </p:nvGrpSpPr>
            <p:grpSpPr>
              <a:xfrm>
                <a:off x="2771800" y="-27384"/>
                <a:ext cx="428628" cy="5112000"/>
                <a:chOff x="3071802" y="306436"/>
                <a:chExt cx="428628" cy="5112000"/>
              </a:xfrm>
            </p:grpSpPr>
            <p:sp>
              <p:nvSpPr>
                <p:cNvPr id="19" name="Rectangle 18"/>
                <p:cNvSpPr/>
                <p:nvPr/>
              </p:nvSpPr>
              <p:spPr>
                <a:xfrm>
                  <a:off x="3071802" y="306436"/>
                  <a:ext cx="108000" cy="5112000"/>
                </a:xfrm>
                <a:prstGeom prst="rect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" name="Right Arrow 15"/>
                <p:cNvSpPr/>
                <p:nvPr/>
              </p:nvSpPr>
              <p:spPr>
                <a:xfrm>
                  <a:off x="3071802" y="785794"/>
                  <a:ext cx="428628" cy="357190"/>
                </a:xfrm>
                <a:prstGeom prst="rightArrow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32" name="Right Arrow 15"/>
              <p:cNvSpPr/>
              <p:nvPr/>
            </p:nvSpPr>
            <p:spPr>
              <a:xfrm>
                <a:off x="2771800" y="4944018"/>
                <a:ext cx="428628" cy="357190"/>
              </a:xfrm>
              <a:prstGeom prst="rightArrow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pic>
        <p:nvPicPr>
          <p:cNvPr id="18" name="Picture 4" descr="http://www.southmango.com/wp-content/uploads/2013/10/iStock_000000454142XSmall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2350" b="18918"/>
          <a:stretch/>
        </p:blipFill>
        <p:spPr bwMode="auto">
          <a:xfrm>
            <a:off x="193744" y="5031152"/>
            <a:ext cx="2434040" cy="1304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itle 1"/>
          <p:cNvSpPr>
            <a:spLocks noGrp="1"/>
          </p:cNvSpPr>
          <p:nvPr>
            <p:ph type="ctrTitle"/>
          </p:nvPr>
        </p:nvSpPr>
        <p:spPr>
          <a:xfrm>
            <a:off x="251520" y="285728"/>
            <a:ext cx="2357454" cy="4437647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3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I</a:t>
            </a:r>
            <a:r>
              <a:rPr lang="th-TH" sz="3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 </a:t>
            </a:r>
            <a:br>
              <a:rPr lang="th-TH" sz="3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</a:br>
            <a:r>
              <a:rPr lang="th-TH" sz="3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ทิศทาง          การเปลี่ยนแปลงทางเศรษฐกิจและสังคมของประชาคมโลกในศตวรรษที่ 21</a:t>
            </a:r>
            <a:endParaRPr lang="en-US" sz="3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 New" pitchFamily="18" charset="-34"/>
              <a:cs typeface="Angsana New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899024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7" grpId="0"/>
      <p:bldP spid="21" grpId="0"/>
      <p:bldP spid="3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285728"/>
            <a:ext cx="2357454" cy="457203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I</a:t>
            </a: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I</a:t>
            </a:r>
            <a: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 </a:t>
            </a:r>
            <a:b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</a:br>
            <a: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ปัจจัยที่มีผลกระทบต่อการอุดมศึกษาในปัจจุบันและอนาคต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026" name="AutoShape 2" descr="data:image/jpeg;base64,/9j/4AAQSkZJRgABAQAAAQABAAD/2wCEAAkGBxQTEhQRExIWFRUVGBwYGRgWFyEgHhgdICEYHxohHhwcHCghGiMlHxgZIjIhJikxLi4uGB8zODMtOCgtOisBCgoKBQUFDgUFDisZExkrKysrKysrKysrKysrKysrKysrKysrKysrKysrKysrKysrKysrKysrKysrKysrKysrK//AABEIAOQA3QMBIgACEQEDEQH/xAAcAAEAAgMBAQEAAAAAAAAAAAAABQYDBAcCAQj/xAA3EAACAQMEAgEEAgECBQIHAAABAgMEERIABRMhBiIxBxQyQSNRYRVCJDNxgaFSYhYXJUNjcpH/xAAUAQEAAAAAAAAAAAAAAAAAAAAA/8QAFBEBAAAAAAAAAAAAAAAAAAAAAP/aAAwDAQACEQMRAD8A7jpppoGmmmgaaaaBpppoGmmmgaaa8s4HyQP+ug9aaaaBpprR3Leaentz1EUVwSOSRVuB82BPdv8AGg3tNa9BXRTIJIZElQ/DIwYH/uDbWxoGmmmgaaaaBpppoGmmmgaaaaBpppoGmmmgaaaaBpppoGmmvMjhQWJAAFyT+tB61RPIfuJK7McYgpwIrMuTM8uDBlyiwSxCre56+LE21uf/ABEwXKWbhmIyEBhIVDgkmDyNcNiGxaQMq3/9OJ1p73NUzziWjCoq2p5GlV1IflhYZqskclgGJQfDZSXGMgOgl/DK+odZYagJlTMsRZSblsQ1iCO/43ibIWuXYW9bmyarG0baYS0ptHPM2bRgg8gQIshIHTOe2yHxmoPQ75f9T49x3Ctmippb0kUUToI5CFlEqFlJxJDFmRwCbCyr8XuQ7vr85bWo3WvrK2viE6RyRUywcrpiZXMcOBXuylTkvX5s3ZFjePpVUbnBD9vWDISW+25Wu6/lyBrtkAipfEi/6BH6b345NBPWhI6yRa1RLlSlAGltg0Tq6OsakuZOQ926uSvYVf6Ixyw7vV00ZfgQSBluGUEOAmTLdcrXFwe7H9a77qi/SjxKOggZTGyVTBefNlbvu2BXrC97fvo37Gr1oGmmmgaaaaBpppoGmmmgaaaaBpppoGmmmgaaaaBqH8h3gwAJGheV1kZBboYAdsSygDJkXtlHt8jWhvW9RJO61FQKeniEYJLmMySuSyjPo4qsd/U2bJg3SEGpbJWzzKaiGOaSN4qpqWGSS8th9oFDSTNlIjMMiLkKSVOYxsFzot/tTvUSyRssIYTYIVMbqASMS73vcW77DKQSDfXC38z3rdJXFOSqOrOsSKoXFCtwrOPZgWX4NySOu7asFPBNDLDRRxn7iIQ88iibAo8ciMXhAxZ1MuQcZFmBc2UNbL4/slZtzt9pF93TCWSMTRRxiojwYiRDn2y5oR82ut7WOLBN7H9QBPtprZ6NpGGUEz5RCFWbiU5+2ao90JODEXb5Fr4th83SplajNfTyNJEFVo6eeP2QOb8jswNsQSbAEG4IIsftR4bFTbU9GLHDjq6qCSQi6Z5G8yRg9JEyEhe+O4VSb60dhZHq1WOhkEvOeN6kYqqsTJUKGCEN3CUQ4hijAEBQSQ6huspE8BjiMsgzXprCNWF8nJ+FLIo+C39A2OqXv9LUSMo+wEjqs0MyIyOkkbWkhUZvCzxI+IJspVldQCCbysa8axTvKIuWqWNh2pwXkihjYh7s4suXdsrm1h3D1/kYp5ZIY2D1QVJTHE2WTyBxVRxXQY8aJFPY45GxNsjcIDcXlEdLT1aKtS02TrTzdxyy5Q0pkspPHHHdCA7H/lgk59yW/wDmNLFuT1gSvnSkU08nCgMET37sWIINxYm4HqO2HWs0T1oNLIYP+GpFjmkkJx5UZG5SsYUAnvOzOxuFP5dLR5dyhp6OopHExd5KpVWNnieYOYHR3iwJBAUg8hHpcAPl6hcfFfJpd3WUtCIkxhiszX+4N5SS5st0QCRyoPZstz2DZqNVpLyZtDDTIsjjFQHR1kMt44yIxYqrgrGrgxsLEP7VH6PbPT1e3tHYLPSzOgqI/wAvYhgyse7WLL1bon4JvqX3Lwf7moWCatY0zZ1PHEtnmcHjlDOWLFER44x8nFytwFXQUas883qeGXcKeYRwCRsYFhVmSMX97tEc1FmDG9wVY2AHXVvp/wCbLXbeayUBGiyEwRWIBUZEqO2a6lTYXNzbvXMfM62XbqI0kMEqCojkjUyxpnHTlsmjZxI7MVzYXsFAmNiSoIsHidMp2Cnp4cuV7SEI5UkvJIiF+1DoWXFlJBwVyPZV0F3o/IpC8InUUyzfisq+1ybLExEpCSEFGFwb3tYHoWCiqVljSRfhwCL/ACL/AKP9EfBH+Nc2FQHjnEoljSsm4WkldnMUgzX/AIdlDNJGJVXjLCMBnW1yxUTHkO+QtTfZUValNMXWAO4K8drGT8gPcRgn9G7L2Lg6C8aa4ZS7ruW2VtJyVkldRVTopZgG7f8AVs2KNYhxZrMCPn4Hc9A0000DTTTQNNNNA0000DVe3zeikyQLmoJbJo1DOCFDr6kEBT2tyPmwHfepTed2hpYWqKiQRxp8sf8AwAB2Sf0B2dUPbvN6WtlcUqyGoJLJHIOMyiyowyLBbFUDKQxcYMcTjZglJIYp2hadYan7m9OyvBh/LEJpVVlbNkQYS9Ekg27YN18iVxepeL7ejpY3kQLKcmxzysF6ERREZfg9t0cvWn/UXdnooPuW5klryqYrKSkKBVV3SSPEGRljiIuP38EKw192aP7VJKQVn3SToY4adlCytmJAiSqTiBIA3bFZFxW9hkoCG8b32ujl/wBVG1oKVlkldomIkWFTgT3JixQAYhkswjYi1iRN+R+Rj7rN9wmh43ApqSBAJiXWOzTvOuCKVfPGQAWJ7yVtb1Fs240VMlEkMCU5yU1eWUlPC5u3IioBI4yIDLdBYFrAE62PMtpCRgKJa1TjJMUxWZUuzCTljQEqXBGCi+LSY9DoJeaoqamlifjjjqxJFG4bIRsCYpJB7LcBgpAFj82BOWpHbamMvlaVDyBczMpD3UCNnQObGRStgUvYp+PQFcpaOfCprTFMYUameGGdrNhC6vKyQlrISo9OVi5ZFLY2GvmzmorIZJYQYI2k/wCHaWJRKnG725v5SoWKTNAmORVV7/IgJJNpjmWkqZokFTNJaR8MXRsWNkByxZWiS4uw9W7YdnN51s6JQyT5MZaVHmjdjcgqrXsLYqSpIyA6OJ7tbUJ4xJVRrQTyR007VLzZSx3Q5uHcMzsCWyCObqqhQwULYDWz5G81TFUU8FU8rSRlXUwAQKrMqSmOTAM5jVy4UOxOP7uBoNrddnjjp0KglY41khib1txiMx5GWURJZ8OyosGYKBdjqP2Xz1ZZYhKFExADGOWnmjVejN3DI0kSADLN/X07N7XhPNPMaOShozG6VTU0sEkyLG7jBbq4LFQoufjPo2Bt8arW3URrK+JKOV4m53qYMYFgWCnZ/wCR2yUmctZVRQSuIFyLsqh0HyFGgWT/AE4xwxyRitYAKimxCyOxP5KE42KLj+BuxyxamVa7vjDRq3DPDSvJI/IXmMKOiuY36AEjIlowe+EHKzm895dsc9O0XFKzFDxCWSMPJxMsZIAQYYkJMgTiY3RbDstrQ3fxyoqRKwmmDyhlBLyNndmFVTIpkRcU41e9l5OIgKyg2CI8D8wrE3JtuqJvvVmLQh2OQHRIdS9rpbsr+x8XNgegRUMS1AiBhSlpoYIouaUfySRZFHKCxdV5GPZGTpf9A6pdTtpeAVsc8v8AqX2Kt3BjHDEUcs7T8RGZSORUlaUNe3fR1a95ohTNTNEY2hqKhI2hclo5YWRuQ4Fytz0wIXFQqElVzuFhlTmo5ITJzNNIYxIpsshJBYx4uxRE9x+RZREx7tc+/LdnhEa1BkSA04cBpEzjIkwVw8ZZeQuAF7N7t/etbwmOZaVMVQjsxZBkSOMsxVFDLyZBLZXAUEgLcKdePJL1jHb6mlZYA0cksiyLgyghlUElWAuBkcegGANyp0ET4ltdPKdvFTK5qKJCsKNCYkcAYqylkvMQkak4SMtxf410rVGn2UJKZEjARYSGaJCA/rITjgnZ5GiIA7JRTcshtc6IMI0Ehu4Vcj/bWF//ADfQZtNNNA0000DTTTQNNNaO5ysphscVMlnJHWOL2B/q7Yj/AK2H70FD+tNEa2jSCnZJJI6lGKciqWsJEKKzevJdx6Xy/wAHoGRerfFEgUCaQx4JPFLDYJZ7FirXVY2KmwsGUgdt67dG7GAh843iUKx6SKNlXscOYvGCLDK4YfDMCpOCgpIxFSrXhC6u+Mc+OKSkBkEY+CqLdVJJYZC/fwETVmlkoEj3OamWpEZeJTKgsEd+Bo1nZFOQVblrB+w3VwMm0+OZbhUStUNLEgSR0mjChpmhZBIrBQuAjbG1iOz2SuuS7FstRU1abnVxc0bzyvMpCtcIVDAI0qlu2xVASQENgwFj17YZHraJqai/gSBZKMzS2cOFXFeLBxkV6PITiOwA97qGfxjyJqiWTMmGSLjCx2cxBHIUKWKIGzaIgOVBUkhSQbGs/VhagoKKihZDVTF5hECDjh8OFXtXKyuSD3gfkk6gPqpHLDUfdmKWGWnFOsHoTHJGpcyZSK2I/kKdEg2Zf2euozV4FEdxqJghVAzK/SI6lgyRsnvcksiurNlkCuQNiFb2bZhtkNPAtXKq1EsAMcidmRJInmeMBrxoVV1dWHQOV7L7aXlPn9Lty8SxJWVDVE8pDEYxgzSOha2XsAUC/vEA3XoanNv22oMtLU8plX1JmiluZwFuFRMQoRrliXJc8RXI3Ujx9TPGoauWirCHkEQctFCl5JIyAwZQQRaM2YqV9sseyQCEB4j5ou6iqimgMP8Aw7KJAjSxxyTZI5sBdMriyE9/yC/fdtq94hhWmqJYuFKmYyMZPlZBCYwgFzg7hLWIUYhw1mJBgfpxRxmurZqVcGSOBWFREVaRismUg/EpmQLtgATl6jV7gni55YzATUBAzKAWUpJcXVmARQxjYEHEsYjcGwJCgePbPVzKlTQLBBEC+CPJYsA06JdoeTNVRYeyfYxuLYkHWeKAS/dqY6ejqqVGfJFwaFyX9zMoC8JjwZUNi+D5m1yYqu2Si+5jhZp6apRHLinjkLBEskLq8URLIFiCH2ABBvZuzcNo8Rp6yjWWctNLMg/ldizpY3CHLolSAHUrizKbrYBQFH8z2fdZDHuC1Vp1jDqsZ41WMorBQjE2kzE1wS2QUfiQAbDH5NI23bbuDwogjcsEBI5ZOGoisoSMiMNkWX5JOKgXIvKimq4niopmjMdSsimWFVTJwDiGyYvbgTGyhnPGPcAEiaqNx2+kUQT1NOhWMLhLIgbCwAHH1ZbAdAW60FU2Opkp/t51WZsaFnrI5UdJHcMhvHFJa8jO85uOnPRIyU60f9GFFuMc60Tz1Ag5pBE6KkRc1PJYuUFuR4lH9Irnq1jdTtdJVzxSiCnnijjez4K65OYyuJ7U2VDfr/ctiLm8VHtIpKqSRIZCa2VY5FQ2iVFWRYmzI9BZ/ZQci+JUWBDBueHeTpWzVEcihKmlco0IcOiAErkjD8ybkFiAR2th3eR8p2MVMM4ido6gxFFkjazDpioP9Ak9/Fx+9VHZ/FG26qapSGJHrHEZbmd1gWwYqDwAkyMhObdA4C3/AKoTzWil3RLUNUYUUiL7YsbTszOJHZkYhwGjdLkEHidsrG+glU3GKhVoknqIQQsyLJFy8MZVcmBiLKI0RZMYiBZrtYqL6q/inmVfFu1NTTVLTpUpFyJIynBpEDPZU/5LI5ZcD3YdjsWhPDN6mqC+3VJneoiz+2dWYuknqhR2CtigF/dvVRle4PXZfHaKkhYPDDByxQojiKZppIo+7KtxkVuD0AL2PRNhoLhpryjggEG4IuCP2NFcG4BBsbH/AAbA9/10Qf8AvoPWmmmgaaaaBqtef+VQ7fTcsyGXkPGkQAPIxBNjf/b12f8Ap/Y1Kb/vkFHC1RUSCONf2fkk/AUDtif6H+f61y/yvf4d2WjNNFLyQzpPElSnHHVAXvGkhuhZithc2Nm0Hqj8nVzxVdPKvCDLOkqGoiThll5QJihcMO2Hs6DFUBU31mr99qo5qSnpohaqkqW5qiF5PwaQLGBlyf8ALjW5PZuD/dtXYdoqjS1UyU9RFU1EbNK3LGUkkDO2fsuMocMQIwCmIAyHIW1Knaq6kpZJ+akqowXmPOWDWFxG4mDBA3HbIhFuVPZLE6D1u21RSySUy09OpnhlWqNgqZRCndJAQhe4E4sb2Usb5ELfNtVdJGiUtDT8TQxpI8XIgRWYhmhtxtI5C5Xk9ex83Op3ZaeBhZ56eV5kZUNOuICSZOwVs3YlyrOWy9uO4HqTqt+S7UsFSsJqFl/1CdTJHgnOhWJrTQkEYFeJRlibF7gg20FkoN2eoqGIiAjESKFmYLd3BkfGwbkGHF2bAYsB2GtyH6g5VlbBsNJFHTLEzMyBjxczKZGIxS+KgsBZR2x6HWuwyUsaRyzyRCGmhpwqoFCuEju4a6n0wt6DoocjcFuoHaZIp6OF063B4BjNipqFj7xkZhk0qgKAeyHb1Ni1gGtsVNJt1HTUj1B5EnUMWBKxoVeTID8jH/FIl/UYl7hSpIs+zBoGns33K8jBuMe8TNJLK4ZGe5A5xbHvHHo9Ewk3h0tRTU7TVjVAGEjhkH8oup+MihYJkgupDBiG+bjar91iFfTiQWmSFp+SG38kI6s6McwMi7YgMRj0bFxoN6q3+KKsjYsnDOjRNJkBxSxstke/a5ctu+wVAPyNY/KN1XkpUibkzmjWTjucUDLJl6A37iwt/wDlv8fMhstJHMz1xRGMxDRMVBIiAUIQe/ztn1bplBFxqd0HOZfszXTVZkIZlfGLLAStGsRBC+pkZhyArcqyqtx69WD7o08qJg89RJTl5eIWDyR8aqSuXHCZMnAdrXEVi1kGrHNErqUdQysCGVhcEHogg9EEfrVSjj+yh3Ro8U47yQqz9Igp4sB7H0TlWWy9KOwLaCveeRbhFt4dJoopYmaYs8xeUmQPGwjLIBGbz4rifW6qD/fNU8Sj7l3WSRCqyfcSNOhk5rtxxqpLGU8apKPjJXPsfQHurbTR1VE5Zy0c8ah5mf3spuvu9yhR7kL8K2XVydUPcfpMZ6ukNRXz1MOL3E1+UKCGVbk5WJcgsR6mw6yFg8/QyuqoqSoZ1kehjb+H09wLu0jKo7cdgkAk36UE3BjfqP5tVzRNNSzpHFFOLwWXlAjkjMUrq4JF5l6A/WNwfa3aZKSJIPt+oosRCoU44gjBQp/R7AH+ba5Pu3h8d6mGStqYoHqIVeGOMiF3JhA/ka4UuzoxPYU3/LHoN/ctyl3ChqaV3eKOVYGiqp1TpJCtxJ9uzKhNj22PUlmAt7QUyy7TTRUM26QQTFWFvtnZVicym4lQXch8iLi4LXsP3d/H69aVIqCKmg4ytkWOdmaXpyxu1OkblgjG5YA2bsC2ubeT0ZeSKUSQtEY+JDuEgsyO8gLRZPiiiOSGRb+9rEHo3Ca+nXhVIOOrarSrlqCwUurBCysXbHkUGRjxkNexxLH/AK2rZ6iCV1qocxUEX4+U8syqGSISKb8cTD29wBezYq19cz8MqJJ6WsoqeOqDPNJPTSKS+Lqn8geVSqOSDGo/QaVT821L/wDy5mhpXrv9VqUPAJnZSQrsqFk9uXIhbYgkX91t+9B0DdNxIL0IxjEV5TJK6lXVQJTGFRw7dHE5AeiMTe4yjPFPIaU8wpoyHglQSBUIx5pQrKTIqMwuWexsQcuiQC0f9LqOLc4Ytwm5hV06famZZWBYrkb9dsSkqXLXuR8dd37ZvGIaZTHFfAytMwaxLOTcEta7WNrXufVe+tBN6aaaBpppoKB9aPGJa2hX7dcpYJOUJ85gKwYAfBPYIBBvaw+dQ2zb01TSVCyUtQWeNY5YDAsUMKJGEdjIwXLss4VWyACgKArE3Wr3p3TOEMoMksKnEMTJEZlYstj6Dhf8fZrqBb95aysV5YoJQylXyYYnjcWKx5G1rMzLZSfyW367CCMolRxJURPJDMzO1OI5HhBQiADkRlBZPUsUF2ZgAPnWHeUNK0RMbSRvgJ2ARJHcz0qoXWNVVwMzYgZDsXsTfJ54jckMTTyWkzYKjGLrlpYynJG6sBjOzG+Q9AxBws1O8Q2QQwmWlEoLVLqkMpkWORWeHge5YR5xoGIPbDItYlApCR3OSWCjqagNHy1lTaonN86SB8RG4RTkCiGFgeiMkJFxfVhr65xtlbKsJ5KdZCWeMKZZEGQl9WuCOnDAgf1a3UvU+OpLTDhCQS8fqYiCmeIxyOI5lVlX8h3iDb+sB3qAMKcUi8NTEW/+0quT6yB1ZwHBBQZLkGv8kWuFM+mwqqykapq9waZZ0lQQGMOEKk3aRf8AcpCsuJAH8gsciCLD4ZscSLO8MRhklVX+3SYhMWL8LLMq8gBGfqDipysnwTipvHYBHN9t/DRSiQPG0hRBOxWPJTH7EAgoQWxBUYgWvqw7TuyGO8UCniZo51gsTFIpCmyWBdbXIP5FcbKb20GnNOKOC0XLEyWCQyNz8jO4WMEmRnGbeikuqgv3/Wvld9O6Oo4mqIsijPK6hrLLLJYuzkAM1iOhcADq1gANPcNgiq56erkXCV6iKWHMHkRIRmB+XqGCsShBtmL+wFr3oPiKAAAAAOgB8Aa+6aaBqn/UPwCHdVj5JGikivg6gHpscgwPyPXrsWP/AHvcNNBU4tnFDBTKirIkQjiKfinISqpNazG+ZF7k2By7K970u1ukhrJKyRWVDkoSPiVQLsAGjMgHVzZwWKi56AEb5/QSVDUkGTcEjyCVVJUM4QtDnIO0UMp/RybAWOlLQRiFKSupxPOIWXNUMhmDBUkYSFAUZvTK5H+03IFwEZUb2ZUikILyTJK8EpdESIKFVJo4Gu7Bi6lQyu93I+CAY2nqxuVL9uZJeYVxRyVW0rQsHt/tRjwxqbEKCQxC2WwmafZGjFLCsCySxU8kcDz45QxFI1OePqHyxToNcFrMAWGqv45Vxbe/2VfXU9PLDIJwYYzcvJy5gtIhUDFwvS/jYhgfgLZs+4SzimmdJY55GLN30trho8nRUwNjZVzZgMxcrkK1V+Z7XS1NMjXf7aJqc1ECGyENEVjDKRmqgNcDIWNrHI63fPGp9xpYKLbqiCZ45YzwLMDlGAyMCynIKFbtgfi/7I1B+bpVLVTg01XPG8LhQYYxGpaGWNmLoCtgY6dhdhb26vbQX6i3pKkYwNAY4G4xJIgKyy4I6cQDCwxe56/wLjvXHtr2AVz7i1TuDQw09TKXpoCWV7s7/wAN2xN2U29Segf3rqfgu1Vi7ZAJGGbQheJ2ZMExVUtIgDxuFFzbu5AuMQdbO1eK0+2x1VQ4ad6lmacKnUhkawjSG5AUs5AUkk5WJItYPVDvbCFY9vggkETNDx8ojyMbcbFVVXCqLFrsbkW/sasHj+7rVQLMqlO2RkYglHRijqbEjplPY+RY/vVepaOThEMcNRS8khf4p34S0nKSAzN0HY92Nu7KPW0941ssVHTrTxFmUEks7XZ2YkuzH9kknQSmmmmgaaaaCt7/ALM8qcYBsrtKjKw/JssldGKhlIkkHTXHRFiARrx7FLgksnGrAxl4IIwEIRg1gblssgrdG3rjY3LG2a4d51O1VvNTR1NXJBTwwrJTxjpZpMIyq4ll5SzO4sDc2KgjQdP3Oogq1aEpTVURsAmYcl+8hhiQpUFDlf8A3G+Nhekec7lT0dNAlbA1PJyhoFpZhNiqYK2PNGFT1dvXGx/u5NtHybd/9O4qilQU0iiSP7ads0ija0rMREzcLSOkYKEm+S4kHM6i/qLtE1VJQbxT0klTTNDGWhcu7A5M1mUktiwYC63HqT+wSHQ6TfqN4JJaeDBZ7Q2xWFpJZAAgKPiHJBTFxe4J/QOvc1LMkpkKMxKnNP5DZjiAscgjZXhsHIQqpBNz+RAoe9eNz7hDQzScsJhmRMKhESRlfhDiGOPsLGI2ZUe7EFjf9Hqm7GpkiYLGVV0ZSihGlFwR8tMkasL/APvHR70FX+lYljidSEYXxEcDACAh5SySJZVVwXUFvzewuLJfU/VVqVPvG8cQifB5pCQyuGs8QwkQ5XFicsb49P3aFi3GQSxwlHZsVKrFI6CmAjjDpMkORzB5WXJSjXUBhYWx/S6OSNqpTzLHGwEiTuHczYqZJFszN7tyMe7En1HTaCRoKfhmpZhUNWRzsVWocqXjVo3IXJAqtE7KvwAcgl8rjG565LvElRPuBooGdo+Zau8JXGEABowyyAe33MbSODfpgB21tdM2fcVniDgrkCUkVGyCSL063/dmBH+ej+9BvaaaaBppqJ8i3xaWMNxvK7tikaWBY2J7ZiFRQASWY2/7kAhv18atG6yGyFSGN7WFjc3/AF1+9QVMa2WmiMVRAshiBYywOzMWUFSQJE4j/YKt3+v1rT3DyBamIUfvTTzkxOHW/EMQ0tpLGJzgbCxPs4uOjabSSRQEljHQAEsdypNwBdR7pfo27Ud3brsIDeqYgfbPPMJ9yV4kfIMacrGzegQIMBibkAEki5tbHnO8y0FJUxU89FSwGnidOcwtPBJITFjmoCvIwRZQQxJVmFyba3Nro2askNVJSVBhkxkikjKCIzsS6oyKxa0t0JYsON1YkC41u/TyvEu67htqss+3qhYIy5RK4MSsqBiwWMsZLLciyi2gpUcsTbvQnaWUz3tIyQGOEElrkR8hNliYhhl8IOySddg8wjr1oKrkkpZlaJkZEiaE4N6u3LJO6rihY9rboX1UfHkij3SUQUSww2kiyUGP8HCX5ASTG6yRvcKLm3dka9yoaksY4C7rAXX1ka7YgkKElRveMuiKVk/k9yr9OAAjvMN4li2qWrSpbmWJbSqwVc81RgsYaw7J6cEjIAm46w+I+fJV7fTtPLHFVySGKPK6h5I7Ne5H4kFcrH/eVBBYDVi8t8Kpq2KRXQ5t7i0jqpkAUKzojBXNkVbkE2HRGtIV+30whpw8FOOMOiswIidSiLe7fkeYqb9kA9ix0GSWraWdMISFpGMkgSxSUFCsWHaiS4KsGtZDA6i5taeoapEiDFgwZmYsnsq5FmPsotivYy/wL2vrTeulqI54YY5IHClFnvEyK5QEEBZCzBSw/wBvyNV3ZNteL7mlyqgsBjdGYsyF3LPNgYCkkpZmJKyXtcdAHsOgaarXjJlR1isWhwkJd8M1IMQjD8X8eT3nPqPxSPKzE3sugaaaaDHUS4qzWviCbf3YX1xvxCppt/eaesgiNRGxEKRyEPHEACpIDKZAGa2Z/wBxFrA9do1yz6iUtNRUtdU0ChamXFZhFdl/IZF0AKR2GR7xBJ7uTYhN+DrHIKujlWGT+QyyccWKNeSaEEqzMzMftA5ZiSS4OTfJz1bTNTlmNTIOXICEqrLDFKoYMQULl0VyQP0xUAkAtyvxOpqpaEVeSmUOIVmkcrJ7O2WEizI8pxZbQE2PGLKSw10H6OmWGinWpV4UWcmMTE5YusZyuwF1ZyxB77Zh+tBGbHRU16iARMKlJppVcMzZqx9XHETJ0jjF+pEWRLNaW77+y7wrU9Mk6VYmmd4FjjnmBUgi6yyMYwrgLclbEBTh0wB3KTzjZ0qXSnKmZgeRoKdibIL9sqXYAXAAv8W1VX8y+4aakctHVpItRt3GpPKZBypG5RmRlJbEszBCrZeuPQWcUkgsJQWtzTSEdtGALlY6hJElYhuGPu2aKym36nt2ano6b7iplEQiAvJGpWxNgwRRkbM3tgS3fZva+qHvPkSU4jgevpzLDIoaGlSyRRwZSkHOUtctGgcBrlUKBSxF97z+lk3ugwoipCPyAPHIvIyllsHlCBCPfrFrm1yo7IZNl36oq4DIaSpKzSh42qJYo43hBHGjPEodVJJ642yyCFmDX1aqeqMsdNUUwxd0DCJioV4yB+bIrgWyyVk+T18E65VsUe61NA1A9LwgHhlq6iSyhFclgIiPZjcKWuQwUA/3rqFDXHCSoiDzPNUmFc1txrHI0RBKxiyIVlcBuyWIyub6CtUX1ZX/AFB6CekeNRNJAs6sWVnRrfjgLC1ibFrXXqxuOl6oz+MQPWxS8cTyI0slVMU7kLRlOMdkBAJF9TewC9kljqSEBW5WSRWqKgxoOVykaplliDcKSkTsBa2TAfAGgz+YeYU+3Rcs+bf0kS5Na9r2JAUX6uxAubfOuebHC+4T1FfTTmeQzpIYmYxRiBFlFOtnhduS9zkBgTn3e+rrX0ckdM9KnGHlduSWpdiGiYsLmSxLPhigViLAGxIQXgP/AIhFHLTpHRFKalhaKoKzFuH0gldQCLTFAyHIEsRy2A/YT+1PURoKWaKCpiMYZHDFXn+C14pQyl+yxJl7JB6ucdqJgxjlgd1glvG4Qj+Fx6j1NwnsDGwAuGw+BmdbNOg+1PGxqIrZwmNhlj8qqsTZiOwp66AB+CWoqeSVSAsTHVSy1CRJAshjJkjazIiGN1sFXkebJVuStutBOeZeB0Mm38UhaGKmynMq9v0CZGYtcuW7JJuSdUP6Vb3S0cdQaeFmzmWMSTcpkkB7jGEFNIqDEtYBiWYd2BW3RdxqjXpU0LosSA8VQVlV5EDYFSEX8Q6sxDt+OBup7tWPLK1drjSF6iqS7yWmNyJUKySgMyR2UtLaIhCjgBGuAo0G14XRRu89WqGRxI0iVVNLcMr3ziAfEYKV6hYNhcfPqzWKmp7y08rxzWT+XnkWMs9xIqRkQj1VRKWJIA9V7YliOafTWpqVoq/cZJOJKqYkNdAgYlsnGatb+QqguCPb4J+OjV6zU8MYSWoaSHiTJ1BDJlGJCsca2mbjyYKAW9CBYnQWX/VIccuZLXA6YfJsAP8AqSQAP8650tKYt0lq5gIlmGNLLNEWEa/LK/arFySyXS5y/JWsWAN62TcudczFZleWNmFrXjklia1+7Exkj/8AYahfLpXerpqQeiPFJKXVQztg0IxRW9bqWSW5Vj/GLKdBC+DVUxWaT7gyR/e4KsEaqhVisTCxLmMKwaTBCOmLXPILXv8A0mPuxcKxyZQ5sxsBc/s3AFxex7JBJ1zzwfdWi3WagljSTJGqIqgRKkpVyCfuFW3GxGKm6o38aXHa26loPiqALAWH+NfdNNA0000EfvjsIvUEqWCyEEhljPTsuPdwD+jcC5HYANEmwaSSBRyFc3BVmC5s0liYlIVlAKscA7uZQCDZr9L14mTJSv8AYI//ALoOSeEbfQEYpt5gkV1DyS8gikuzhOCRyxcFiigsFJV7fLW1cvI9640skVUKgYKVpkQkBmKpd5VMRUtex+QCTZfa2l5Dt9U88ASkzDWzkM5EcLoDZ1FzdiCAHMd1KDo3Ft6rqJ0cCUoJBebMA8fbGNIwSPVgshKhvzf46yADhVL4VWw14SejqDzrI9oHQtj65XcAIQpdA34g5W+DY9Q8n8BUo9bGvHWyl1BJ9YhICka2VgFKXVeRfhmZjkOtTlbRh3aQRF3pi3HJUM+D5KjOWdrosdvQriSHW4VcAdVDZfNBucFTEpOQdI4acsoEiEr7yDFmUXByORVQVXvosHMvG90SOb7eooDJKY3jSOxDvUyMoVpCxysVAQp+Psxx9jru/glBNS0K08w4VplvMwctc4qxCdeoF7sRf2zAv86zePbABUCaoiikkR5hDOVBkxBVVDtiOx/MAB0EA+LWHuWKcOyVKMVnxkH29nWKWPsKMkBcMEXtltkL2sTgGrRNLDNKZKeadHqMoQZFL3IAuYltGgsrSKWsbZFv5LBtHdppqSeYioZjJnPBRXjjAvkZmeTByoBze+QuWA+fnN48YUrQstUyuAHijnKwmXNOMY05IYWWO1iqkEGyqp96r514+lXuJEVXTR1UUjpIKt7lkkjjaLhjfJWwDva2PuL9fOgnNt8kWONEmaWoE5KssNMRPDjIXl54g75KxezOgFx8A3BFgoppJOWcgtTLIs0SRZZqwQMwfEkSLkQSsfw4dbML6r1P4UyRkRvMKidV5cpcEeMBkyn41FmKH1xGRZQWJ/kOtyhppYHxkd+KQRPIUJVpTJI0acYVkSHiyhMgRRkHAOVruG6/llR/GRFHKJWRY1UEPNkGJXAsTB6pJIHk6KxkMIz3qp/UbwKuZJKuCpjA4pTNABioDe0ixkL7AhU/OxLKWuMrC2ps5M0NMKRcYcJJJpFGBtkGKEE8jy3OQIGPbNclQ0TvVRB/pqRT1ci/dSRmPKQ3SKaYtECSbnGIWPZ/Bu7d6Dz9KfF0hhNO0yzNFIJJlANkkKkLFZxey3Lm4Fy46673t72BaOVqmnighhZhJUTqP5II0GbhY8TdWMd/Qg5OCVYA6ybzVw0j1LwrEtSiGaNFOMkyjO6tGoDSglHsxDWzyvrl/ljFtzqY1ZGq/uKeogAiLvkB7RZyfKqpDBbYvZbW6XQdgpacBZaqnBEIjZgJCWFVli5axJZFCqEQ/rJvQqFyrG31FbWsIZI/4EnRpI3aF1UIokSFRfORhIAWZnF0jBAs1tVfxzzVoNzqaKqnmlpy0uLJkhBF39Y4+xlbEBbWy/VzqybR5PHSyVFO1GNvSV1KNI38KMIwAksidQO0aR+g/EOWuerhYY9pMsrQ8wp6iJCyxwRBYSrkhGdGzWU2Rk7sRdziLqdSC7RIlSqpMSgQsmZuYrDCygIM8Q3Rdj+bXBsNRXjNLkqTvXwzccTGeaHARcv8tmRksvqJpy1/klD6/Go6h2KoimeSOWqziCxBHq2IfpRyWlRwwkcyWBAUGJfgFiAk/BactzSg1MYeeS8Ekp/j9nu6+tn5HykJjcpeRwCcBfcgpyamWCWQs8l5I5FtnS2RBgGa4a2bNcixz7BudVHxTyZ5qLjq5bEvMKeoRSrcUeKkjiCj5bBShs1mBHobz+1LUU6F7o00aH+OYtLUSrcKF5CYxEXdSo6kViFs7BRoNjYPp3HSyzyrUSyGoK8hkCElF7wBVQFB+DYWxsAFtfV11goqtJY0mjbJJFV1P9qwBU2PYuCNZ9A0000DTTTQNNNNBC+W7waanZ1tmQcSbnHr8sVBZ7GwCgdllBsCSIIVrvSGaf7d1kiTOLIzkxkvYfxKOQ3kRDipBsSMrgatO7bYk6YOP0Rf99gg2I7H6IINwVU/rVX8b8JeFnM8iMjWPEq3UsC7DLIXxDPkE77FyxsAAztts0v3lqgxFwscQuTxyhCenYnJQ7KbKF9kYdga499TtvoaGYzUU1RFV5glFYMiknI3kBJU/wDtJJ7W4AN9dZ3+NxGkFKY/uFRIyHCl4B2yuVIYssjKI2xQ3yyB9O8G9bLA0LLW0qOGvU/bwKWmdlUJZVjsRiDGuQYglhcgHQQHjO1wQ0cFfVzzSTSK1U9RykpGuN2YKSVyHIIrBS5aQ42HYtz7q70LJUq3K0bB2pvYRsTZP5CoVZFupPXqwJtYa5ymzUtCLVi1vDTtH1Pd6VTKy5GGMqGYhWkGRXqzkXcLrqu72aJohjHGFJtcLYD/AHOQCEUXVgB7G4vYZaCg+Mb2quKWZJkqZKgQtKZZJQSpBJYXC5lnHRQBeZSUxVhq1bQU26GprKkBVmkRw0ZaZrFUjRCwUsRdQVFyqiQKCbXPndUMslI8jozNd1QGWOWyhsZFWNmbpZHyFh/zVBYWsar9QfOjTVVHGL/bRgmUxoSqyH/ljFiLuiDMRv0ORXsbKQHnzryWeqBbalMxaIxSxGKQTRfmySopAI65FDi4yYD5tqa8cnqHihk3VYKeLjZ44lJ/2Yy5MzOwSwUOqgjHi/VrCG8K83jqKyKOkWbqPCQOiKgTNgnwS1w8yn8gLAgAk31IV1TFUJLQyVsMKq8tOqFUyN7xYxR/MaASIVY+wsbXj7YJ7YyGFQtTlLHG8jgvKHWOMPNHY95k2icNe/ZYDrWDyOiTcRFSVFNUUoe+EqGLIMDmsfqXMeSxCS5AHoovfrUZtu1tSw2kro1MVQRKzAk4JzSoshkYsUvPG5F+g98he+p7d2q25Q6xxRkJxzK/IeRgQvDFgDmrAfNgeW/eJGgq9B45NFIlLPgIWeR5ZGJeV1b/AHZHFAGjtTyMqllDW6Vww1PNvp6NxmWopalVqQrG5DASKjYwte91PQUOAVfEsD/fUN0VvtJMgDIImPpf8wp7W1mHt8EWPx+9VOgpSzUpo3jklhpyrTNKWAYtHyCXADmMnEwuxFiuQB7sEN9NPps1DOaysmjlqGUrGuV8XN87s3bNj11+i3zqmVvnxpaafb6qkP3Q5I5QLKkmRc3dlbJgA62t82bv3Nuk1/8APJHWxRzNHNHDK8IhQveNkZGjEoCZXaPJwzesfQuEKyW3zqXozNAjTS5jKVVMkLhS7R8irYtYt0AoxR+7izBXPpbslVFQJTymWArlIVGPIFlPrYMWCABGJUrkS5Hricpivq9vrpJIZhI0iQlg8SSBijZ+qiMlmdQL8ZF+7hbXt8+o1d6rGX+1jMyJLUSABZFwlYxowbJW7/NgALnFiwA1vTUKIFlcQwU8ecgWNkWPNlfJnBUKwt2LtYsciBiLBqRbJVFYY6doYaY0qxm0eTfibBjkoIBJIKqL5m461nbaakpxkM7KbxGQxyRwsARE1yFd1jJyF0zLILseiMtGGgq40jCxU7DiWMKbStjyBowHYIkagpewBtj8KmrZoMVJTLGiRIoVEUKqj4CgWAH+ABrLppoGmmmgaaaaBpppoGmmmgaqe8beI5pK5o1aZP8AkyGMsVQhFxGPvcNkcB+YkZRcsbWzVH+q3mL7fTxrAFNRUuY4i9sV+LsS3r0WX8uu7noHQZYthp9xUfcw80aowDujRkyux57Iyq6Y4IAfn8gSSCTUfqNLU8EtEIT9oiEPNCMF5LKQzkGxTN/dcbLiSWN7LI1+8VFDRiCWp+8epeSmWSKPjdJ5c2U5FyhAZrdKLdEXtbUrVUU8LrKlUzwTDB6OeNbrfFSYkRFuRaxTpfYtc/sIOm3CSaoeqpZogtXHFEIROqzKBHIY7FlZUf8Akd+Mr2FRgzWZdWXxcT1C1Ue5UkUXK6piCCs5ESrIwFzf8Db9hQo+VJOhUeNRwuK3cJDIRClIY41LrMpPX8YUuzFn/Ff1132ToeM+SrWzJKOaKZhJII5hxoIOOQRNECcXCsQDJ212c+qGwDcqWgpJrUkcFPAh5pcEjJnSIXYqmSyPgSLMlwpU9MTZYaojroTTTU0VOkW4LAs1LUR2VJFgAIXFc0jWOI9N+JiY27F9iupytPTxuhnmkoTFEcD/ABgpaWV1YAQ8f9MSxMjItuxq2vVGJ229FViqQ8Jkc3Cy/cKQS1y5jWnke97svXyLkKRT+NxPI8szJ/xCs6LOnu8mciyOsMyEosUYjHELkKVuy27kNv3WH/6YCiwVRYyzJTxEO0SQ1N/RUzIMkahorGzAr7WBNjp6pVp0dpAMo3UM5wkDX9zHdSXV2jzFlN+iLgi1U8grqCnrqKoleMMpkRYrHGzCCPJpWW2CKHb47Zj38nQS+477FW7hBSw1bGP7eV3iicplIDFxrIwGaCxY2P8AVrG9jK0/jiQ08dNCz08MilJDAqRsZGCgOWwupNitx3coB1qlQb1FJubLSRCerjoZYZcWGMrhoWQhy47Dh7k2aw+SbWtG/VJekqIWpZM5EQTlSgN240AYvIqklb9qxUYMCf7DZ36kaWhY0tQsU1KHUGMDjJj6eJ4+wEbAAr+uvkdGsePeO161Iqtyqi8TOZooaRnIWV1YE2xBRQjSdKeyxP8Ad/tQgp1mkntSRyerxfcAtVgM/MWZGxi/JmAiVSMTc4iy+/OvI6mgMcopnkFSUMbPIEeBhhhCSv59tIxDFsgzDsKToI6PyCGnrKuHcpCOSV5YWnGcZpJC3pjbI5Wtj8D0JB47alfo5TrNSVa+zUprJftr5LaPr8P2o7PQ/ZcH96nPEds+6pL7glNVvyE5cUbJkFRXK9EE5q92Hyb9AWAt8UYUBVAVQLAAWAH6AA+NBqU+2BZXmMkjsxuA5FkHwAoCjoC9r3Ps3fsb72mmgaaaaBpppoGmmmgaaaaBpppoGq1534XBucAimurpcxyr+UZNr9ftTYXX92HwQCLLpoOfeH/TJabhNVVSVf25yp0a6xwtdjkEyIZrnon4t/gW6DppoKH9RdvMrR+yq2cJh5JGQFlMvKqujAo+Dq4xILcVvYKQPOw7UsFRRwCIySRxNjMrDCCBS3oGsOVmYql8R69/Iu15qqZJEaORFdGFmVwCrD+iD0RrzS0ccQxjjRAf0igD4AHwP6AH/bQa9XEFkEhQFXUxv0P3bEt/a/kP3+Q/V9RKxCStllUL7QtT3Jv3Gbr0Px7lnXsAnAnsakfJ3tST2GRaNkC9exb1VRdWF2LAC6sLn4PwaPQs8EtPTfaSxxLNGqFXcwKHEiyR2eKNyvYf2yu7DvFeg2fN90+zjjrftTNDROkUYuLDJCGlyNzZSUjHwclbuxvqt+OtQeQGWF6WdXiijD1BPbYrjGS+RIkyeawbIMq3a5ChOzMoIIIuD0Qf3rW27boYE44IY4UvfGJAoufk2UAX6Hf+NBzWDxyDZKnOCnlkhnhEZl6Yoys7y5klAodMLWYe0Y6YnUvsVQdzeR+CamgiQRI7hLzOGurKtnjcRYmx9lPMeuur7poKztfhyRHIyNK3QMkt3kK/tQzsVjVrC6xqoIH6sLWKeBXFnVWHzZgCP/Osmmg8xoFAVQAB0ABYD/tr1ppoGmmmgaaaaBpppoGmmmgaaaaBpppoGmmmgaaaaBpppoPjqCCCAQeiD+9atNtsSMWVACSTf5tf5tf8R/gWGtvTQNNNNA0000DTTTQNNNNA0000DTTTQNNNNA0000DTTTQNNNNA0000DTTTQNNNNA0000DTTTQNNNNA0000DTTTQNNNNA0000DTTTQ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3275856" y="1104794"/>
            <a:ext cx="3024336" cy="596014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algn="thai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มีการเปลี่ยนแปลง</a:t>
            </a:r>
          </a:p>
          <a:p>
            <a:pPr marR="0" lvl="0" algn="thai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ที่รวดเร็ว </a:t>
            </a: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ea typeface="+mn-ea"/>
              <a:cs typeface="Angsana New" pitchFamily="18" charset="-34"/>
            </a:endParaRPr>
          </a:p>
          <a:p>
            <a:pPr marR="0" lvl="0" algn="thai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(CHANGE)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14282" y="6335933"/>
            <a:ext cx="2857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Extra Bold" pitchFamily="34" charset="0"/>
              </a:rPr>
              <a:t>5</a:t>
            </a:r>
            <a:endParaRPr 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bertus Extra Bold" pitchFamily="34" charset="0"/>
            </a:endParaRPr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6732240" y="2204864"/>
            <a:ext cx="2232248" cy="5960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algn="thai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ในประชาคมโลก</a:t>
            </a: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ea typeface="+mn-ea"/>
              <a:cs typeface="Angsana New" pitchFamily="18" charset="-34"/>
            </a:endParaRPr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3290714" y="4149080"/>
            <a:ext cx="2803467" cy="5960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algn="thai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การแข่งขันที่เข้มข้น</a:t>
            </a:r>
          </a:p>
          <a:p>
            <a:pPr marR="0" lvl="0" algn="thai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(COMPETITION)</a:t>
            </a:r>
          </a:p>
        </p:txBody>
      </p:sp>
      <p:grpSp>
        <p:nvGrpSpPr>
          <p:cNvPr id="4" name="กลุ่ม 3"/>
          <p:cNvGrpSpPr/>
          <p:nvPr/>
        </p:nvGrpSpPr>
        <p:grpSpPr>
          <a:xfrm>
            <a:off x="2771800" y="658220"/>
            <a:ext cx="428628" cy="3778892"/>
            <a:chOff x="2771800" y="658220"/>
            <a:chExt cx="428628" cy="3778892"/>
          </a:xfrm>
        </p:grpSpPr>
        <p:grpSp>
          <p:nvGrpSpPr>
            <p:cNvPr id="20" name="Group 19"/>
            <p:cNvGrpSpPr/>
            <p:nvPr/>
          </p:nvGrpSpPr>
          <p:grpSpPr>
            <a:xfrm>
              <a:off x="2771800" y="658220"/>
              <a:ext cx="428628" cy="3634876"/>
              <a:chOff x="3071802" y="785794"/>
              <a:chExt cx="428628" cy="3634876"/>
            </a:xfrm>
          </p:grpSpPr>
          <p:sp>
            <p:nvSpPr>
              <p:cNvPr id="19" name="Rectangle 18"/>
              <p:cNvSpPr/>
              <p:nvPr/>
            </p:nvSpPr>
            <p:spPr>
              <a:xfrm>
                <a:off x="3071802" y="928670"/>
                <a:ext cx="108000" cy="3492000"/>
              </a:xfrm>
              <a:prstGeom prst="rect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Right Arrow 15"/>
              <p:cNvSpPr/>
              <p:nvPr/>
            </p:nvSpPr>
            <p:spPr>
              <a:xfrm>
                <a:off x="3071802" y="785794"/>
                <a:ext cx="428628" cy="357190"/>
              </a:xfrm>
              <a:prstGeom prst="rightArrow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Right Arrow 15"/>
            <p:cNvSpPr/>
            <p:nvPr/>
          </p:nvSpPr>
          <p:spPr>
            <a:xfrm>
              <a:off x="2771800" y="4079922"/>
              <a:ext cx="428628" cy="357190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สามเหลี่ยมหน้าจั่ว 2"/>
          <p:cNvSpPr/>
          <p:nvPr/>
        </p:nvSpPr>
        <p:spPr>
          <a:xfrm rot="5400000">
            <a:off x="4617980" y="2302900"/>
            <a:ext cx="3528392" cy="451999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2050" name="Picture 2" descr="https://encrypted-tbn1.gstatic.com/images?q=tbn:ANd9GcRllA0BV41qAvt8a7aqaMYufvQUJeafzPFyY_sZmE2lbzSGHBSwY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653136"/>
            <a:ext cx="2768290" cy="1934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100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3" grpId="0" animBg="1"/>
      <p:bldP spid="17" grpId="0"/>
      <p:bldP spid="21" grpId="0"/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504" y="404664"/>
            <a:ext cx="2616225" cy="367240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II</a:t>
            </a: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I</a:t>
            </a:r>
            <a: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 </a:t>
            </a:r>
            <a:b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</a:br>
            <a: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บทบาทของสถาบันอุดมศึกษาในโลก</a:t>
            </a:r>
            <a:b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</a:br>
            <a: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ยุค</a:t>
            </a:r>
            <a:r>
              <a:rPr lang="th-TH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โลกาภิวัฒน์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026" name="AutoShape 2" descr="data:image/jpeg;base64,/9j/4AAQSkZJRgABAQAAAQABAAD/2wCEAAkGBxQTEhQRExIWFRUVGBwYGRgWFyEgHhgdICEYHxohHhwcHCghGiMlHxgZIjIhJikxLi4uGB8zODMtOCgtOisBCgoKBQUFDgUFDisZExkrKysrKysrKysrKysrKysrKysrKysrKysrKysrKysrKysrKysrKysrKysrKysrKysrK//AABEIAOQA3QMBIgACEQEDEQH/xAAcAAEAAgMBAQEAAAAAAAAAAAAABQYDBAcCAQj/xAA3EAACAQMEAgEEAgECBQIHAAABAgMEERIABRMhBiIxBxQyQSNRYRVCJDNxgaFSYhYXJUNjcpH/xAAUAQEAAAAAAAAAAAAAAAAAAAAA/8QAFBEBAAAAAAAAAAAAAAAAAAAAAP/aAAwDAQACEQMRAD8A7jpppoGmmmgaaaaBpppoGmmmgaaa8s4HyQP+ug9aaaaBpprR3Leaentz1EUVwSOSRVuB82BPdv8AGg3tNa9BXRTIJIZElQ/DIwYH/uDbWxoGmmmgaaaaBpppoGmmmgaaaaBpppoGmmmgaaaaBpppoGmmvMjhQWJAAFyT+tB61RPIfuJK7McYgpwIrMuTM8uDBlyiwSxCre56+LE21uf/ABEwXKWbhmIyEBhIVDgkmDyNcNiGxaQMq3/9OJ1p73NUzziWjCoq2p5GlV1IflhYZqskclgGJQfDZSXGMgOgl/DK+odZYagJlTMsRZSblsQ1iCO/43ibIWuXYW9bmyarG0baYS0ptHPM2bRgg8gQIshIHTOe2yHxmoPQ75f9T49x3Ctmippb0kUUToI5CFlEqFlJxJDFmRwCbCyr8XuQ7vr85bWo3WvrK2viE6RyRUywcrpiZXMcOBXuylTkvX5s3ZFjePpVUbnBD9vWDISW+25Wu6/lyBrtkAipfEi/6BH6b345NBPWhI6yRa1RLlSlAGltg0Tq6OsakuZOQ926uSvYVf6Ixyw7vV00ZfgQSBluGUEOAmTLdcrXFwe7H9a77qi/SjxKOggZTGyVTBefNlbvu2BXrC97fvo37Gr1oGmmmgaaaaBpppoGmmmgaaaaBpppoGmmmgaaaaBqH8h3gwAJGheV1kZBboYAdsSygDJkXtlHt8jWhvW9RJO61FQKeniEYJLmMySuSyjPo4qsd/U2bJg3SEGpbJWzzKaiGOaSN4qpqWGSS8th9oFDSTNlIjMMiLkKSVOYxsFzot/tTvUSyRssIYTYIVMbqASMS73vcW77DKQSDfXC38z3rdJXFOSqOrOsSKoXFCtwrOPZgWX4NySOu7asFPBNDLDRRxn7iIQ88iibAo8ciMXhAxZ1MuQcZFmBc2UNbL4/slZtzt9pF93TCWSMTRRxiojwYiRDn2y5oR82ut7WOLBN7H9QBPtprZ6NpGGUEz5RCFWbiU5+2ao90JODEXb5Fr4th83SplajNfTyNJEFVo6eeP2QOb8jswNsQSbAEG4IIsftR4bFTbU9GLHDjq6qCSQi6Z5G8yRg9JEyEhe+O4VSb60dhZHq1WOhkEvOeN6kYqqsTJUKGCEN3CUQ4hijAEBQSQ6huspE8BjiMsgzXprCNWF8nJ+FLIo+C39A2OqXv9LUSMo+wEjqs0MyIyOkkbWkhUZvCzxI+IJspVldQCCbysa8axTvKIuWqWNh2pwXkihjYh7s4suXdsrm1h3D1/kYp5ZIY2D1QVJTHE2WTyBxVRxXQY8aJFPY45GxNsjcIDcXlEdLT1aKtS02TrTzdxyy5Q0pkspPHHHdCA7H/lgk59yW/wDmNLFuT1gSvnSkU08nCgMET37sWIINxYm4HqO2HWs0T1oNLIYP+GpFjmkkJx5UZG5SsYUAnvOzOxuFP5dLR5dyhp6OopHExd5KpVWNnieYOYHR3iwJBAUg8hHpcAPl6hcfFfJpd3WUtCIkxhiszX+4N5SS5st0QCRyoPZstz2DZqNVpLyZtDDTIsjjFQHR1kMt44yIxYqrgrGrgxsLEP7VH6PbPT1e3tHYLPSzOgqI/wAvYhgyse7WLL1bon4JvqX3Lwf7moWCatY0zZ1PHEtnmcHjlDOWLFER44x8nFytwFXQUas883qeGXcKeYRwCRsYFhVmSMX97tEc1FmDG9wVY2AHXVvp/wCbLXbeayUBGiyEwRWIBUZEqO2a6lTYXNzbvXMfM62XbqI0kMEqCojkjUyxpnHTlsmjZxI7MVzYXsFAmNiSoIsHidMp2Cnp4cuV7SEI5UkvJIiF+1DoWXFlJBwVyPZV0F3o/IpC8InUUyzfisq+1ybLExEpCSEFGFwb3tYHoWCiqVljSRfhwCL/ACL/AKP9EfBH+Nc2FQHjnEoljSsm4WkldnMUgzX/AIdlDNJGJVXjLCMBnW1yxUTHkO+QtTfZUValNMXWAO4K8drGT8gPcRgn9G7L2Lg6C8aa4ZS7ruW2VtJyVkldRVTopZgG7f8AVs2KNYhxZrMCPn4Hc9A0000DTTTQNNNNA0000DVe3zeikyQLmoJbJo1DOCFDr6kEBT2tyPmwHfepTed2hpYWqKiQRxp8sf8AwAB2Sf0B2dUPbvN6WtlcUqyGoJLJHIOMyiyowyLBbFUDKQxcYMcTjZglJIYp2hadYan7m9OyvBh/LEJpVVlbNkQYS9Ekg27YN18iVxepeL7ejpY3kQLKcmxzysF6ERREZfg9t0cvWn/UXdnooPuW5klryqYrKSkKBVV3SSPEGRljiIuP38EKw192aP7VJKQVn3SToY4adlCytmJAiSqTiBIA3bFZFxW9hkoCG8b32ujl/wBVG1oKVlkldomIkWFTgT3JixQAYhkswjYi1iRN+R+Rj7rN9wmh43ApqSBAJiXWOzTvOuCKVfPGQAWJ7yVtb1Fs240VMlEkMCU5yU1eWUlPC5u3IioBI4yIDLdBYFrAE62PMtpCRgKJa1TjJMUxWZUuzCTljQEqXBGCi+LSY9DoJeaoqamlifjjjqxJFG4bIRsCYpJB7LcBgpAFj82BOWpHbamMvlaVDyBczMpD3UCNnQObGRStgUvYp+PQFcpaOfCprTFMYUameGGdrNhC6vKyQlrISo9OVi5ZFLY2GvmzmorIZJYQYI2k/wCHaWJRKnG725v5SoWKTNAmORVV7/IgJJNpjmWkqZokFTNJaR8MXRsWNkByxZWiS4uw9W7YdnN51s6JQyT5MZaVHmjdjcgqrXsLYqSpIyA6OJ7tbUJ4xJVRrQTyR007VLzZSx3Q5uHcMzsCWyCObqqhQwULYDWz5G81TFUU8FU8rSRlXUwAQKrMqSmOTAM5jVy4UOxOP7uBoNrddnjjp0KglY41khib1txiMx5GWURJZ8OyosGYKBdjqP2Xz1ZZYhKFExADGOWnmjVejN3DI0kSADLN/X07N7XhPNPMaOShozG6VTU0sEkyLG7jBbq4LFQoufjPo2Bt8arW3URrK+JKOV4m53qYMYFgWCnZ/wCR2yUmctZVRQSuIFyLsqh0HyFGgWT/AE4xwxyRitYAKimxCyOxP5KE42KLj+BuxyxamVa7vjDRq3DPDSvJI/IXmMKOiuY36AEjIlowe+EHKzm895dsc9O0XFKzFDxCWSMPJxMsZIAQYYkJMgTiY3RbDstrQ3fxyoqRKwmmDyhlBLyNndmFVTIpkRcU41e9l5OIgKyg2CI8D8wrE3JtuqJvvVmLQh2OQHRIdS9rpbsr+x8XNgegRUMS1AiBhSlpoYIouaUfySRZFHKCxdV5GPZGTpf9A6pdTtpeAVsc8v8AqX2Kt3BjHDEUcs7T8RGZSORUlaUNe3fR1a95ohTNTNEY2hqKhI2hclo5YWRuQ4Fytz0wIXFQqElVzuFhlTmo5ITJzNNIYxIpsshJBYx4uxRE9x+RZREx7tc+/LdnhEa1BkSA04cBpEzjIkwVw8ZZeQuAF7N7t/etbwmOZaVMVQjsxZBkSOMsxVFDLyZBLZXAUEgLcKdePJL1jHb6mlZYA0cksiyLgyghlUElWAuBkcegGANyp0ET4ltdPKdvFTK5qKJCsKNCYkcAYqylkvMQkak4SMtxf410rVGn2UJKZEjARYSGaJCA/rITjgnZ5GiIA7JRTcshtc6IMI0Ehu4Vcj/bWF//ADfQZtNNNA0000DTTTQNNNaO5ysphscVMlnJHWOL2B/q7Yj/AK2H70FD+tNEa2jSCnZJJI6lGKciqWsJEKKzevJdx6Xy/wAHoGRerfFEgUCaQx4JPFLDYJZ7FirXVY2KmwsGUgdt67dG7GAh843iUKx6SKNlXscOYvGCLDK4YfDMCpOCgpIxFSrXhC6u+Mc+OKSkBkEY+CqLdVJJYZC/fwETVmlkoEj3OamWpEZeJTKgsEd+Bo1nZFOQVblrB+w3VwMm0+OZbhUStUNLEgSR0mjChpmhZBIrBQuAjbG1iOz2SuuS7FstRU1abnVxc0bzyvMpCtcIVDAI0qlu2xVASQENgwFj17YZHraJqai/gSBZKMzS2cOFXFeLBxkV6PITiOwA97qGfxjyJqiWTMmGSLjCx2cxBHIUKWKIGzaIgOVBUkhSQbGs/VhagoKKihZDVTF5hECDjh8OFXtXKyuSD3gfkk6gPqpHLDUfdmKWGWnFOsHoTHJGpcyZSK2I/kKdEg2Zf2euozV4FEdxqJghVAzK/SI6lgyRsnvcksiurNlkCuQNiFb2bZhtkNPAtXKq1EsAMcidmRJInmeMBrxoVV1dWHQOV7L7aXlPn9Lty8SxJWVDVE8pDEYxgzSOha2XsAUC/vEA3XoanNv22oMtLU8plX1JmiluZwFuFRMQoRrliXJc8RXI3Ujx9TPGoauWirCHkEQctFCl5JIyAwZQQRaM2YqV9sseyQCEB4j5ou6iqimgMP8Aw7KJAjSxxyTZI5sBdMriyE9/yC/fdtq94hhWmqJYuFKmYyMZPlZBCYwgFzg7hLWIUYhw1mJBgfpxRxmurZqVcGSOBWFREVaRismUg/EpmQLtgATl6jV7gni55YzATUBAzKAWUpJcXVmARQxjYEHEsYjcGwJCgePbPVzKlTQLBBEC+CPJYsA06JdoeTNVRYeyfYxuLYkHWeKAS/dqY6ejqqVGfJFwaFyX9zMoC8JjwZUNi+D5m1yYqu2Si+5jhZp6apRHLinjkLBEskLq8URLIFiCH2ABBvZuzcNo8Rp6yjWWctNLMg/ldizpY3CHLolSAHUrizKbrYBQFH8z2fdZDHuC1Vp1jDqsZ41WMorBQjE2kzE1wS2QUfiQAbDH5NI23bbuDwogjcsEBI5ZOGoisoSMiMNkWX5JOKgXIvKimq4niopmjMdSsimWFVTJwDiGyYvbgTGyhnPGPcAEiaqNx2+kUQT1NOhWMLhLIgbCwAHH1ZbAdAW60FU2Opkp/t51WZsaFnrI5UdJHcMhvHFJa8jO85uOnPRIyU60f9GFFuMc60Tz1Ag5pBE6KkRc1PJYuUFuR4lH9Irnq1jdTtdJVzxSiCnnijjez4K65OYyuJ7U2VDfr/ctiLm8VHtIpKqSRIZCa2VY5FQ2iVFWRYmzI9BZ/ZQci+JUWBDBueHeTpWzVEcihKmlco0IcOiAErkjD8ybkFiAR2th3eR8p2MVMM4ido6gxFFkjazDpioP9Ak9/Fx+9VHZ/FG26qapSGJHrHEZbmd1gWwYqDwAkyMhObdA4C3/AKoTzWil3RLUNUYUUiL7YsbTszOJHZkYhwGjdLkEHidsrG+glU3GKhVoknqIQQsyLJFy8MZVcmBiLKI0RZMYiBZrtYqL6q/inmVfFu1NTTVLTpUpFyJIynBpEDPZU/5LI5ZcD3YdjsWhPDN6mqC+3VJneoiz+2dWYuknqhR2CtigF/dvVRle4PXZfHaKkhYPDDByxQojiKZppIo+7KtxkVuD0AL2PRNhoLhpryjggEG4IuCP2NFcG4BBsbH/AAbA9/10Qf8AvoPWmmmgaaaaBqtef+VQ7fTcsyGXkPGkQAPIxBNjf/b12f8Ap/Y1Kb/vkFHC1RUSCONf2fkk/AUDtif6H+f61y/yvf4d2WjNNFLyQzpPElSnHHVAXvGkhuhZithc2Nm0Hqj8nVzxVdPKvCDLOkqGoiThll5QJihcMO2Hs6DFUBU31mr99qo5qSnpohaqkqW5qiF5PwaQLGBlyf8ALjW5PZuD/dtXYdoqjS1UyU9RFU1EbNK3LGUkkDO2fsuMocMQIwCmIAyHIW1Knaq6kpZJ+akqowXmPOWDWFxG4mDBA3HbIhFuVPZLE6D1u21RSySUy09OpnhlWqNgqZRCndJAQhe4E4sb2Usb5ELfNtVdJGiUtDT8TQxpI8XIgRWYhmhtxtI5C5Xk9ex83Op3ZaeBhZ56eV5kZUNOuICSZOwVs3YlyrOWy9uO4HqTqt+S7UsFSsJqFl/1CdTJHgnOhWJrTQkEYFeJRlibF7gg20FkoN2eoqGIiAjESKFmYLd3BkfGwbkGHF2bAYsB2GtyH6g5VlbBsNJFHTLEzMyBjxczKZGIxS+KgsBZR2x6HWuwyUsaRyzyRCGmhpwqoFCuEju4a6n0wt6DoocjcFuoHaZIp6OF063B4BjNipqFj7xkZhk0qgKAeyHb1Ni1gGtsVNJt1HTUj1B5EnUMWBKxoVeTID8jH/FIl/UYl7hSpIs+zBoGns33K8jBuMe8TNJLK4ZGe5A5xbHvHHo9Ewk3h0tRTU7TVjVAGEjhkH8oup+MihYJkgupDBiG+bjar91iFfTiQWmSFp+SG38kI6s6McwMi7YgMRj0bFxoN6q3+KKsjYsnDOjRNJkBxSxstke/a5ctu+wVAPyNY/KN1XkpUibkzmjWTjucUDLJl6A37iwt/wDlv8fMhstJHMz1xRGMxDRMVBIiAUIQe/ztn1bplBFxqd0HOZfszXTVZkIZlfGLLAStGsRBC+pkZhyArcqyqtx69WD7o08qJg89RJTl5eIWDyR8aqSuXHCZMnAdrXEVi1kGrHNErqUdQysCGVhcEHogg9EEfrVSjj+yh3Ro8U47yQqz9Igp4sB7H0TlWWy9KOwLaCveeRbhFt4dJoopYmaYs8xeUmQPGwjLIBGbz4rifW6qD/fNU8Sj7l3WSRCqyfcSNOhk5rtxxqpLGU8apKPjJXPsfQHurbTR1VE5Zy0c8ah5mf3spuvu9yhR7kL8K2XVydUPcfpMZ6ukNRXz1MOL3E1+UKCGVbk5WJcgsR6mw6yFg8/QyuqoqSoZ1kehjb+H09wLu0jKo7cdgkAk36UE3BjfqP5tVzRNNSzpHFFOLwWXlAjkjMUrq4JF5l6A/WNwfa3aZKSJIPt+oosRCoU44gjBQp/R7AH+ba5Pu3h8d6mGStqYoHqIVeGOMiF3JhA/ka4UuzoxPYU3/LHoN/ctyl3ChqaV3eKOVYGiqp1TpJCtxJ9uzKhNj22PUlmAt7QUyy7TTRUM26QQTFWFvtnZVicym4lQXch8iLi4LXsP3d/H69aVIqCKmg4ytkWOdmaXpyxu1OkblgjG5YA2bsC2ubeT0ZeSKUSQtEY+JDuEgsyO8gLRZPiiiOSGRb+9rEHo3Ca+nXhVIOOrarSrlqCwUurBCysXbHkUGRjxkNexxLH/AK2rZ6iCV1qocxUEX4+U8syqGSISKb8cTD29wBezYq19cz8MqJJ6WsoqeOqDPNJPTSKS+Lqn8geVSqOSDGo/QaVT821L/wDy5mhpXrv9VqUPAJnZSQrsqFk9uXIhbYgkX91t+9B0DdNxIL0IxjEV5TJK6lXVQJTGFRw7dHE5AeiMTe4yjPFPIaU8wpoyHglQSBUIx5pQrKTIqMwuWexsQcuiQC0f9LqOLc4Ytwm5hV06famZZWBYrkb9dsSkqXLXuR8dd37ZvGIaZTHFfAytMwaxLOTcEta7WNrXufVe+tBN6aaaBpppoKB9aPGJa2hX7dcpYJOUJ85gKwYAfBPYIBBvaw+dQ2zb01TSVCyUtQWeNY5YDAsUMKJGEdjIwXLss4VWyACgKArE3Wr3p3TOEMoMksKnEMTJEZlYstj6Dhf8fZrqBb95aysV5YoJQylXyYYnjcWKx5G1rMzLZSfyW367CCMolRxJURPJDMzO1OI5HhBQiADkRlBZPUsUF2ZgAPnWHeUNK0RMbSRvgJ2ARJHcz0qoXWNVVwMzYgZDsXsTfJ54jckMTTyWkzYKjGLrlpYynJG6sBjOzG+Q9AxBws1O8Q2QQwmWlEoLVLqkMpkWORWeHge5YR5xoGIPbDItYlApCR3OSWCjqagNHy1lTaonN86SB8RG4RTkCiGFgeiMkJFxfVhr65xtlbKsJ5KdZCWeMKZZEGQl9WuCOnDAgf1a3UvU+OpLTDhCQS8fqYiCmeIxyOI5lVlX8h3iDb+sB3qAMKcUi8NTEW/+0quT6yB1ZwHBBQZLkGv8kWuFM+mwqqykapq9waZZ0lQQGMOEKk3aRf8AcpCsuJAH8gsciCLD4ZscSLO8MRhklVX+3SYhMWL8LLMq8gBGfqDipysnwTipvHYBHN9t/DRSiQPG0hRBOxWPJTH7EAgoQWxBUYgWvqw7TuyGO8UCniZo51gsTFIpCmyWBdbXIP5FcbKb20GnNOKOC0XLEyWCQyNz8jO4WMEmRnGbeikuqgv3/Wvld9O6Oo4mqIsijPK6hrLLLJYuzkAM1iOhcADq1gANPcNgiq56erkXCV6iKWHMHkRIRmB+XqGCsShBtmL+wFr3oPiKAAAAAOgB8Aa+6aaBqn/UPwCHdVj5JGikivg6gHpscgwPyPXrsWP/AHvcNNBU4tnFDBTKirIkQjiKfinISqpNazG+ZF7k2By7K970u1ukhrJKyRWVDkoSPiVQLsAGjMgHVzZwWKi56AEb5/QSVDUkGTcEjyCVVJUM4QtDnIO0UMp/RybAWOlLQRiFKSupxPOIWXNUMhmDBUkYSFAUZvTK5H+03IFwEZUb2ZUikILyTJK8EpdESIKFVJo4Gu7Bi6lQyu93I+CAY2nqxuVL9uZJeYVxRyVW0rQsHt/tRjwxqbEKCQxC2WwmafZGjFLCsCySxU8kcDz45QxFI1OePqHyxToNcFrMAWGqv45Vxbe/2VfXU9PLDIJwYYzcvJy5gtIhUDFwvS/jYhgfgLZs+4SzimmdJY55GLN30trho8nRUwNjZVzZgMxcrkK1V+Z7XS1NMjXf7aJqc1ECGyENEVjDKRmqgNcDIWNrHI63fPGp9xpYKLbqiCZ45YzwLMDlGAyMCynIKFbtgfi/7I1B+bpVLVTg01XPG8LhQYYxGpaGWNmLoCtgY6dhdhb26vbQX6i3pKkYwNAY4G4xJIgKyy4I6cQDCwxe56/wLjvXHtr2AVz7i1TuDQw09TKXpoCWV7s7/wAN2xN2U29Segf3rqfgu1Vi7ZAJGGbQheJ2ZMExVUtIgDxuFFzbu5AuMQdbO1eK0+2x1VQ4ad6lmacKnUhkawjSG5AUs5AUkk5WJItYPVDvbCFY9vggkETNDx8ojyMbcbFVVXCqLFrsbkW/sasHj+7rVQLMqlO2RkYglHRijqbEjplPY+RY/vVepaOThEMcNRS8khf4p34S0nKSAzN0HY92Nu7KPW0941ssVHTrTxFmUEks7XZ2YkuzH9kknQSmmmmgaaaaCt7/ALM8qcYBsrtKjKw/JssldGKhlIkkHTXHRFiARrx7FLgksnGrAxl4IIwEIRg1gblssgrdG3rjY3LG2a4d51O1VvNTR1NXJBTwwrJTxjpZpMIyq4ll5SzO4sDc2KgjQdP3Oogq1aEpTVURsAmYcl+8hhiQpUFDlf8A3G+Nhekec7lT0dNAlbA1PJyhoFpZhNiqYK2PNGFT1dvXGx/u5NtHybd/9O4qilQU0iiSP7ads0ija0rMREzcLSOkYKEm+S4kHM6i/qLtE1VJQbxT0klTTNDGWhcu7A5M1mUktiwYC63HqT+wSHQ6TfqN4JJaeDBZ7Q2xWFpJZAAgKPiHJBTFxe4J/QOvc1LMkpkKMxKnNP5DZjiAscgjZXhsHIQqpBNz+RAoe9eNz7hDQzScsJhmRMKhESRlfhDiGOPsLGI2ZUe7EFjf9Hqm7GpkiYLGVV0ZSihGlFwR8tMkasL/APvHR70FX+lYljidSEYXxEcDACAh5SySJZVVwXUFvzewuLJfU/VVqVPvG8cQifB5pCQyuGs8QwkQ5XFicsb49P3aFi3GQSxwlHZsVKrFI6CmAjjDpMkORzB5WXJSjXUBhYWx/S6OSNqpTzLHGwEiTuHczYqZJFszN7tyMe7En1HTaCRoKfhmpZhUNWRzsVWocqXjVo3IXJAqtE7KvwAcgl8rjG565LvElRPuBooGdo+Zau8JXGEABowyyAe33MbSODfpgB21tdM2fcVniDgrkCUkVGyCSL063/dmBH+ej+9BvaaaaBppqJ8i3xaWMNxvK7tikaWBY2J7ZiFRQASWY2/7kAhv18atG6yGyFSGN7WFjc3/AF1+9QVMa2WmiMVRAshiBYywOzMWUFSQJE4j/YKt3+v1rT3DyBamIUfvTTzkxOHW/EMQ0tpLGJzgbCxPs4uOjabSSRQEljHQAEsdypNwBdR7pfo27Ud3brsIDeqYgfbPPMJ9yV4kfIMacrGzegQIMBibkAEki5tbHnO8y0FJUxU89FSwGnidOcwtPBJITFjmoCvIwRZQQxJVmFyba3Nro2askNVJSVBhkxkikjKCIzsS6oyKxa0t0JYsON1YkC41u/TyvEu67htqss+3qhYIy5RK4MSsqBiwWMsZLLciyi2gpUcsTbvQnaWUz3tIyQGOEElrkR8hNliYhhl8IOySddg8wjr1oKrkkpZlaJkZEiaE4N6u3LJO6rihY9rboX1UfHkij3SUQUSww2kiyUGP8HCX5ASTG6yRvcKLm3dka9yoaksY4C7rAXX1ka7YgkKElRveMuiKVk/k9yr9OAAjvMN4li2qWrSpbmWJbSqwVc81RgsYaw7J6cEjIAm46w+I+fJV7fTtPLHFVySGKPK6h5I7Ne5H4kFcrH/eVBBYDVi8t8Kpq2KRXQ5t7i0jqpkAUKzojBXNkVbkE2HRGtIV+30whpw8FOOMOiswIidSiLe7fkeYqb9kA9ix0GSWraWdMISFpGMkgSxSUFCsWHaiS4KsGtZDA6i5taeoapEiDFgwZmYsnsq5FmPsotivYy/wL2vrTeulqI54YY5IHClFnvEyK5QEEBZCzBSw/wBvyNV3ZNteL7mlyqgsBjdGYsyF3LPNgYCkkpZmJKyXtcdAHsOgaarXjJlR1isWhwkJd8M1IMQjD8X8eT3nPqPxSPKzE3sugaaaaDHUS4qzWviCbf3YX1xvxCppt/eaesgiNRGxEKRyEPHEACpIDKZAGa2Z/wBxFrA9do1yz6iUtNRUtdU0ChamXFZhFdl/IZF0AKR2GR7xBJ7uTYhN+DrHIKujlWGT+QyyccWKNeSaEEqzMzMftA5ZiSS4OTfJz1bTNTlmNTIOXICEqrLDFKoYMQULl0VyQP0xUAkAtyvxOpqpaEVeSmUOIVmkcrJ7O2WEizI8pxZbQE2PGLKSw10H6OmWGinWpV4UWcmMTE5YusZyuwF1ZyxB77Zh+tBGbHRU16iARMKlJppVcMzZqx9XHETJ0jjF+pEWRLNaW77+y7wrU9Mk6VYmmd4FjjnmBUgi6yyMYwrgLclbEBTh0wB3KTzjZ0qXSnKmZgeRoKdibIL9sqXYAXAAv8W1VX8y+4aakctHVpItRt3GpPKZBypG5RmRlJbEszBCrZeuPQWcUkgsJQWtzTSEdtGALlY6hJElYhuGPu2aKym36nt2ano6b7iplEQiAvJGpWxNgwRRkbM3tgS3fZva+qHvPkSU4jgevpzLDIoaGlSyRRwZSkHOUtctGgcBrlUKBSxF97z+lk3ugwoipCPyAPHIvIyllsHlCBCPfrFrm1yo7IZNl36oq4DIaSpKzSh42qJYo43hBHGjPEodVJJ642yyCFmDX1aqeqMsdNUUwxd0DCJioV4yB+bIrgWyyVk+T18E65VsUe61NA1A9LwgHhlq6iSyhFclgIiPZjcKWuQwUA/3rqFDXHCSoiDzPNUmFc1txrHI0RBKxiyIVlcBuyWIyub6CtUX1ZX/AFB6CekeNRNJAs6sWVnRrfjgLC1ibFrXXqxuOl6oz+MQPWxS8cTyI0slVMU7kLRlOMdkBAJF9TewC9kljqSEBW5WSRWqKgxoOVykaplliDcKSkTsBa2TAfAGgz+YeYU+3Rcs+bf0kS5Na9r2JAUX6uxAubfOuebHC+4T1FfTTmeQzpIYmYxRiBFlFOtnhduS9zkBgTn3e+rrX0ckdM9KnGHlduSWpdiGiYsLmSxLPhigViLAGxIQXgP/AIhFHLTpHRFKalhaKoKzFuH0gldQCLTFAyHIEsRy2A/YT+1PURoKWaKCpiMYZHDFXn+C14pQyl+yxJl7JB6ucdqJgxjlgd1glvG4Qj+Fx6j1NwnsDGwAuGw+BmdbNOg+1PGxqIrZwmNhlj8qqsTZiOwp66AB+CWoqeSVSAsTHVSy1CRJAshjJkjazIiGN1sFXkebJVuStutBOeZeB0Mm38UhaGKmynMq9v0CZGYtcuW7JJuSdUP6Vb3S0cdQaeFmzmWMSTcpkkB7jGEFNIqDEtYBiWYd2BW3RdxqjXpU0LosSA8VQVlV5EDYFSEX8Q6sxDt+OBup7tWPLK1drjSF6iqS7yWmNyJUKySgMyR2UtLaIhCjgBGuAo0G14XRRu89WqGRxI0iVVNLcMr3ziAfEYKV6hYNhcfPqzWKmp7y08rxzWT+XnkWMs9xIqRkQj1VRKWJIA9V7YliOafTWpqVoq/cZJOJKqYkNdAgYlsnGatb+QqguCPb4J+OjV6zU8MYSWoaSHiTJ1BDJlGJCsca2mbjyYKAW9CBYnQWX/VIccuZLXA6YfJsAP8AqSQAP8650tKYt0lq5gIlmGNLLNEWEa/LK/arFySyXS5y/JWsWAN62TcudczFZleWNmFrXjklia1+7Exkj/8AYahfLpXerpqQeiPFJKXVQztg0IxRW9bqWSW5Vj/GLKdBC+DVUxWaT7gyR/e4KsEaqhVisTCxLmMKwaTBCOmLXPILXv8A0mPuxcKxyZQ5sxsBc/s3AFxex7JBJ1zzwfdWi3WagljSTJGqIqgRKkpVyCfuFW3GxGKm6o38aXHa26loPiqALAWH+NfdNNA0000EfvjsIvUEqWCyEEhljPTsuPdwD+jcC5HYANEmwaSSBRyFc3BVmC5s0liYlIVlAKscA7uZQCDZr9L14mTJSv8AYI//ALoOSeEbfQEYpt5gkV1DyS8gikuzhOCRyxcFiigsFJV7fLW1cvI9640skVUKgYKVpkQkBmKpd5VMRUtex+QCTZfa2l5Dt9U88ASkzDWzkM5EcLoDZ1FzdiCAHMd1KDo3Ft6rqJ0cCUoJBebMA8fbGNIwSPVgshKhvzf46yADhVL4VWw14SejqDzrI9oHQtj65XcAIQpdA34g5W+DY9Q8n8BUo9bGvHWyl1BJ9YhICka2VgFKXVeRfhmZjkOtTlbRh3aQRF3pi3HJUM+D5KjOWdrosdvQriSHW4VcAdVDZfNBucFTEpOQdI4acsoEiEr7yDFmUXByORVQVXvosHMvG90SOb7eooDJKY3jSOxDvUyMoVpCxysVAQp+Psxx9jru/glBNS0K08w4VplvMwctc4qxCdeoF7sRf2zAv86zePbABUCaoiikkR5hDOVBkxBVVDtiOx/MAB0EA+LWHuWKcOyVKMVnxkH29nWKWPsKMkBcMEXtltkL2sTgGrRNLDNKZKeadHqMoQZFL3IAuYltGgsrSKWsbZFv5LBtHdppqSeYioZjJnPBRXjjAvkZmeTByoBze+QuWA+fnN48YUrQstUyuAHijnKwmXNOMY05IYWWO1iqkEGyqp96r514+lXuJEVXTR1UUjpIKt7lkkjjaLhjfJWwDva2PuL9fOgnNt8kWONEmaWoE5KssNMRPDjIXl54g75KxezOgFx8A3BFgoppJOWcgtTLIs0SRZZqwQMwfEkSLkQSsfw4dbML6r1P4UyRkRvMKidV5cpcEeMBkyn41FmKH1xGRZQWJ/kOtyhppYHxkd+KQRPIUJVpTJI0acYVkSHiyhMgRRkHAOVruG6/llR/GRFHKJWRY1UEPNkGJXAsTB6pJIHk6KxkMIz3qp/UbwKuZJKuCpjA4pTNABioDe0ixkL7AhU/OxLKWuMrC2ps5M0NMKRcYcJJJpFGBtkGKEE8jy3OQIGPbNclQ0TvVRB/pqRT1ci/dSRmPKQ3SKaYtECSbnGIWPZ/Bu7d6Dz9KfF0hhNO0yzNFIJJlANkkKkLFZxey3Lm4Fy46673t72BaOVqmnighhZhJUTqP5II0GbhY8TdWMd/Qg5OCVYA6ybzVw0j1LwrEtSiGaNFOMkyjO6tGoDSglHsxDWzyvrl/ljFtzqY1ZGq/uKeogAiLvkB7RZyfKqpDBbYvZbW6XQdgpacBZaqnBEIjZgJCWFVli5axJZFCqEQ/rJvQqFyrG31FbWsIZI/4EnRpI3aF1UIokSFRfORhIAWZnF0jBAs1tVfxzzVoNzqaKqnmlpy0uLJkhBF39Y4+xlbEBbWy/VzqybR5PHSyVFO1GNvSV1KNI38KMIwAksidQO0aR+g/EOWuerhYY9pMsrQ8wp6iJCyxwRBYSrkhGdGzWU2Rk7sRdziLqdSC7RIlSqpMSgQsmZuYrDCygIM8Q3Rdj+bXBsNRXjNLkqTvXwzccTGeaHARcv8tmRksvqJpy1/klD6/Go6h2KoimeSOWqziCxBHq2IfpRyWlRwwkcyWBAUGJfgFiAk/BactzSg1MYeeS8Ekp/j9nu6+tn5HykJjcpeRwCcBfcgpyamWCWQs8l5I5FtnS2RBgGa4a2bNcixz7BudVHxTyZ5qLjq5bEvMKeoRSrcUeKkjiCj5bBShs1mBHobz+1LUU6F7o00aH+OYtLUSrcKF5CYxEXdSo6kViFs7BRoNjYPp3HSyzyrUSyGoK8hkCElF7wBVQFB+DYWxsAFtfV11goqtJY0mjbJJFV1P9qwBU2PYuCNZ9A0000DTTTQNNNNBC+W7waanZ1tmQcSbnHr8sVBZ7GwCgdllBsCSIIVrvSGaf7d1kiTOLIzkxkvYfxKOQ3kRDipBsSMrgatO7bYk6YOP0Rf99gg2I7H6IINwVU/rVX8b8JeFnM8iMjWPEq3UsC7DLIXxDPkE77FyxsAAztts0v3lqgxFwscQuTxyhCenYnJQ7KbKF9kYdga499TtvoaGYzUU1RFV5glFYMiknI3kBJU/wDtJJ7W4AN9dZ3+NxGkFKY/uFRIyHCl4B2yuVIYssjKI2xQ3yyB9O8G9bLA0LLW0qOGvU/bwKWmdlUJZVjsRiDGuQYglhcgHQQHjO1wQ0cFfVzzSTSK1U9RykpGuN2YKSVyHIIrBS5aQ42HYtz7q70LJUq3K0bB2pvYRsTZP5CoVZFupPXqwJtYa5ymzUtCLVi1vDTtH1Pd6VTKy5GGMqGYhWkGRXqzkXcLrqu72aJohjHGFJtcLYD/AHOQCEUXVgB7G4vYZaCg+Mb2quKWZJkqZKgQtKZZJQSpBJYXC5lnHRQBeZSUxVhq1bQU26GprKkBVmkRw0ZaZrFUjRCwUsRdQVFyqiQKCbXPndUMslI8jozNd1QGWOWyhsZFWNmbpZHyFh/zVBYWsar9QfOjTVVHGL/bRgmUxoSqyH/ljFiLuiDMRv0ORXsbKQHnzryWeqBbalMxaIxSxGKQTRfmySopAI65FDi4yYD5tqa8cnqHihk3VYKeLjZ44lJ/2Yy5MzOwSwUOqgjHi/VrCG8K83jqKyKOkWbqPCQOiKgTNgnwS1w8yn8gLAgAk31IV1TFUJLQyVsMKq8tOqFUyN7xYxR/MaASIVY+wsbXj7YJ7YyGFQtTlLHG8jgvKHWOMPNHY95k2icNe/ZYDrWDyOiTcRFSVFNUUoe+EqGLIMDmsfqXMeSxCS5AHoovfrUZtu1tSw2kro1MVQRKzAk4JzSoshkYsUvPG5F+g98he+p7d2q25Q6xxRkJxzK/IeRgQvDFgDmrAfNgeW/eJGgq9B45NFIlLPgIWeR5ZGJeV1b/AHZHFAGjtTyMqllDW6Vww1PNvp6NxmWopalVqQrG5DASKjYwte91PQUOAVfEsD/fUN0VvtJMgDIImPpf8wp7W1mHt8EWPx+9VOgpSzUpo3jklhpyrTNKWAYtHyCXADmMnEwuxFiuQB7sEN9NPps1DOaysmjlqGUrGuV8XN87s3bNj11+i3zqmVvnxpaafb6qkP3Q5I5QLKkmRc3dlbJgA62t82bv3Nuk1/8APJHWxRzNHNHDK8IhQveNkZGjEoCZXaPJwzesfQuEKyW3zqXozNAjTS5jKVVMkLhS7R8irYtYt0AoxR+7izBXPpbslVFQJTymWArlIVGPIFlPrYMWCABGJUrkS5Hricpivq9vrpJIZhI0iQlg8SSBijZ+qiMlmdQL8ZF+7hbXt8+o1d6rGX+1jMyJLUSABZFwlYxowbJW7/NgALnFiwA1vTUKIFlcQwU8ecgWNkWPNlfJnBUKwt2LtYsciBiLBqRbJVFYY6doYaY0qxm0eTfibBjkoIBJIKqL5m461nbaakpxkM7KbxGQxyRwsARE1yFd1jJyF0zLILseiMtGGgq40jCxU7DiWMKbStjyBowHYIkagpewBtj8KmrZoMVJTLGiRIoVEUKqj4CgWAH+ABrLppoGmmmgaaaaBpppoGmmmgaqe8beI5pK5o1aZP8AkyGMsVQhFxGPvcNkcB+YkZRcsbWzVH+q3mL7fTxrAFNRUuY4i9sV+LsS3r0WX8uu7noHQZYthp9xUfcw80aowDujRkyux57Iyq6Y4IAfn8gSSCTUfqNLU8EtEIT9oiEPNCMF5LKQzkGxTN/dcbLiSWN7LI1+8VFDRiCWp+8epeSmWSKPjdJ5c2U5FyhAZrdKLdEXtbUrVUU8LrKlUzwTDB6OeNbrfFSYkRFuRaxTpfYtc/sIOm3CSaoeqpZogtXHFEIROqzKBHIY7FlZUf8Akd+Mr2FRgzWZdWXxcT1C1Ue5UkUXK6piCCs5ESrIwFzf8Db9hQo+VJOhUeNRwuK3cJDIRClIY41LrMpPX8YUuzFn/Ff1132ToeM+SrWzJKOaKZhJII5hxoIOOQRNECcXCsQDJ212c+qGwDcqWgpJrUkcFPAh5pcEjJnSIXYqmSyPgSLMlwpU9MTZYaojroTTTU0VOkW4LAs1LUR2VJFgAIXFc0jWOI9N+JiY27F9iupytPTxuhnmkoTFEcD/ABgpaWV1YAQ8f9MSxMjItuxq2vVGJ229FViqQ8Jkc3Cy/cKQS1y5jWnke97svXyLkKRT+NxPI8szJ/xCs6LOnu8mciyOsMyEosUYjHELkKVuy27kNv3WH/6YCiwVRYyzJTxEO0SQ1N/RUzIMkahorGzAr7WBNjp6pVp0dpAMo3UM5wkDX9zHdSXV2jzFlN+iLgi1U8grqCnrqKoleMMpkRYrHGzCCPJpWW2CKHb47Zj38nQS+477FW7hBSw1bGP7eV3iicplIDFxrIwGaCxY2P8AVrG9jK0/jiQ08dNCz08MilJDAqRsZGCgOWwupNitx3coB1qlQb1FJubLSRCerjoZYZcWGMrhoWQhy47Dh7k2aw+SbWtG/VJekqIWpZM5EQTlSgN240AYvIqklb9qxUYMCf7DZ36kaWhY0tQsU1KHUGMDjJj6eJ4+wEbAAr+uvkdGsePeO161Iqtyqi8TOZooaRnIWV1YE2xBRQjSdKeyxP8Ad/tQgp1mkntSRyerxfcAtVgM/MWZGxi/JmAiVSMTc4iy+/OvI6mgMcopnkFSUMbPIEeBhhhCSv59tIxDFsgzDsKToI6PyCGnrKuHcpCOSV5YWnGcZpJC3pjbI5Wtj8D0JB47alfo5TrNSVa+zUprJftr5LaPr8P2o7PQ/ZcH96nPEds+6pL7glNVvyE5cUbJkFRXK9EE5q92Hyb9AWAt8UYUBVAVQLAAWAH6AA+NBqU+2BZXmMkjsxuA5FkHwAoCjoC9r3Ps3fsb72mmgaaaaBpppoGmmmgaaaaBpppoGq1534XBucAimurpcxyr+UZNr9ftTYXX92HwQCLLpoOfeH/TJabhNVVSVf25yp0a6xwtdjkEyIZrnon4t/gW6DppoKH9RdvMrR+yq2cJh5JGQFlMvKqujAo+Dq4xILcVvYKQPOw7UsFRRwCIySRxNjMrDCCBS3oGsOVmYql8R69/Iu15qqZJEaORFdGFmVwCrD+iD0RrzS0ccQxjjRAf0igD4AHwP6AH/bQa9XEFkEhQFXUxv0P3bEt/a/kP3+Q/V9RKxCStllUL7QtT3Jv3Gbr0Px7lnXsAnAnsakfJ3tST2GRaNkC9exb1VRdWF2LAC6sLn4PwaPQs8EtPTfaSxxLNGqFXcwKHEiyR2eKNyvYf2yu7DvFeg2fN90+zjjrftTNDROkUYuLDJCGlyNzZSUjHwclbuxvqt+OtQeQGWF6WdXiijD1BPbYrjGS+RIkyeawbIMq3a5ChOzMoIIIuD0Qf3rW27boYE44IY4UvfGJAoufk2UAX6Hf+NBzWDxyDZKnOCnlkhnhEZl6Yoys7y5klAodMLWYe0Y6YnUvsVQdzeR+CamgiQRI7hLzOGurKtnjcRYmx9lPMeuur7poKztfhyRHIyNK3QMkt3kK/tQzsVjVrC6xqoIH6sLWKeBXFnVWHzZgCP/Osmmg8xoFAVQAB0ABYD/tr1ppoGmmmgaaaaBpppoGmmmgaaaaBpppoGmmmgaaaaBpppoPjqCCCAQeiD+9atNtsSMWVACSTf5tf5tf8R/gWGtvTQNNNNA0000DTTTQNNNNA0000DTTTQNNNNA0000DTTTQNNNNA0000DTTTQNNNNA0000DTTTQNNNNA0000DTTTQNNNNA0000DTTTQ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3275856" y="672746"/>
            <a:ext cx="1512168" cy="596014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algn="thai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สร้างคน</a:t>
            </a: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ea typeface="+mn-ea"/>
              <a:cs typeface="Angsana New" pitchFamily="18" charset="-34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4282" y="6335933"/>
            <a:ext cx="2857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Extra Bold" pitchFamily="34" charset="0"/>
              </a:rPr>
              <a:t>6</a:t>
            </a:r>
            <a:endParaRPr 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bertus Extra Bold" pitchFamily="34" charset="0"/>
            </a:endParaRPr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5220072" y="2472946"/>
            <a:ext cx="2232248" cy="5960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algn="thai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สู่ความเป็นเลิศ</a:t>
            </a: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ea typeface="+mn-ea"/>
              <a:cs typeface="Angsana New" pitchFamily="18" charset="-34"/>
            </a:endParaRPr>
          </a:p>
        </p:txBody>
      </p:sp>
      <p:sp>
        <p:nvSpPr>
          <p:cNvPr id="3" name="สามเหลี่ยมหน้าจั่ว 2"/>
          <p:cNvSpPr/>
          <p:nvPr/>
        </p:nvSpPr>
        <p:spPr>
          <a:xfrm rot="5400000">
            <a:off x="2797828" y="2662939"/>
            <a:ext cx="4248471" cy="30798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3275856" y="2544954"/>
            <a:ext cx="1152128" cy="5960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algn="thai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สร้าง</a:t>
            </a:r>
          </a:p>
          <a:p>
            <a:pPr marR="0" lvl="0" algn="thai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ความรู้</a:t>
            </a: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ea typeface="+mn-ea"/>
              <a:cs typeface="Angsana New" pitchFamily="18" charset="-34"/>
            </a:endParaRP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3275856" y="4365104"/>
            <a:ext cx="1512168" cy="5960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algn="thai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สร้าง</a:t>
            </a:r>
          </a:p>
          <a:p>
            <a:pPr marR="0" lvl="0" algn="thai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นวัตกรรม</a:t>
            </a: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ea typeface="+mn-ea"/>
              <a:cs typeface="Angsana New" pitchFamily="18" charset="-34"/>
            </a:endParaRPr>
          </a:p>
        </p:txBody>
      </p:sp>
      <p:grpSp>
        <p:nvGrpSpPr>
          <p:cNvPr id="5" name="กลุ่ม 4"/>
          <p:cNvGrpSpPr/>
          <p:nvPr/>
        </p:nvGrpSpPr>
        <p:grpSpPr>
          <a:xfrm>
            <a:off x="2843808" y="764703"/>
            <a:ext cx="432048" cy="4104457"/>
            <a:chOff x="2843808" y="764703"/>
            <a:chExt cx="432048" cy="4104457"/>
          </a:xfrm>
        </p:grpSpPr>
        <p:sp>
          <p:nvSpPr>
            <p:cNvPr id="23" name="Right Arrow 15"/>
            <p:cNvSpPr/>
            <p:nvPr/>
          </p:nvSpPr>
          <p:spPr>
            <a:xfrm>
              <a:off x="2847228" y="2616962"/>
              <a:ext cx="428628" cy="357190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" name="กลุ่ม 3"/>
            <p:cNvGrpSpPr/>
            <p:nvPr/>
          </p:nvGrpSpPr>
          <p:grpSpPr>
            <a:xfrm>
              <a:off x="2843808" y="764703"/>
              <a:ext cx="428628" cy="4104457"/>
              <a:chOff x="2843808" y="764703"/>
              <a:chExt cx="428628" cy="4104457"/>
            </a:xfrm>
          </p:grpSpPr>
          <p:grpSp>
            <p:nvGrpSpPr>
              <p:cNvPr id="20" name="Group 19"/>
              <p:cNvGrpSpPr/>
              <p:nvPr/>
            </p:nvGrpSpPr>
            <p:grpSpPr>
              <a:xfrm>
                <a:off x="2843808" y="764703"/>
                <a:ext cx="428628" cy="3958876"/>
                <a:chOff x="3071802" y="785794"/>
                <a:chExt cx="428628" cy="3958876"/>
              </a:xfrm>
            </p:grpSpPr>
            <p:sp>
              <p:nvSpPr>
                <p:cNvPr id="19" name="Rectangle 18"/>
                <p:cNvSpPr/>
                <p:nvPr/>
              </p:nvSpPr>
              <p:spPr>
                <a:xfrm>
                  <a:off x="3071802" y="928670"/>
                  <a:ext cx="108000" cy="3816000"/>
                </a:xfrm>
                <a:prstGeom prst="rect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" name="Right Arrow 15"/>
                <p:cNvSpPr/>
                <p:nvPr/>
              </p:nvSpPr>
              <p:spPr>
                <a:xfrm>
                  <a:off x="3071802" y="785794"/>
                  <a:ext cx="428628" cy="357190"/>
                </a:xfrm>
                <a:prstGeom prst="rightArrow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8" name="Right Arrow 15"/>
              <p:cNvSpPr/>
              <p:nvPr/>
            </p:nvSpPr>
            <p:spPr>
              <a:xfrm>
                <a:off x="2843808" y="4511970"/>
                <a:ext cx="428628" cy="357190"/>
              </a:xfrm>
              <a:prstGeom prst="rightArrow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22" name="Title 1"/>
          <p:cNvSpPr txBox="1">
            <a:spLocks/>
          </p:cNvSpPr>
          <p:nvPr/>
        </p:nvSpPr>
        <p:spPr>
          <a:xfrm>
            <a:off x="5652120" y="2996952"/>
            <a:ext cx="1944216" cy="18921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cs typeface="Angsana New" pitchFamily="18" charset="-34"/>
              </a:rPr>
              <a:t>ตอบสนอง</a:t>
            </a:r>
          </a:p>
          <a:p>
            <a:pPr marR="0" lvl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h-TH" sz="3200" b="1" dirty="0" smtClean="0">
                <a:latin typeface="Angsana New" pitchFamily="18" charset="-34"/>
                <a:cs typeface="Angsana New" pitchFamily="18" charset="-34"/>
              </a:rPr>
              <a:t>ความต้องการ</a:t>
            </a:r>
          </a:p>
          <a:p>
            <a:pPr marR="0" lvl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cs typeface="Angsana New" pitchFamily="18" charset="-34"/>
              </a:rPr>
              <a:t>ของ</a:t>
            </a: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24" name="Title 1"/>
          <p:cNvSpPr txBox="1">
            <a:spLocks/>
          </p:cNvSpPr>
          <p:nvPr/>
        </p:nvSpPr>
        <p:spPr>
          <a:xfrm>
            <a:off x="7596336" y="3068960"/>
            <a:ext cx="755576" cy="5960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โลก</a:t>
            </a: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ea typeface="+mn-ea"/>
              <a:cs typeface="Angsana New" pitchFamily="18" charset="-34"/>
            </a:endParaRPr>
          </a:p>
        </p:txBody>
      </p:sp>
      <p:sp>
        <p:nvSpPr>
          <p:cNvPr id="25" name="Title 1"/>
          <p:cNvSpPr txBox="1">
            <a:spLocks/>
          </p:cNvSpPr>
          <p:nvPr/>
        </p:nvSpPr>
        <p:spPr>
          <a:xfrm>
            <a:off x="7560840" y="3953006"/>
            <a:ext cx="1691680" cy="5960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ประเทศ-</a:t>
            </a:r>
          </a:p>
          <a:p>
            <a:pPr marR="0" lvl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กลุ่มประเทศ</a:t>
            </a: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ea typeface="+mn-ea"/>
              <a:cs typeface="Angsana New" pitchFamily="18" charset="-34"/>
            </a:endParaRPr>
          </a:p>
        </p:txBody>
      </p:sp>
      <p:sp>
        <p:nvSpPr>
          <p:cNvPr id="26" name="Title 1"/>
          <p:cNvSpPr txBox="1">
            <a:spLocks/>
          </p:cNvSpPr>
          <p:nvPr/>
        </p:nvSpPr>
        <p:spPr>
          <a:xfrm>
            <a:off x="7560840" y="5085184"/>
            <a:ext cx="1403648" cy="5960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ภูมิภาค-</a:t>
            </a:r>
          </a:p>
          <a:p>
            <a:pPr marR="0" lvl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ท้องถิ่น</a:t>
            </a: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ea typeface="+mn-ea"/>
              <a:cs typeface="Angsana New" pitchFamily="18" charset="-34"/>
            </a:endParaRPr>
          </a:p>
        </p:txBody>
      </p:sp>
      <p:sp>
        <p:nvSpPr>
          <p:cNvPr id="27" name="Title 1"/>
          <p:cNvSpPr txBox="1">
            <a:spLocks/>
          </p:cNvSpPr>
          <p:nvPr/>
        </p:nvSpPr>
        <p:spPr>
          <a:xfrm>
            <a:off x="7596336" y="5897222"/>
            <a:ext cx="1368152" cy="5960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R="0" lvl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ชุมชน</a:t>
            </a: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uLnTx/>
              <a:uFillTx/>
              <a:latin typeface="Angsana New" pitchFamily="18" charset="-34"/>
              <a:ea typeface="+mn-ea"/>
              <a:cs typeface="Angsana New" pitchFamily="18" charset="-34"/>
            </a:endParaRPr>
          </a:p>
        </p:txBody>
      </p:sp>
      <p:grpSp>
        <p:nvGrpSpPr>
          <p:cNvPr id="6" name="กลุ่ม 5"/>
          <p:cNvGrpSpPr/>
          <p:nvPr/>
        </p:nvGrpSpPr>
        <p:grpSpPr>
          <a:xfrm>
            <a:off x="5436096" y="3079184"/>
            <a:ext cx="216000" cy="533001"/>
            <a:chOff x="5436096" y="3079184"/>
            <a:chExt cx="216000" cy="533001"/>
          </a:xfrm>
        </p:grpSpPr>
        <p:cxnSp>
          <p:nvCxnSpPr>
            <p:cNvPr id="29" name="ตัวเชื่อมต่อตรง 28"/>
            <p:cNvCxnSpPr/>
            <p:nvPr/>
          </p:nvCxnSpPr>
          <p:spPr>
            <a:xfrm>
              <a:off x="5436096" y="3079184"/>
              <a:ext cx="0" cy="468000"/>
            </a:xfrm>
            <a:prstGeom prst="line">
              <a:avLst/>
            </a:pr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Right Arrow 15"/>
            <p:cNvSpPr/>
            <p:nvPr/>
          </p:nvSpPr>
          <p:spPr>
            <a:xfrm>
              <a:off x="5436096" y="3360185"/>
              <a:ext cx="216000" cy="252000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กลุ่ม 6"/>
          <p:cNvGrpSpPr/>
          <p:nvPr/>
        </p:nvGrpSpPr>
        <p:grpSpPr>
          <a:xfrm>
            <a:off x="7380312" y="3268950"/>
            <a:ext cx="216000" cy="2988312"/>
            <a:chOff x="7380312" y="3465024"/>
            <a:chExt cx="216000" cy="2988312"/>
          </a:xfrm>
        </p:grpSpPr>
        <p:cxnSp>
          <p:nvCxnSpPr>
            <p:cNvPr id="31" name="ตัวเชื่อมต่อตรง 30"/>
            <p:cNvCxnSpPr/>
            <p:nvPr/>
          </p:nvCxnSpPr>
          <p:spPr>
            <a:xfrm>
              <a:off x="7380312" y="3501336"/>
              <a:ext cx="0" cy="288000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Right Arrow 15"/>
            <p:cNvSpPr/>
            <p:nvPr/>
          </p:nvSpPr>
          <p:spPr>
            <a:xfrm>
              <a:off x="7380312" y="3465024"/>
              <a:ext cx="216000" cy="180000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ight Arrow 15"/>
            <p:cNvSpPr/>
            <p:nvPr/>
          </p:nvSpPr>
          <p:spPr>
            <a:xfrm>
              <a:off x="7380312" y="4113096"/>
              <a:ext cx="216000" cy="180000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ight Arrow 15"/>
            <p:cNvSpPr/>
            <p:nvPr/>
          </p:nvSpPr>
          <p:spPr>
            <a:xfrm>
              <a:off x="7380312" y="5265224"/>
              <a:ext cx="216000" cy="180000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ight Arrow 15"/>
            <p:cNvSpPr/>
            <p:nvPr/>
          </p:nvSpPr>
          <p:spPr>
            <a:xfrm>
              <a:off x="7380312" y="6273336"/>
              <a:ext cx="216000" cy="180000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5122" name="Picture 2" descr="http://youvisit.com/wordpress/wp-content/uploads/2012/04/photo_10499_carousel.jpe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4433334"/>
            <a:ext cx="2119809" cy="16958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4218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3" grpId="0" animBg="1"/>
      <p:bldP spid="17" grpId="0"/>
      <p:bldP spid="3" grpId="0" animBg="1"/>
      <p:bldP spid="14" grpId="0"/>
      <p:bldP spid="15" grpId="0"/>
      <p:bldP spid="22" grpId="0"/>
      <p:bldP spid="24" grpId="0"/>
      <p:bldP spid="25" grpId="0"/>
      <p:bldP spid="26" grpId="0"/>
      <p:bldP spid="2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7504" y="1052736"/>
            <a:ext cx="3098807" cy="440120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IV</a:t>
            </a:r>
          </a:p>
          <a:p>
            <a:pPr algn="ctr"/>
            <a:r>
              <a:rPr lang="th-TH" sz="40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การอุดมศึกษาเพื่อการพัฒนา</a:t>
            </a:r>
            <a:endParaRPr lang="en-US" sz="4000" b="1" dirty="0" smtClean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algn="ctr"/>
            <a:r>
              <a:rPr lang="en-US" sz="40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HIGHER EDUCATION</a:t>
            </a:r>
          </a:p>
          <a:p>
            <a:pPr algn="ctr"/>
            <a:r>
              <a:rPr lang="en-US" sz="40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FOR DEVELOPMENT</a:t>
            </a:r>
            <a:endParaRPr lang="th-TH" sz="4000" b="1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49428" y="116632"/>
            <a:ext cx="4302780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400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HUMAN CAPITAL CREATION</a:t>
            </a:r>
            <a:endParaRPr lang="th-TH" sz="3400" b="1" dirty="0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635896" y="2204864"/>
            <a:ext cx="5344272" cy="9900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lang="en-US" sz="3400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KNOWLEDGE &amp; INNOVATIONS </a:t>
            </a:r>
          </a:p>
          <a:p>
            <a:pPr>
              <a:lnSpc>
                <a:spcPts val="3500"/>
              </a:lnSpc>
            </a:pPr>
            <a:r>
              <a:rPr lang="en-US" sz="3400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CREATION</a:t>
            </a:r>
            <a:endParaRPr lang="th-TH" sz="3400" b="1" dirty="0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611614" y="4725144"/>
            <a:ext cx="54248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INTELLECTUAL PROPERTY CREATION</a:t>
            </a:r>
            <a:endParaRPr lang="th-TH" sz="3200" b="1" dirty="0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942289" y="679508"/>
            <a:ext cx="520171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0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สร้างแรงงานความรู้ </a:t>
            </a:r>
            <a:r>
              <a:rPr lang="en-US" sz="30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(KNOWLEDGE WORKERS) </a:t>
            </a:r>
            <a:r>
              <a:rPr lang="th-TH" sz="30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เพื่อตอบสนองความต้องการของตลาดแรงงานยุคใหม่ทั้งด้านปริมาณและคุณภาพ</a:t>
            </a:r>
            <a:endParaRPr lang="th-TH" sz="3000" b="1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934436" y="3175808"/>
            <a:ext cx="494111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0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สร้างองค์ความรู้และนวัตกรรมเพื่อประโยชน์ในการพัฒนา และการสร้างขีดความสามารถในการแข่งขัน</a:t>
            </a:r>
            <a:endParaRPr lang="th-TH" sz="3000" b="1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3326305" y="268448"/>
            <a:ext cx="308961" cy="4888744"/>
            <a:chOff x="3326305" y="268448"/>
            <a:chExt cx="308961" cy="4888744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3338818" y="411060"/>
              <a:ext cx="0" cy="464400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Right Arrow 8"/>
            <p:cNvSpPr/>
            <p:nvPr/>
          </p:nvSpPr>
          <p:spPr>
            <a:xfrm>
              <a:off x="3326305" y="268448"/>
              <a:ext cx="280961" cy="276836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3" name="Right Arrow 12"/>
            <p:cNvSpPr/>
            <p:nvPr/>
          </p:nvSpPr>
          <p:spPr>
            <a:xfrm>
              <a:off x="3354305" y="2288068"/>
              <a:ext cx="280961" cy="276836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5" name="Right Arrow 14"/>
            <p:cNvSpPr/>
            <p:nvPr/>
          </p:nvSpPr>
          <p:spPr>
            <a:xfrm>
              <a:off x="3337042" y="4880356"/>
              <a:ext cx="280961" cy="276836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3951214" y="5264040"/>
            <a:ext cx="494111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0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สร้างทรัพย์สินทางปัญญาเพื่อความมั่นคง และความเป็นเลิศของมหาวิทยาลัย และการใช้ประโยชน์ทางวิชาการ ธุรกิจและอุตสาหกรรม</a:t>
            </a:r>
            <a:endParaRPr lang="th-TH" sz="3000" b="1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3707934" y="545284"/>
            <a:ext cx="226502" cy="394283"/>
            <a:chOff x="3707934" y="545284"/>
            <a:chExt cx="226502" cy="394283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3707934" y="545284"/>
              <a:ext cx="0" cy="394283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>
              <a:off x="3707934" y="939567"/>
              <a:ext cx="226502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/>
          <p:cNvGrpSpPr/>
          <p:nvPr/>
        </p:nvGrpSpPr>
        <p:grpSpPr>
          <a:xfrm>
            <a:off x="3762462" y="3068960"/>
            <a:ext cx="226502" cy="394283"/>
            <a:chOff x="3707934" y="545284"/>
            <a:chExt cx="226502" cy="394283"/>
          </a:xfrm>
        </p:grpSpPr>
        <p:cxnSp>
          <p:nvCxnSpPr>
            <p:cNvPr id="26" name="Straight Connector 25"/>
            <p:cNvCxnSpPr/>
            <p:nvPr/>
          </p:nvCxnSpPr>
          <p:spPr>
            <a:xfrm>
              <a:off x="3707934" y="545284"/>
              <a:ext cx="0" cy="394283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>
              <a:off x="3707934" y="939567"/>
              <a:ext cx="226502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27"/>
          <p:cNvGrpSpPr/>
          <p:nvPr/>
        </p:nvGrpSpPr>
        <p:grpSpPr>
          <a:xfrm>
            <a:off x="3762462" y="5229200"/>
            <a:ext cx="226502" cy="324000"/>
            <a:chOff x="3707934" y="545284"/>
            <a:chExt cx="226502" cy="394283"/>
          </a:xfrm>
        </p:grpSpPr>
        <p:cxnSp>
          <p:nvCxnSpPr>
            <p:cNvPr id="29" name="Straight Connector 28"/>
            <p:cNvCxnSpPr/>
            <p:nvPr/>
          </p:nvCxnSpPr>
          <p:spPr>
            <a:xfrm>
              <a:off x="3707934" y="545284"/>
              <a:ext cx="0" cy="394283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>
              <a:off x="3707934" y="939567"/>
              <a:ext cx="226502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TextBox 22"/>
          <p:cNvSpPr txBox="1"/>
          <p:nvPr/>
        </p:nvSpPr>
        <p:spPr>
          <a:xfrm>
            <a:off x="214282" y="6335933"/>
            <a:ext cx="2857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Extra Bold" pitchFamily="34" charset="0"/>
              </a:rPr>
              <a:t>7</a:t>
            </a:r>
            <a:endParaRPr 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bertus Extra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4305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10" grpId="0"/>
      <p:bldP spid="11" grpId="0"/>
      <p:bldP spid="12" grpId="0"/>
      <p:bldP spid="14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9512" y="313557"/>
            <a:ext cx="3051104" cy="397031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V</a:t>
            </a:r>
          </a:p>
          <a:p>
            <a:pPr algn="ctr"/>
            <a:r>
              <a:rPr lang="th-TH" sz="36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การอุดมศึกษากับ    การพัฒนา</a:t>
            </a:r>
            <a:endParaRPr lang="en-US" sz="3600" b="1" dirty="0" smtClean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algn="ctr"/>
            <a:r>
              <a:rPr lang="en-US" sz="36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HIGHER EDUCATION</a:t>
            </a:r>
          </a:p>
          <a:p>
            <a:pPr marL="536575" indent="-536575" algn="ctr"/>
            <a:r>
              <a:rPr lang="en-US" sz="36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&amp; THE COUNTRY’S </a:t>
            </a:r>
          </a:p>
          <a:p>
            <a:pPr marL="536575" indent="-536575" algn="ctr"/>
            <a:r>
              <a:rPr lang="en-US" sz="36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DEVELOPMENT</a:t>
            </a:r>
            <a:endParaRPr lang="th-TH" sz="3600" b="1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07267" y="159132"/>
            <a:ext cx="442379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2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พึ่งตนเองได้ พัฒนาได้ และแข่งขันได้</a:t>
            </a:r>
          </a:p>
          <a:p>
            <a:r>
              <a:rPr lang="en-US" sz="32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SELF-RELIANCE, </a:t>
            </a:r>
          </a:p>
          <a:p>
            <a:r>
              <a:rPr lang="en-US" sz="32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SELF DEVELOPMENT AND COMPETITIVENESS OF </a:t>
            </a:r>
            <a:endParaRPr lang="th-TH" sz="3200" b="1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615169" y="2348880"/>
            <a:ext cx="545332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RESPONSES TO NATIONAL AND LOCAL NEEDS</a:t>
            </a:r>
            <a:endParaRPr lang="th-TH" sz="3200" b="1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326305" y="260648"/>
            <a:ext cx="300572" cy="2495257"/>
            <a:chOff x="3326305" y="286576"/>
            <a:chExt cx="300572" cy="262644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3338818" y="438164"/>
              <a:ext cx="0" cy="238723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Right Arrow 8"/>
            <p:cNvSpPr/>
            <p:nvPr/>
          </p:nvSpPr>
          <p:spPr>
            <a:xfrm>
              <a:off x="3326305" y="286576"/>
              <a:ext cx="280961" cy="276836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3" name="Right Arrow 12"/>
            <p:cNvSpPr/>
            <p:nvPr/>
          </p:nvSpPr>
          <p:spPr>
            <a:xfrm>
              <a:off x="3345916" y="2636181"/>
              <a:ext cx="280961" cy="276836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7236296" y="1413392"/>
            <a:ext cx="250272" cy="540000"/>
            <a:chOff x="3814193" y="990762"/>
            <a:chExt cx="250272" cy="394283"/>
          </a:xfrm>
        </p:grpSpPr>
        <p:grpSp>
          <p:nvGrpSpPr>
            <p:cNvPr id="24" name="Group 23"/>
            <p:cNvGrpSpPr/>
            <p:nvPr/>
          </p:nvGrpSpPr>
          <p:grpSpPr>
            <a:xfrm>
              <a:off x="3837963" y="990762"/>
              <a:ext cx="226502" cy="394283"/>
              <a:chOff x="3707934" y="545284"/>
              <a:chExt cx="226502" cy="394283"/>
            </a:xfrm>
          </p:grpSpPr>
          <p:cxnSp>
            <p:nvCxnSpPr>
              <p:cNvPr id="19" name="Straight Connector 18"/>
              <p:cNvCxnSpPr/>
              <p:nvPr/>
            </p:nvCxnSpPr>
            <p:spPr>
              <a:xfrm>
                <a:off x="3707934" y="545284"/>
                <a:ext cx="0" cy="394283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Arrow Connector 21"/>
              <p:cNvCxnSpPr/>
              <p:nvPr/>
            </p:nvCxnSpPr>
            <p:spPr>
              <a:xfrm>
                <a:off x="3707934" y="939567"/>
                <a:ext cx="226502" cy="0"/>
              </a:xfrm>
              <a:prstGeom prst="straightConnector1">
                <a:avLst/>
              </a:prstGeom>
              <a:ln w="3810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3" name="Straight Arrow Connector 22"/>
            <p:cNvCxnSpPr/>
            <p:nvPr/>
          </p:nvCxnSpPr>
          <p:spPr>
            <a:xfrm>
              <a:off x="3814193" y="990762"/>
              <a:ext cx="226502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TextBox 30"/>
          <p:cNvSpPr txBox="1"/>
          <p:nvPr/>
        </p:nvSpPr>
        <p:spPr>
          <a:xfrm>
            <a:off x="7454412" y="1158424"/>
            <a:ext cx="17286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INDIVIDUAL</a:t>
            </a:r>
            <a:endParaRPr lang="th-TH" b="1" dirty="0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467770" y="1681644"/>
            <a:ext cx="20007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SOCIETY</a:t>
            </a:r>
            <a:endParaRPr lang="th-TH" b="1" dirty="0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934436" y="3463840"/>
            <a:ext cx="494111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0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ศูนย์ทางวิชาการของการพัฒนาประเทศ</a:t>
            </a:r>
            <a:r>
              <a:rPr lang="en-US" sz="30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: </a:t>
            </a:r>
            <a:r>
              <a:rPr lang="th-TH" sz="30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บทบาทในการสร้างคน สร้างความรู้ นวัตกรรม และความน่าเชื่อถือ</a:t>
            </a:r>
            <a:endParaRPr lang="th-TH" sz="3000" b="1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3762462" y="3356992"/>
            <a:ext cx="227900" cy="3420000"/>
            <a:chOff x="3762462" y="2853351"/>
            <a:chExt cx="227900" cy="3420000"/>
          </a:xfrm>
        </p:grpSpPr>
        <p:cxnSp>
          <p:nvCxnSpPr>
            <p:cNvPr id="26" name="Straight Connector 25"/>
            <p:cNvCxnSpPr/>
            <p:nvPr/>
          </p:nvCxnSpPr>
          <p:spPr>
            <a:xfrm>
              <a:off x="3762462" y="2853351"/>
              <a:ext cx="0" cy="342000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>
              <a:off x="3762462" y="3230856"/>
              <a:ext cx="226502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>
              <a:off x="3763860" y="4868109"/>
              <a:ext cx="226502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TextBox 34"/>
          <p:cNvSpPr txBox="1"/>
          <p:nvPr/>
        </p:nvSpPr>
        <p:spPr>
          <a:xfrm>
            <a:off x="3935834" y="5085184"/>
            <a:ext cx="494111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0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การรักษาไว้และการเผยแพร่กระจายความรู้</a:t>
            </a:r>
            <a:r>
              <a:rPr lang="en-US" sz="30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: </a:t>
            </a:r>
            <a:r>
              <a:rPr lang="th-TH" sz="30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แหล่งสะสมความรู้ และเปิดโอกาสให้สังคมเข้าถึงความรู้</a:t>
            </a:r>
            <a:endParaRPr lang="th-TH" sz="3000" b="1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14282" y="6335933"/>
            <a:ext cx="2857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Extra Bold" pitchFamily="34" charset="0"/>
              </a:rPr>
              <a:t>8</a:t>
            </a:r>
            <a:endParaRPr 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bertus Extra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4673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10" grpId="0"/>
      <p:bldP spid="31" grpId="0"/>
      <p:bldP spid="32" grpId="0"/>
      <p:bldP spid="33" grpId="0"/>
      <p:bldP spid="3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635896" y="620688"/>
            <a:ext cx="545332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RESPONSES TO NATIONAL AND LOCAL NEEDS (</a:t>
            </a:r>
            <a:r>
              <a:rPr lang="en-US" sz="3200" b="1" dirty="0" err="1" smtClean="0">
                <a:latin typeface="AngsanaUPC" panose="02020603050405020304" pitchFamily="18" charset="-34"/>
                <a:cs typeface="AngsanaUPC" panose="02020603050405020304" pitchFamily="18" charset="-34"/>
              </a:rPr>
              <a:t>con’t</a:t>
            </a:r>
            <a:r>
              <a:rPr lang="en-US" sz="3200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)</a:t>
            </a:r>
            <a:endParaRPr lang="th-TH" sz="3200" b="1" dirty="0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3337527" y="-7124"/>
            <a:ext cx="280961" cy="1034837"/>
            <a:chOff x="3337527" y="-7124"/>
            <a:chExt cx="280961" cy="1034837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3338818" y="-7124"/>
              <a:ext cx="0" cy="93600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ight Arrow 12"/>
            <p:cNvSpPr/>
            <p:nvPr/>
          </p:nvSpPr>
          <p:spPr>
            <a:xfrm>
              <a:off x="3337527" y="764704"/>
              <a:ext cx="280961" cy="263009"/>
            </a:xfrm>
            <a:prstGeom prst="right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3959603" y="1765265"/>
            <a:ext cx="494111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2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ศูนย์กลางแห่งปัญญา </a:t>
            </a:r>
            <a:r>
              <a:rPr lang="en-US" sz="32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(INTELLECTUAL CENTER) </a:t>
            </a:r>
            <a:r>
              <a:rPr lang="th-TH" sz="32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ของสังคม</a:t>
            </a:r>
            <a:endParaRPr lang="th-TH" sz="3200" b="1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980575" y="2927846"/>
            <a:ext cx="494111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2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ศูนย์รวมความเป็นนานาชาติเพื่อประโยชน์ของการพัฒนาประเทศ</a:t>
            </a:r>
            <a:endParaRPr lang="th-TH" sz="3200" b="1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3729393" y="1595001"/>
            <a:ext cx="252580" cy="2736000"/>
            <a:chOff x="3729393" y="1595001"/>
            <a:chExt cx="252580" cy="2736000"/>
          </a:xfrm>
        </p:grpSpPr>
        <p:cxnSp>
          <p:nvCxnSpPr>
            <p:cNvPr id="26" name="Straight Connector 25"/>
            <p:cNvCxnSpPr/>
            <p:nvPr/>
          </p:nvCxnSpPr>
          <p:spPr>
            <a:xfrm>
              <a:off x="3754073" y="1595001"/>
              <a:ext cx="0" cy="273600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>
              <a:off x="3754073" y="2039618"/>
              <a:ext cx="226502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>
              <a:off x="3755471" y="3156753"/>
              <a:ext cx="226502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>
              <a:off x="3729393" y="4315074"/>
              <a:ext cx="226502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TextBox 28"/>
          <p:cNvSpPr txBox="1"/>
          <p:nvPr/>
        </p:nvSpPr>
        <p:spPr>
          <a:xfrm>
            <a:off x="3951701" y="4051625"/>
            <a:ext cx="494111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2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จักรกลของการพัฒนาเศรษฐกิจ</a:t>
            </a:r>
            <a:r>
              <a:rPr lang="en-US" sz="32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 (ENGINE OF ECONOMIC DEVELOPMENT)</a:t>
            </a:r>
            <a:endParaRPr lang="th-TH" sz="3200" b="1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14282" y="6335933"/>
            <a:ext cx="2857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Extra Bold" pitchFamily="34" charset="0"/>
              </a:rPr>
              <a:t>9</a:t>
            </a:r>
            <a:endParaRPr 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bertus Extra Bold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79512" y="313557"/>
            <a:ext cx="3051104" cy="397031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V</a:t>
            </a:r>
          </a:p>
          <a:p>
            <a:pPr algn="ctr"/>
            <a:r>
              <a:rPr lang="th-TH" sz="36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การอุดมศึกษากับ    การพัฒนา</a:t>
            </a:r>
            <a:endParaRPr lang="en-US" sz="3600" b="1" dirty="0" smtClean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algn="ctr"/>
            <a:r>
              <a:rPr lang="en-US" sz="36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HIGHER EDUCATION</a:t>
            </a:r>
          </a:p>
          <a:p>
            <a:pPr marL="536575" indent="-536575" algn="ctr"/>
            <a:r>
              <a:rPr lang="en-US" sz="36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&amp; THE COUNTRY’S </a:t>
            </a:r>
          </a:p>
          <a:p>
            <a:pPr marL="536575" indent="-536575" algn="ctr"/>
            <a:r>
              <a:rPr lang="en-US" sz="36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DEVELOPMENT</a:t>
            </a:r>
            <a:endParaRPr lang="th-TH" sz="3600" b="1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4032403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33" grpId="0"/>
      <p:bldP spid="25" grpId="0"/>
      <p:bldP spid="29" grpId="0"/>
    </p:bldLst>
  </p:timing>
</p:sld>
</file>

<file path=ppt/theme/theme1.xml><?xml version="1.0" encoding="utf-8"?>
<a:theme xmlns:a="http://schemas.openxmlformats.org/drawingml/2006/main" name="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1084</TotalTime>
  <Words>992</Words>
  <Application>Microsoft Office PowerPoint</Application>
  <PresentationFormat>On-screen Show (4:3)</PresentationFormat>
  <Paragraphs>226</Paragraphs>
  <Slides>33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42" baseType="lpstr">
      <vt:lpstr>Albertus Extra Bold</vt:lpstr>
      <vt:lpstr>Angsana New</vt:lpstr>
      <vt:lpstr>AngsanaUPC</vt:lpstr>
      <vt:lpstr>Arial</vt:lpstr>
      <vt:lpstr>Calibri</vt:lpstr>
      <vt:lpstr>Cordia New</vt:lpstr>
      <vt:lpstr>DilleniaUPC</vt:lpstr>
      <vt:lpstr>TH SarabunPSK</vt:lpstr>
      <vt:lpstr>ชุดรูปแบบของ Office</vt:lpstr>
      <vt:lpstr>แนวโน้มและทิศทางการเปลี่ยนแปลงที่มีผลต่อกระบวนทัศน์การอุดมศึกษา</vt:lpstr>
      <vt:lpstr>แนวโน้มและทิศทางการเปลี่ยนแปลง ในประชาคมโลก</vt:lpstr>
      <vt:lpstr>I  ทิศทาง          การเปลี่ยนแปลงทางเศรษฐกิจและสังคมของประชาคมโลกในศตวรรษที่ 21</vt:lpstr>
      <vt:lpstr>I  ทิศทาง          การเปลี่ยนแปลงทางเศรษฐกิจและสังคมของประชาคมโลกในศตวรรษที่ 21</vt:lpstr>
      <vt:lpstr>II  ปัจจัยที่มีผลกระทบต่อการอุดมศึกษาในปัจจุบันและอนาคต</vt:lpstr>
      <vt:lpstr>III  บทบาทของสถาบันอุดมศึกษาในโลก ยุคโลกาภิวัฒน์</vt:lpstr>
      <vt:lpstr>PowerPoint Presentation</vt:lpstr>
      <vt:lpstr>PowerPoint Presentation</vt:lpstr>
      <vt:lpstr>PowerPoint Presentation</vt:lpstr>
      <vt:lpstr>ผลกระทบต่อกระบวนทัศน์ การจัดการอุดมศึกษา เพื่อพัฒนาสู่ประเทศไทย 4.0</vt:lpstr>
      <vt:lpstr>I จัดการศึกษา  “วันนี้” เพื่อ “พรุ่งนี้” การศึกษาจึงต้องสอดคล้องและสนองตอบต่อ     ความเปลี่ยนแปลงและความต้องการ        ในอนาคต</vt:lpstr>
      <vt:lpstr> II สภาพปัจจุบัน และปัญหาของ ประเทศไทย สรุปจาก ผลการศึกษา ของ สภาปฏิรูปแห่งชาติ </vt:lpstr>
      <vt:lpstr>III กรอบยุทธศาสตร์ชาติ สภาปฏิรูปแห่งชาติ</vt:lpstr>
      <vt:lpstr>PowerPoint Presentation</vt:lpstr>
      <vt:lpstr>PowerPoint Presentation</vt:lpstr>
      <vt:lpstr>PowerPoint Presentation</vt:lpstr>
      <vt:lpstr>IV Characteristics and Lifestyle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VII การตอบสนองคลัสเตอร์หลัก ในโมเดลประเทศไทย 4.0  โดยพันธกิจสามสร้าง</vt:lpstr>
      <vt:lpstr>VII.1 การรุก รับ ปรับตัวของมหาวิทยาลัย เพื่อเผชิญกับ         การทำสามสร้าง</vt:lpstr>
      <vt:lpstr>PowerPoint Presentation</vt:lpstr>
      <vt:lpstr>PowerPoint Presentation</vt:lpstr>
      <vt:lpstr>PowerPoint Presentation</vt:lpstr>
      <vt:lpstr>PowerPoint Presentation</vt:lpstr>
      <vt:lpstr>X บทสรุป</vt:lpstr>
      <vt:lpstr>แนวโน้มและทิศทางการเปลี่ยนแปลงที่มีผลต่อกระบวนทัศน์การอุดมศึกษา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งานนำเสนอ PowerPoint</dc:title>
  <dc:creator>COm</dc:creator>
  <cp:lastModifiedBy>วราภรณ์ ยงบรรทม</cp:lastModifiedBy>
  <cp:revision>97</cp:revision>
  <cp:lastPrinted>2016-06-10T01:32:06Z</cp:lastPrinted>
  <dcterms:created xsi:type="dcterms:W3CDTF">2014-04-28T07:46:01Z</dcterms:created>
  <dcterms:modified xsi:type="dcterms:W3CDTF">2020-02-24T07:46:12Z</dcterms:modified>
</cp:coreProperties>
</file>