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8" r:id="rId11"/>
    <p:sldId id="267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th-TH" sz="3200" b="1" dirty="0" smtClean="0">
                <a:solidFill>
                  <a:schemeClr val="tx1"/>
                </a:solidFill>
              </a:rPr>
              <a:t>จำนวนสถาบันอุดมศึกษาในประเทศไทย</a:t>
            </a:r>
            <a:endParaRPr lang="en-US" sz="3200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มหาวิทยาลัยของรัฐ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ก่อน พ.ศ.2542</c:v>
                </c:pt>
                <c:pt idx="1">
                  <c:v>หลัง พ.ศ.2542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27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73-4B1C-B1CE-D34AF93F24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วิทยาลัยครู/มหาวิทยาลัยราชภัฎ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ก่อน พ.ศ.2542</c:v>
                </c:pt>
                <c:pt idx="1">
                  <c:v>หลัง พ.ศ.2542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38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473-4B1C-B1CE-D34AF93F248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สถาบัน/มหาวิทยาลัยเทคโนโลยีราชมงคล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ก่อน พ.ศ.2542</c:v>
                </c:pt>
                <c:pt idx="1">
                  <c:v>หลัง พ.ศ.2542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473-4B1C-B1CE-D34AF93F248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วิทยาลัยชุมชน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4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ก่อน พ.ศ.2542</c:v>
                </c:pt>
                <c:pt idx="1">
                  <c:v>หลัง พ.ศ.2542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473-4B1C-B1CE-D34AF93F2480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สถาบันอุดมศึกษาเอกชน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ก่อน พ.ศ.2542</c:v>
                </c:pt>
                <c:pt idx="1">
                  <c:v>หลัง พ.ศ.2542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39</c:v>
                </c:pt>
                <c:pt idx="1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473-4B1C-B1CE-D34AF93F248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48794368"/>
        <c:axId val="348794760"/>
      </c:barChart>
      <c:catAx>
        <c:axId val="348794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794760"/>
        <c:crosses val="autoZero"/>
        <c:auto val="1"/>
        <c:lblAlgn val="ctr"/>
        <c:lblOffset val="100"/>
        <c:noMultiLvlLbl val="0"/>
      </c:catAx>
      <c:valAx>
        <c:axId val="348794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794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4210245221035505E-3"/>
          <c:y val="0.89876190391555588"/>
          <c:w val="0.980593995271412"/>
          <c:h val="9.60268271831918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th-TH" sz="2400" b="1" dirty="0" smtClean="0">
                <a:solidFill>
                  <a:schemeClr val="tx1"/>
                </a:solidFill>
              </a:rPr>
              <a:t>ร้อยละของนักศึกษาต่อประชากรวัยอุดมศึกษา</a:t>
            </a:r>
            <a:endParaRPr lang="en-US" sz="2400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ประชากรวัยเรียนอุดมศึกษา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Sheet1!$A$2:$A$16</c:f>
              <c:numCache>
                <c:formatCode>General</c:formatCode>
                <c:ptCount val="15"/>
                <c:pt idx="0">
                  <c:v>2542</c:v>
                </c:pt>
                <c:pt idx="1">
                  <c:v>2543</c:v>
                </c:pt>
                <c:pt idx="2">
                  <c:v>2544</c:v>
                </c:pt>
                <c:pt idx="3">
                  <c:v>2545</c:v>
                </c:pt>
                <c:pt idx="4">
                  <c:v>2546</c:v>
                </c:pt>
                <c:pt idx="5">
                  <c:v>2547</c:v>
                </c:pt>
                <c:pt idx="6">
                  <c:v>2548</c:v>
                </c:pt>
                <c:pt idx="7">
                  <c:v>2549</c:v>
                </c:pt>
                <c:pt idx="8">
                  <c:v>2550</c:v>
                </c:pt>
                <c:pt idx="9">
                  <c:v>2551</c:v>
                </c:pt>
                <c:pt idx="10">
                  <c:v>2552</c:v>
                </c:pt>
                <c:pt idx="11">
                  <c:v>2553</c:v>
                </c:pt>
                <c:pt idx="12">
                  <c:v>2554</c:v>
                </c:pt>
                <c:pt idx="13">
                  <c:v>2555</c:v>
                </c:pt>
                <c:pt idx="14">
                  <c:v>2556</c:v>
                </c:pt>
              </c:numCache>
            </c:numRef>
          </c:cat>
          <c:val>
            <c:numRef>
              <c:f>Sheet1!$B$2:$B$16</c:f>
              <c:numCache>
                <c:formatCode>0.00</c:formatCode>
                <c:ptCount val="15"/>
                <c:pt idx="0">
                  <c:v>5.5</c:v>
                </c:pt>
                <c:pt idx="1">
                  <c:v>5.4</c:v>
                </c:pt>
                <c:pt idx="2" formatCode="General">
                  <c:v>5.34</c:v>
                </c:pt>
                <c:pt idx="3" formatCode="General">
                  <c:v>5.38</c:v>
                </c:pt>
                <c:pt idx="4" formatCode="General">
                  <c:v>5.39</c:v>
                </c:pt>
                <c:pt idx="5" formatCode="General">
                  <c:v>5.37</c:v>
                </c:pt>
                <c:pt idx="6" formatCode="General">
                  <c:v>5.34</c:v>
                </c:pt>
                <c:pt idx="7" formatCode="General">
                  <c:v>5.29</c:v>
                </c:pt>
                <c:pt idx="8">
                  <c:v>5.2</c:v>
                </c:pt>
                <c:pt idx="9" formatCode="General">
                  <c:v>5.09</c:v>
                </c:pt>
                <c:pt idx="10" formatCode="General">
                  <c:v>4.97</c:v>
                </c:pt>
                <c:pt idx="11" formatCode="General">
                  <c:v>4.8499999999999996</c:v>
                </c:pt>
                <c:pt idx="12" formatCode="General">
                  <c:v>4.75</c:v>
                </c:pt>
                <c:pt idx="13" formatCode="General">
                  <c:v>4.7300000000000004</c:v>
                </c:pt>
                <c:pt idx="14" formatCode="General">
                  <c:v>4.6900000000000004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07-45B0-95B5-BFDB86B56A6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นักศึกษาระดับอุดมศึกษา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Sheet1!$A$2:$A$16</c:f>
              <c:numCache>
                <c:formatCode>General</c:formatCode>
                <c:ptCount val="15"/>
                <c:pt idx="0">
                  <c:v>2542</c:v>
                </c:pt>
                <c:pt idx="1">
                  <c:v>2543</c:v>
                </c:pt>
                <c:pt idx="2">
                  <c:v>2544</c:v>
                </c:pt>
                <c:pt idx="3">
                  <c:v>2545</c:v>
                </c:pt>
                <c:pt idx="4">
                  <c:v>2546</c:v>
                </c:pt>
                <c:pt idx="5">
                  <c:v>2547</c:v>
                </c:pt>
                <c:pt idx="6">
                  <c:v>2548</c:v>
                </c:pt>
                <c:pt idx="7">
                  <c:v>2549</c:v>
                </c:pt>
                <c:pt idx="8">
                  <c:v>2550</c:v>
                </c:pt>
                <c:pt idx="9">
                  <c:v>2551</c:v>
                </c:pt>
                <c:pt idx="10">
                  <c:v>2552</c:v>
                </c:pt>
                <c:pt idx="11">
                  <c:v>2553</c:v>
                </c:pt>
                <c:pt idx="12">
                  <c:v>2554</c:v>
                </c:pt>
                <c:pt idx="13">
                  <c:v>2555</c:v>
                </c:pt>
                <c:pt idx="14">
                  <c:v>2556</c:v>
                </c:pt>
              </c:numCache>
            </c:numRef>
          </c:cat>
          <c:val>
            <c:numRef>
              <c:f>Sheet1!$C$2:$C$16</c:f>
              <c:numCache>
                <c:formatCode>0.00</c:formatCode>
                <c:ptCount val="15"/>
                <c:pt idx="0" formatCode="General">
                  <c:v>1.81</c:v>
                </c:pt>
                <c:pt idx="1">
                  <c:v>1.9</c:v>
                </c:pt>
                <c:pt idx="2" formatCode="General">
                  <c:v>2.09</c:v>
                </c:pt>
                <c:pt idx="3" formatCode="General">
                  <c:v>2.15</c:v>
                </c:pt>
                <c:pt idx="4">
                  <c:v>2.2000000000000002</c:v>
                </c:pt>
                <c:pt idx="5" formatCode="General">
                  <c:v>2.25</c:v>
                </c:pt>
                <c:pt idx="6" formatCode="General">
                  <c:v>2.36</c:v>
                </c:pt>
                <c:pt idx="7" formatCode="General">
                  <c:v>2.34</c:v>
                </c:pt>
                <c:pt idx="8">
                  <c:v>2.5</c:v>
                </c:pt>
                <c:pt idx="9" formatCode="General">
                  <c:v>2.4300000000000002</c:v>
                </c:pt>
                <c:pt idx="10" formatCode="General">
                  <c:v>2.42</c:v>
                </c:pt>
                <c:pt idx="11" formatCode="General">
                  <c:v>2.4300000000000002</c:v>
                </c:pt>
                <c:pt idx="12">
                  <c:v>2.5</c:v>
                </c:pt>
                <c:pt idx="13" formatCode="General">
                  <c:v>2.4300000000000002</c:v>
                </c:pt>
                <c:pt idx="14">
                  <c:v>2.4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07-45B0-95B5-BFDB86B56A64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12738632"/>
        <c:axId val="312741376"/>
      </c:lineChart>
      <c:catAx>
        <c:axId val="3127386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h-TH" sz="1600" b="1" dirty="0" smtClean="0">
                    <a:solidFill>
                      <a:schemeClr val="tx1"/>
                    </a:solidFill>
                  </a:rPr>
                  <a:t>พุทธศักราช</a:t>
                </a:r>
                <a:endParaRPr lang="en-US" sz="16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2741376"/>
        <c:crosses val="autoZero"/>
        <c:auto val="1"/>
        <c:lblAlgn val="ctr"/>
        <c:lblOffset val="100"/>
        <c:noMultiLvlLbl val="0"/>
      </c:catAx>
      <c:valAx>
        <c:axId val="312741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h-TH" sz="2000" b="1" dirty="0" smtClean="0">
                    <a:solidFill>
                      <a:schemeClr val="tx1"/>
                    </a:solidFill>
                  </a:rPr>
                  <a:t>ล้านคน</a:t>
                </a:r>
                <a:endParaRPr lang="en-US" sz="20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2738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9CF0-401B-4982-ABD1-0E35A0FE905E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74DBD-C9B7-4488-BF5F-A4C45BFDF82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1672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583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583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58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662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9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9704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2071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047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364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7517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198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6405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2061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832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88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971600" y="1382911"/>
            <a:ext cx="7619155" cy="1470025"/>
          </a:xfrm>
        </p:spPr>
        <p:txBody>
          <a:bodyPr>
            <a:noAutofit/>
          </a:bodyPr>
          <a:lstStyle/>
          <a:p>
            <a:pPr algn="l"/>
            <a:r>
              <a:rPr lang="th-TH" sz="6000" b="1" dirty="0" smtClean="0"/>
              <a:t>อุดมศึกษาในทศวรรษหน้า</a:t>
            </a:r>
            <a:endParaRPr lang="th-TH" sz="6000" b="1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43608" y="2780928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โดย </a:t>
            </a:r>
          </a:p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ศาสตราจารย์ ดร.วิจิตร ศรี</a:t>
            </a:r>
            <a:r>
              <a:rPr lang="th-TH" sz="4000" b="1" dirty="0" err="1" smtClean="0">
                <a:solidFill>
                  <a:schemeClr val="tx1"/>
                </a:solidFill>
                <a:cs typeface="+mj-cs"/>
              </a:rPr>
              <a:t>สอ้าน</a:t>
            </a:r>
            <a:endParaRPr lang="th-TH" sz="40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1026" name="Picture 2" descr="http://2.bp.blogspot.com/-6ZLPdRPDOck/TiYNekWtRoI/AAAAAAAAAHc/A8xVAImQOmc/s1600/global_education_reading_md_w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2564903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07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00428" y="332656"/>
            <a:ext cx="56166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ความแตกต่างอยู่ที่ค่าน้ำหนักที่ให้แก่ภารกิจแต่ละด้าน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771800" y="8720"/>
            <a:ext cx="428628" cy="900000"/>
            <a:chOff x="3071802" y="14841"/>
            <a:chExt cx="428628" cy="1018275"/>
          </a:xfrm>
        </p:grpSpPr>
        <p:sp>
          <p:nvSpPr>
            <p:cNvPr id="19" name="Rectangle 18"/>
            <p:cNvSpPr/>
            <p:nvPr/>
          </p:nvSpPr>
          <p:spPr>
            <a:xfrm>
              <a:off x="3071802" y="14841"/>
              <a:ext cx="108000" cy="886546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071802" y="675926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4282" y="6335933"/>
            <a:ext cx="270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9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9" name="กลุ่ม 8"/>
          <p:cNvGrpSpPr/>
          <p:nvPr/>
        </p:nvGrpSpPr>
        <p:grpSpPr>
          <a:xfrm>
            <a:off x="3347864" y="1520864"/>
            <a:ext cx="288032" cy="5328000"/>
            <a:chOff x="6084168" y="693766"/>
            <a:chExt cx="288032" cy="5328000"/>
          </a:xfrm>
        </p:grpSpPr>
        <p:cxnSp>
          <p:nvCxnSpPr>
            <p:cNvPr id="10" name="ตัวเชื่อมต่อตรง 9"/>
            <p:cNvCxnSpPr/>
            <p:nvPr/>
          </p:nvCxnSpPr>
          <p:spPr>
            <a:xfrm>
              <a:off x="6084168" y="693766"/>
              <a:ext cx="0" cy="5328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ลูกศรขวา 10"/>
            <p:cNvSpPr/>
            <p:nvPr/>
          </p:nvSpPr>
          <p:spPr>
            <a:xfrm>
              <a:off x="6084168" y="1089734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2" name="Title 1"/>
          <p:cNvSpPr txBox="1">
            <a:spLocks/>
          </p:cNvSpPr>
          <p:nvPr/>
        </p:nvSpPr>
        <p:spPr>
          <a:xfrm>
            <a:off x="3707904" y="1628800"/>
            <a:ext cx="525658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Performance Indicators </a:t>
            </a: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ของ 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 Times Higher Education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4283968" y="2996952"/>
            <a:ext cx="2664296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Teaching 30%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4283968" y="3717032"/>
            <a:ext cx="2664296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Research 30%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283968" y="4509120"/>
            <a:ext cx="2664296" cy="540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Citation 30%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4283968" y="5121188"/>
            <a:ext cx="2952328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Industry Income 2.5%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211960" y="5841268"/>
            <a:ext cx="4032448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International Outlook 7.5%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38" name="กลุ่ม 37"/>
          <p:cNvGrpSpPr/>
          <p:nvPr/>
        </p:nvGrpSpPr>
        <p:grpSpPr>
          <a:xfrm>
            <a:off x="3923928" y="2888940"/>
            <a:ext cx="288032" cy="3419386"/>
            <a:chOff x="5796136" y="295658"/>
            <a:chExt cx="288032" cy="3419386"/>
          </a:xfrm>
        </p:grpSpPr>
        <p:grpSp>
          <p:nvGrpSpPr>
            <p:cNvPr id="39" name="กลุ่ม 38"/>
            <p:cNvGrpSpPr/>
            <p:nvPr/>
          </p:nvGrpSpPr>
          <p:grpSpPr>
            <a:xfrm>
              <a:off x="5796136" y="295658"/>
              <a:ext cx="288032" cy="3276000"/>
              <a:chOff x="6084168" y="-171400"/>
              <a:chExt cx="288032" cy="3276000"/>
            </a:xfrm>
          </p:grpSpPr>
          <p:cxnSp>
            <p:nvCxnSpPr>
              <p:cNvPr id="44" name="ตัวเชื่อมต่อตรง 43"/>
              <p:cNvCxnSpPr/>
              <p:nvPr/>
            </p:nvCxnSpPr>
            <p:spPr>
              <a:xfrm>
                <a:off x="6084168" y="-171400"/>
                <a:ext cx="0" cy="3276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ลูกศรขวา 44"/>
              <p:cNvSpPr/>
              <p:nvPr/>
            </p:nvSpPr>
            <p:spPr>
              <a:xfrm>
                <a:off x="6084168" y="153630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6" name="ลูกศรขวา 45"/>
              <p:cNvSpPr/>
              <p:nvPr/>
            </p:nvSpPr>
            <p:spPr>
              <a:xfrm>
                <a:off x="6084168" y="836712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41" name="ลูกศรขวา 40"/>
            <p:cNvSpPr/>
            <p:nvPr/>
          </p:nvSpPr>
          <p:spPr>
            <a:xfrm>
              <a:off x="5796136" y="202385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2" name="ลูกศรขวา 41"/>
            <p:cNvSpPr/>
            <p:nvPr/>
          </p:nvSpPr>
          <p:spPr>
            <a:xfrm>
              <a:off x="5796136" y="274393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3" name="ลูกศรขวา 42"/>
            <p:cNvSpPr/>
            <p:nvPr/>
          </p:nvSpPr>
          <p:spPr>
            <a:xfrm>
              <a:off x="5796136" y="346401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47" name="Picture 2" descr="http://www.global-politics.org/media/news/World-University-Rank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69160"/>
            <a:ext cx="2088232" cy="107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32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469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10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9" name="กลุ่ม 8"/>
          <p:cNvGrpSpPr/>
          <p:nvPr/>
        </p:nvGrpSpPr>
        <p:grpSpPr>
          <a:xfrm>
            <a:off x="3347864" y="-27384"/>
            <a:ext cx="288032" cy="1403162"/>
            <a:chOff x="6084168" y="-854482"/>
            <a:chExt cx="288032" cy="1403162"/>
          </a:xfrm>
        </p:grpSpPr>
        <p:cxnSp>
          <p:nvCxnSpPr>
            <p:cNvPr id="10" name="ตัวเชื่อมต่อตรง 9"/>
            <p:cNvCxnSpPr/>
            <p:nvPr/>
          </p:nvCxnSpPr>
          <p:spPr>
            <a:xfrm>
              <a:off x="6084168" y="-854482"/>
              <a:ext cx="0" cy="129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ลูกศรขวา 10"/>
            <p:cNvSpPr/>
            <p:nvPr/>
          </p:nvSpPr>
          <p:spPr>
            <a:xfrm>
              <a:off x="6084168" y="29764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44" name="Title 1"/>
          <p:cNvSpPr txBox="1">
            <a:spLocks/>
          </p:cNvSpPr>
          <p:nvPr/>
        </p:nvSpPr>
        <p:spPr>
          <a:xfrm>
            <a:off x="3635896" y="836712"/>
            <a:ext cx="525658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Performance Indicators </a:t>
            </a: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ของ 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 ARWU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4067944" y="2312876"/>
            <a:ext cx="3240360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Quality of Education: </a:t>
            </a:r>
          </a:p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Alumni and Staff Award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067944" y="3501008"/>
            <a:ext cx="4680520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Quality of Faculty: Citation and  Paper Published   40%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4067944" y="4581128"/>
            <a:ext cx="3600400" cy="540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Research Output  20%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4139952" y="5337212"/>
            <a:ext cx="4680520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Per Capita Performance 10%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49" name="กลุ่ม 48"/>
          <p:cNvGrpSpPr/>
          <p:nvPr/>
        </p:nvGrpSpPr>
        <p:grpSpPr>
          <a:xfrm>
            <a:off x="3779912" y="2060848"/>
            <a:ext cx="288032" cy="3744416"/>
            <a:chOff x="5796136" y="295658"/>
            <a:chExt cx="288032" cy="3744416"/>
          </a:xfrm>
        </p:grpSpPr>
        <p:grpSp>
          <p:nvGrpSpPr>
            <p:cNvPr id="50" name="กลุ่ม 49"/>
            <p:cNvGrpSpPr/>
            <p:nvPr/>
          </p:nvGrpSpPr>
          <p:grpSpPr>
            <a:xfrm>
              <a:off x="5796136" y="295658"/>
              <a:ext cx="288032" cy="3636000"/>
              <a:chOff x="6084168" y="-171400"/>
              <a:chExt cx="288032" cy="3636000"/>
            </a:xfrm>
          </p:grpSpPr>
          <p:cxnSp>
            <p:nvCxnSpPr>
              <p:cNvPr id="53" name="ตัวเชื่อมต่อตรง 52"/>
              <p:cNvCxnSpPr/>
              <p:nvPr/>
            </p:nvCxnSpPr>
            <p:spPr>
              <a:xfrm>
                <a:off x="6084168" y="-171400"/>
                <a:ext cx="0" cy="3636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ลูกศรขวา 53"/>
              <p:cNvSpPr/>
              <p:nvPr/>
            </p:nvSpPr>
            <p:spPr>
              <a:xfrm>
                <a:off x="6084168" y="44624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" name="ลูกศรขวา 54"/>
              <p:cNvSpPr/>
              <p:nvPr/>
            </p:nvSpPr>
            <p:spPr>
              <a:xfrm>
                <a:off x="6084168" y="1233750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51" name="ลูกศรขวา 50"/>
            <p:cNvSpPr/>
            <p:nvPr/>
          </p:nvSpPr>
          <p:spPr>
            <a:xfrm>
              <a:off x="5796136" y="2996952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ลูกศรขวา 51"/>
            <p:cNvSpPr/>
            <p:nvPr/>
          </p:nvSpPr>
          <p:spPr>
            <a:xfrm>
              <a:off x="5796136" y="378904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10242" name="Picture 2" descr="http://www.shanghairanking.com/image/ARW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64" y="4688146"/>
            <a:ext cx="2540828" cy="91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กลุ่ม 2"/>
          <p:cNvGrpSpPr/>
          <p:nvPr/>
        </p:nvGrpSpPr>
        <p:grpSpPr>
          <a:xfrm>
            <a:off x="7236296" y="2204864"/>
            <a:ext cx="216024" cy="899976"/>
            <a:chOff x="7452320" y="2204864"/>
            <a:chExt cx="216024" cy="899976"/>
          </a:xfrm>
        </p:grpSpPr>
        <p:cxnSp>
          <p:nvCxnSpPr>
            <p:cNvPr id="22" name="ตัวเชื่อมต่อตรง 21"/>
            <p:cNvCxnSpPr/>
            <p:nvPr/>
          </p:nvCxnSpPr>
          <p:spPr>
            <a:xfrm>
              <a:off x="7452320" y="2276872"/>
              <a:ext cx="0" cy="75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ลูกศรขวา 22"/>
            <p:cNvSpPr/>
            <p:nvPr/>
          </p:nvSpPr>
          <p:spPr>
            <a:xfrm>
              <a:off x="7452320" y="2204864"/>
              <a:ext cx="216024" cy="17989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ลูกศรขวา 24"/>
            <p:cNvSpPr/>
            <p:nvPr/>
          </p:nvSpPr>
          <p:spPr>
            <a:xfrm>
              <a:off x="7452320" y="2924944"/>
              <a:ext cx="216024" cy="17989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4" name="สี่เหลี่ยมผืนผ้า 3"/>
          <p:cNvSpPr/>
          <p:nvPr/>
        </p:nvSpPr>
        <p:spPr>
          <a:xfrm>
            <a:off x="7452320" y="2033202"/>
            <a:ext cx="16690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Alumni 10%</a:t>
            </a:r>
            <a:endParaRPr lang="th-TH" sz="3200" dirty="0"/>
          </a:p>
        </p:txBody>
      </p:sp>
      <p:sp>
        <p:nvSpPr>
          <p:cNvPr id="28" name="สี่เหลี่ยมผืนผ้า 27"/>
          <p:cNvSpPr/>
          <p:nvPr/>
        </p:nvSpPr>
        <p:spPr>
          <a:xfrm>
            <a:off x="7452320" y="2700209"/>
            <a:ext cx="1351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Staff </a:t>
            </a:r>
            <a:r>
              <a:rPr lang="en-US" sz="3200" b="1" dirty="0">
                <a:latin typeface="Angsana New" pitchFamily="18" charset="-34"/>
                <a:cs typeface="Angsana New" pitchFamily="18" charset="-34"/>
              </a:rPr>
              <a:t>2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0%</a:t>
            </a:r>
            <a:endParaRPr lang="th-TH" sz="3200" dirty="0"/>
          </a:p>
        </p:txBody>
      </p:sp>
    </p:spTree>
    <p:extLst>
      <p:ext uri="{BB962C8B-B14F-4D97-AF65-F5344CB8AC3E}">
        <p14:creationId xmlns:p14="http://schemas.microsoft.com/office/powerpoint/2010/main" val="220937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75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2616225" cy="32403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นโยบาย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การจัดอันดับมหาวิทยาลัยไทย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347864" y="1700808"/>
            <a:ext cx="56166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ส่งเสริมให้สถาบันอุดมศึกษาเร่งรัดพัฒนาคุณภาพและมาตรฐาน... ส่งเสริมการวิจัยและพัฒนาเทคโนโลยี โดยให้มีการจัดอันดับสถาบันอุดมศึกษาของไทย... รวมทั้งพัฒนา สู่การเป็นมหาวิทยาลัยระดับโลก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(World Class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University) 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ให้มากขึ้น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919236" y="881050"/>
            <a:ext cx="428628" cy="31570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pic>
        <p:nvPicPr>
          <p:cNvPr id="12290" name="Picture 2" descr="http://resources2.news.com.au/images/2012/08/14/1226450/207290-university-ranking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334113"/>
            <a:ext cx="4968552" cy="1903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7573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031" y="268907"/>
            <a:ext cx="2063692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VIII</a:t>
            </a:r>
          </a:p>
          <a:p>
            <a:pPr algn="ctr"/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ผลการจัดอุดมศึกษาในประเทศไทยในระยะที่ผ่านมา</a:t>
            </a:r>
            <a:endParaRPr 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5769" y="395508"/>
            <a:ext cx="1283517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สำเร็จเชิงปริมาณ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8338" y="593931"/>
            <a:ext cx="1781961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ประเมินตามนโยบายและการตอบสนองความต้องการของรัฐ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2353111" y="1666969"/>
            <a:ext cx="285227" cy="3715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TextBox 14"/>
          <p:cNvSpPr txBox="1"/>
          <p:nvPr/>
        </p:nvSpPr>
        <p:spPr>
          <a:xfrm>
            <a:off x="6435060" y="387119"/>
            <a:ext cx="2524382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การขยายโอกาสให้เป็นการศึกษาเพื่อมวลชน </a:t>
            </a:r>
          </a:p>
          <a:p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(MASSFICATION)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25768" y="2108259"/>
            <a:ext cx="1860257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ล้มเหลวเชิงคุณภาพและการตอบสนองความต้องการของรัฐในภาพรวม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94077" y="5495344"/>
            <a:ext cx="3456264" cy="9900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ทำให้ประเทศไทยมีความสามารถในการแข่งขันต่ำ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71251" y="2537605"/>
            <a:ext cx="171135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บัณฑิต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64260" y="3201734"/>
            <a:ext cx="1711354" cy="9900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การวิจัยและนวัตกรรม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82436" y="4260146"/>
            <a:ext cx="1792448" cy="23365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การขาดแคลนกำลังคนด้านช่างฝีมือวิทยาศาสตร์และเทคโนโลยี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652469" y="2785952"/>
            <a:ext cx="321578" cy="1728000"/>
            <a:chOff x="6937695" y="2811119"/>
            <a:chExt cx="321578" cy="172800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6942588" y="2811119"/>
              <a:ext cx="0" cy="1728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937695" y="2838102"/>
              <a:ext cx="29361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6947482" y="3519009"/>
              <a:ext cx="29361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6965658" y="4535476"/>
              <a:ext cx="29361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/>
          <p:nvPr/>
        </p:nvCxnSpPr>
        <p:spPr>
          <a:xfrm>
            <a:off x="5050172" y="5134062"/>
            <a:ext cx="1" cy="3614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4420299" y="624539"/>
            <a:ext cx="400573" cy="1871448"/>
            <a:chOff x="4420299" y="624539"/>
            <a:chExt cx="400573" cy="187144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4642607" y="671118"/>
              <a:ext cx="0" cy="1764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ight Arrow 9"/>
            <p:cNvSpPr/>
            <p:nvPr/>
          </p:nvSpPr>
          <p:spPr>
            <a:xfrm>
              <a:off x="4420299" y="1807369"/>
              <a:ext cx="190150" cy="15827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4630722" y="624539"/>
              <a:ext cx="190150" cy="15827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4628624" y="2337710"/>
              <a:ext cx="190150" cy="15827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6" name="Right Arrow 35"/>
          <p:cNvSpPr/>
          <p:nvPr/>
        </p:nvSpPr>
        <p:spPr>
          <a:xfrm>
            <a:off x="6137252" y="624539"/>
            <a:ext cx="190150" cy="1582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7" name="TextBox 36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36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9" grpId="0" animBg="1"/>
      <p:bldP spid="12" grpId="0" animBg="1"/>
      <p:bldP spid="15" grpId="0"/>
      <p:bldP spid="16" grpId="0"/>
      <p:bldP spid="17" grpId="0"/>
      <p:bldP spid="26" grpId="0"/>
      <p:bldP spid="28" grpId="0"/>
      <p:bldP spid="29" grpId="0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782" y="2021747"/>
            <a:ext cx="299697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IX</a:t>
            </a:r>
          </a:p>
          <a:p>
            <a:pPr algn="ctr"/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หลักฐานเชิงประจักษ์ด้านการขยายโอกาสอุดมศึกษาสู่มวลชน</a:t>
            </a:r>
            <a:endParaRPr 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1547" y="1377195"/>
            <a:ext cx="4874004" cy="64633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การเพิ่มจำนวนสถาบันอุดมศึกษา</a:t>
            </a:r>
            <a:endParaRPr 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1547" y="4131583"/>
            <a:ext cx="4868411" cy="175432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การเพิ่มจำนวนนักศึกษาระดับอุดมศึกษา</a:t>
            </a:r>
          </a:p>
          <a:p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(ร้อยละต่อประชากรวัยอุดมศึกษา)</a:t>
            </a:r>
            <a:endParaRPr 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330429" y="1547770"/>
            <a:ext cx="656440" cy="3090551"/>
            <a:chOff x="3330429" y="1547770"/>
            <a:chExt cx="656440" cy="3090551"/>
          </a:xfrm>
        </p:grpSpPr>
        <p:sp>
          <p:nvSpPr>
            <p:cNvPr id="3" name="Right Arrow 2"/>
            <p:cNvSpPr/>
            <p:nvPr/>
          </p:nvSpPr>
          <p:spPr>
            <a:xfrm>
              <a:off x="3330429" y="2994870"/>
              <a:ext cx="360728" cy="3439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699546" y="1677798"/>
              <a:ext cx="0" cy="27720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ight Arrow 6"/>
            <p:cNvSpPr/>
            <p:nvPr/>
          </p:nvSpPr>
          <p:spPr>
            <a:xfrm>
              <a:off x="3691158" y="1547770"/>
              <a:ext cx="285226" cy="3439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3701643" y="4294373"/>
              <a:ext cx="285226" cy="3439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13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90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/>
          </p:nvPr>
        </p:nvGraphicFramePr>
        <p:xfrm>
          <a:off x="343949" y="159392"/>
          <a:ext cx="8556770" cy="6526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26341" y="2659310"/>
            <a:ext cx="545285" cy="738664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1400" dirty="0" smtClean="0"/>
              <a:t>เพิ่มขึ้น</a:t>
            </a:r>
          </a:p>
          <a:p>
            <a:pPr algn="ctr"/>
            <a:r>
              <a:rPr lang="th-TH" sz="1400" dirty="0" smtClean="0"/>
              <a:t>5 แห่ง 18.5</a:t>
            </a:r>
            <a:r>
              <a:rPr lang="en-US" sz="1100" dirty="0" smtClean="0"/>
              <a:t>%</a:t>
            </a:r>
            <a:endParaRPr lang="th-TH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890469" y="2211591"/>
            <a:ext cx="545285" cy="738664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1400" dirty="0" smtClean="0"/>
              <a:t>เพิ่มขึ้น</a:t>
            </a:r>
          </a:p>
          <a:p>
            <a:pPr algn="ctr"/>
            <a:r>
              <a:rPr lang="th-TH" sz="1400" dirty="0" smtClean="0"/>
              <a:t>2 แห่ง 5.3</a:t>
            </a:r>
            <a:r>
              <a:rPr lang="en-US" sz="1100" dirty="0" smtClean="0"/>
              <a:t>%</a:t>
            </a:r>
            <a:endParaRPr lang="th-TH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02866" y="4044892"/>
            <a:ext cx="545285" cy="738664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1400" dirty="0" smtClean="0"/>
              <a:t>เพิ่มขึ้น</a:t>
            </a:r>
          </a:p>
          <a:p>
            <a:pPr algn="ctr"/>
            <a:r>
              <a:rPr lang="th-TH" sz="1400" dirty="0" smtClean="0"/>
              <a:t>8 แห่ง 800</a:t>
            </a:r>
            <a:r>
              <a:rPr lang="en-US" sz="1100" dirty="0" smtClean="0"/>
              <a:t>%</a:t>
            </a:r>
            <a:endParaRPr lang="th-TH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132040" y="3390551"/>
            <a:ext cx="545285" cy="738664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1400" dirty="0" smtClean="0"/>
              <a:t>เพิ่มขึ้น</a:t>
            </a:r>
          </a:p>
          <a:p>
            <a:r>
              <a:rPr lang="th-TH" sz="1400" dirty="0" smtClean="0"/>
              <a:t>20 แห่ง 100</a:t>
            </a:r>
            <a:r>
              <a:rPr lang="en-US" sz="1100" dirty="0" smtClean="0"/>
              <a:t>%</a:t>
            </a:r>
            <a:endParaRPr lang="th-TH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744436" y="420848"/>
            <a:ext cx="545285" cy="738664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1400" dirty="0" smtClean="0"/>
              <a:t>เพิ่มขึ้น</a:t>
            </a:r>
          </a:p>
          <a:p>
            <a:r>
              <a:rPr lang="th-TH" sz="1400" dirty="0" smtClean="0"/>
              <a:t>33 แห่ง 84.6</a:t>
            </a:r>
            <a:r>
              <a:rPr lang="en-US" sz="1100" dirty="0" smtClean="0"/>
              <a:t>%</a:t>
            </a:r>
            <a:endParaRPr lang="th-TH" sz="1400" dirty="0"/>
          </a:p>
        </p:txBody>
      </p:sp>
      <p:pic>
        <p:nvPicPr>
          <p:cNvPr id="1026" name="Picture 2" descr="http://bestclipartblog.com/clipart-pics/building-clipart-1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892" y="2147582"/>
            <a:ext cx="527852" cy="47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bestclipartblog.com/clipart-pics/building-clipart-1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902" y="1702966"/>
            <a:ext cx="527852" cy="47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bestclipartblog.com/clipart-pics/building-clipart-1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582" y="3529186"/>
            <a:ext cx="527852" cy="47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bestclipartblog.com/clipart-pics/building-clipart-1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040" y="2873446"/>
            <a:ext cx="527852" cy="47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bestclipartblog.com/clipart-pics/building-clipart-1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666" y="551094"/>
            <a:ext cx="527852" cy="47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05262" y="5838738"/>
            <a:ext cx="888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diaUPC" panose="020B0304020202020204" pitchFamily="34" charset="-34"/>
                <a:cs typeface="CordiaUPC" panose="020B0304020202020204" pitchFamily="34" charset="-34"/>
              </a:rPr>
              <a:t>:105 </a:t>
            </a:r>
            <a:r>
              <a:rPr lang="th-TH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diaUPC" panose="020B0304020202020204" pitchFamily="34" charset="-34"/>
                <a:cs typeface="CordiaUPC" panose="020B0304020202020204" pitchFamily="34" charset="-34"/>
              </a:rPr>
              <a:t>แห่ง</a:t>
            </a:r>
            <a:endParaRPr lang="th-TH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diaUPC" panose="020B0304020202020204" pitchFamily="34" charset="-34"/>
              <a:cs typeface="CordiaUPC" panose="020B0304020202020204" pitchFamily="34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96394" y="5679346"/>
            <a:ext cx="1891865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diaUPC" panose="020B0304020202020204" pitchFamily="34" charset="-34"/>
                <a:cs typeface="CordiaUPC" panose="020B0304020202020204" pitchFamily="34" charset="-34"/>
              </a:rPr>
              <a:t>:173 </a:t>
            </a:r>
            <a:r>
              <a:rPr lang="th-TH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diaUPC" panose="020B0304020202020204" pitchFamily="34" charset="-34"/>
                <a:cs typeface="CordiaUPC" panose="020B0304020202020204" pitchFamily="34" charset="-34"/>
              </a:rPr>
              <a:t>แห่ง </a:t>
            </a:r>
          </a:p>
          <a:p>
            <a:pPr>
              <a:lnSpc>
                <a:spcPts val="2000"/>
              </a:lnSpc>
            </a:pPr>
            <a:r>
              <a:rPr lang="th-TH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diaUPC" panose="020B0304020202020204" pitchFamily="34" charset="-34"/>
                <a:cs typeface="CordiaUPC" panose="020B0304020202020204" pitchFamily="34" charset="-34"/>
              </a:rPr>
              <a:t>เพิ่มขึ้น 68 แห่ง 64.8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diaUPC" panose="020B0304020202020204" pitchFamily="34" charset="-34"/>
                <a:cs typeface="CordiaUPC" panose="020B0304020202020204" pitchFamily="34" charset="-34"/>
              </a:rPr>
              <a:t>%</a:t>
            </a:r>
            <a:endParaRPr lang="th-TH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diaUPC" panose="020B0304020202020204" pitchFamily="34" charset="-34"/>
              <a:cs typeface="CordiaUPC" panose="020B0304020202020204" pitchFamily="34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13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15460"/>
            <a:ext cx="7886700" cy="943557"/>
          </a:xfrm>
        </p:spPr>
        <p:txBody>
          <a:bodyPr/>
          <a:lstStyle/>
          <a:p>
            <a:pPr algn="ctr"/>
            <a:r>
              <a:rPr lang="th-TH" b="1" dirty="0">
                <a:solidFill>
                  <a:schemeClr val="tx1"/>
                </a:solidFill>
              </a:rPr>
              <a:t>จำนวนสถาบันอุดมศึกษาในประเทศไทย</a:t>
            </a:r>
            <a:endParaRPr lang="th-TH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68447" y="1534700"/>
          <a:ext cx="8548382" cy="365277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82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0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8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8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55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9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33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94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ช่วงเวลา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มหาวิทยาลัยของรัฐ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วิทยาลัยครู 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หรือมหาวิทยาลัยราชภัฎ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สถาบัน/มหาวิทยาลัย</a:t>
                      </a:r>
                      <a:r>
                        <a:rPr lang="th-TH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เทคโนโลยี   ราช</a:t>
                      </a:r>
                      <a:r>
                        <a:rPr lang="th-TH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มงคล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วิทยาลัยชุมชน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สถาบันอุดมศึกษาเอกชน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รวม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3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ก่อน พ.ศ.2542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27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38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-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39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ysClr val="windowText" lastClr="000000"/>
                          </a:solidFill>
                          <a:effectLst/>
                        </a:rPr>
                        <a:t>105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3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หลัง พ.ศ.2542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32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40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9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20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72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ysClr val="windowText" lastClr="000000"/>
                          </a:solidFill>
                          <a:effectLst/>
                        </a:rPr>
                        <a:t>173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3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เพิ่มขึ้น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5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2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8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20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33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ysClr val="windowText" lastClr="000000"/>
                          </a:solidFill>
                          <a:effectLst/>
                        </a:rPr>
                        <a:t>68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3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เพิ่มขึ้นร้อยละ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18.5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5.3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800.0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100.0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>
                          <a:solidFill>
                            <a:sysClr val="windowText" lastClr="000000"/>
                          </a:solidFill>
                          <a:effectLst/>
                        </a:rPr>
                        <a:t>84.6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ysClr val="windowText" lastClr="000000"/>
                          </a:solidFill>
                          <a:effectLst/>
                        </a:rPr>
                        <a:t>64.8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4080" marR="540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15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18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/>
          </p:nvPr>
        </p:nvGraphicFramePr>
        <p:xfrm>
          <a:off x="75501" y="109057"/>
          <a:ext cx="8917497" cy="6467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847288" y="4959289"/>
            <a:ext cx="8045551" cy="345547"/>
            <a:chOff x="822121" y="5370350"/>
            <a:chExt cx="8045551" cy="345547"/>
          </a:xfrm>
        </p:grpSpPr>
        <p:sp>
          <p:nvSpPr>
            <p:cNvPr id="9" name="TextBox 8"/>
            <p:cNvSpPr txBox="1"/>
            <p:nvPr/>
          </p:nvSpPr>
          <p:spPr>
            <a:xfrm>
              <a:off x="822121" y="5377343"/>
              <a:ext cx="579005" cy="338554"/>
            </a:xfrm>
            <a:prstGeom prst="rect">
              <a:avLst/>
            </a:prstGeom>
            <a:noFill/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32.9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77193" y="5370352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35.2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07098" y="5371750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39.1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28614" y="5373148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40.0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58519" y="5374546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40.8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88424" y="5375944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41.9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09940" y="5377342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44.2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65012" y="5370351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48.1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94917" y="5371749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48.1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99655" y="5373147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47.7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63116" y="5374545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48.6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693021" y="5375943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50.1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22926" y="5377341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52.6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744442" y="5370350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51.4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307903" y="5371748"/>
              <a:ext cx="559769" cy="338554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th-TH" sz="1600" b="1" dirty="0" smtClean="0">
                  <a:solidFill>
                    <a:srgbClr val="FF0000"/>
                  </a:solidFill>
                </a:rPr>
                <a:t>51.2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%</a:t>
              </a:r>
              <a:endParaRPr lang="th-TH" sz="16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999418" y="5250187"/>
            <a:ext cx="207632" cy="41387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1546101" y="5251585"/>
            <a:ext cx="207632" cy="41387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2084395" y="5244594"/>
            <a:ext cx="207632" cy="41387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2605911" y="5245992"/>
            <a:ext cx="207632" cy="41387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3144205" y="5247390"/>
            <a:ext cx="207632" cy="41387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3677411" y="5251585"/>
            <a:ext cx="207632" cy="41387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4224094" y="5252983"/>
            <a:ext cx="207632" cy="41387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4762388" y="5245992"/>
            <a:ext cx="207632" cy="41387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283904" y="5247390"/>
            <a:ext cx="207632" cy="41387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822198" y="5248788"/>
            <a:ext cx="207632" cy="41387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6338125" y="5258576"/>
            <a:ext cx="207632" cy="41387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6884808" y="5251585"/>
            <a:ext cx="207632" cy="41387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7423102" y="5244594"/>
            <a:ext cx="207632" cy="41387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7944618" y="5245992"/>
            <a:ext cx="207632" cy="41387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8482912" y="5247390"/>
            <a:ext cx="207632" cy="41387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16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22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01336" y="234896"/>
          <a:ext cx="8774883" cy="642596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062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5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5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19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399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พ.ศ.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ประชากรวัยเรียนอุดมศึกษา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นักศึกษาระดับอุดมศึกษา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ร้อยละของนักศึกษา/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ประชากรวัยอุดมศึกษา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998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ล้านคน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ล้านคน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ร้อยละ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2542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5.50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1.81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32.90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2543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5.40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1.90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35.20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2544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5.34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2.09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39.10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2545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5.38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2.15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40.00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2546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5.39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2.20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40.80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2547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5.37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2.25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41.90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2548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5.34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2.36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44.20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2549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5.29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2.34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48.10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2550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5.20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2.50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48.10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2551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5.09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2.43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47.70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2552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4.97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2.42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48.60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2553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4.85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2.43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50.10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2554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4.75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2.50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52.60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2555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4.73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2.43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51.40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6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2556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4.69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>
                          <a:solidFill>
                            <a:sysClr val="windowText" lastClr="000000"/>
                          </a:solidFill>
                          <a:effectLst/>
                        </a:rPr>
                        <a:t>2.40</a:t>
                      </a:r>
                      <a:endParaRPr lang="en-US" sz="1100" b="1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51.20</a:t>
                      </a:r>
                      <a:endParaRPr lang="en-US" sz="1100" b="1" dirty="0">
                        <a:solidFill>
                          <a:sysClr val="windowText" lastClr="000000"/>
                        </a:solidFill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5685" marR="55685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36512" y="6577607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17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78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616" y="2239861"/>
            <a:ext cx="3632434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X</a:t>
            </a:r>
          </a:p>
          <a:p>
            <a:pPr algn="ctr"/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หลักฐานเชิงประจักษ์ด้านความล้มเหลวเชิงคุณภาพ</a:t>
            </a:r>
            <a:endParaRPr 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42639" y="622011"/>
            <a:ext cx="4135772" cy="64633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ความสามารถในการแข่งขัน</a:t>
            </a:r>
            <a:endParaRPr 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42639" y="2845787"/>
            <a:ext cx="4044891" cy="64633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การจัดอันดับการศึกษาโลก</a:t>
            </a:r>
            <a:endParaRPr 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21666" y="5272918"/>
            <a:ext cx="4096623" cy="64633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การจัดอันดับมหาวิทยาลัยโลก</a:t>
            </a:r>
            <a:endParaRPr 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36442" y="742426"/>
            <a:ext cx="295712" cy="5020021"/>
            <a:chOff x="4236442" y="742426"/>
            <a:chExt cx="295712" cy="502002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4236442" y="914399"/>
              <a:ext cx="0" cy="47160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ight Arrow 6"/>
            <p:cNvSpPr/>
            <p:nvPr/>
          </p:nvSpPr>
          <p:spPr>
            <a:xfrm>
              <a:off x="4236443" y="742426"/>
              <a:ext cx="285226" cy="3439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4240635" y="2966201"/>
              <a:ext cx="285226" cy="3439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4246928" y="5418499"/>
              <a:ext cx="285226" cy="3439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18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29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สภาพการณ์เศรษฐกิจและสังคมของประชาคมโลกใน</a:t>
            </a:r>
            <a:r>
              <a:rPr lang="th-TH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ทศวรรษหน้า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332656"/>
            <a:ext cx="5606934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มีการเปลี่ยนแปลงอย่างรวดเร็ว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(CHANGE)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067944" y="1104794"/>
            <a:ext cx="446449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โลกา</a:t>
            </a:r>
            <a:r>
              <a:rPr kumimoji="0" lang="th-TH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ภิวัตน์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(GLOBALIZATION)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067944" y="1772816"/>
            <a:ext cx="5040560" cy="1715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ความเป็นสากล  ความเป็นนานาชาติ </a:t>
            </a:r>
            <a:r>
              <a:rPr lang="en-US" sz="3600" b="1" dirty="0">
                <a:latin typeface="Angsana New" pitchFamily="18" charset="-34"/>
                <a:cs typeface="Angsana New" pitchFamily="18" charset="-34"/>
              </a:rPr>
              <a:t>(INTERNATIONALIZATION) </a:t>
            </a: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และการรวมกลุ่มประเทศเป็นประชาคม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75856" y="3985114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เป็นสังคมฐานความรู้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</a:t>
            </a:r>
            <a:r>
              <a:rPr lang="en-US" sz="3600" b="1" noProof="0" dirty="0" smtClean="0">
                <a:latin typeface="Angsana New" pitchFamily="18" charset="-34"/>
                <a:cs typeface="Angsana New" pitchFamily="18" charset="-34"/>
              </a:rPr>
              <a:t>KNOWLEDGE BASED SOCIETY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)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779912" y="4941168"/>
            <a:ext cx="5184576" cy="1715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ใช้ความรู้และนวัตกรรม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(INNOVATION)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เป็นปัจจัยสำคัญของการเปลี่ยนแปลง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6" name="กลุ่ม 5"/>
          <p:cNvGrpSpPr/>
          <p:nvPr/>
        </p:nvGrpSpPr>
        <p:grpSpPr>
          <a:xfrm>
            <a:off x="2771800" y="451974"/>
            <a:ext cx="428628" cy="6406876"/>
            <a:chOff x="2771800" y="451974"/>
            <a:chExt cx="428628" cy="6406876"/>
          </a:xfrm>
        </p:grpSpPr>
        <p:grpSp>
          <p:nvGrpSpPr>
            <p:cNvPr id="20" name="Group 19"/>
            <p:cNvGrpSpPr/>
            <p:nvPr/>
          </p:nvGrpSpPr>
          <p:grpSpPr>
            <a:xfrm>
              <a:off x="2771800" y="451974"/>
              <a:ext cx="428628" cy="6406876"/>
              <a:chOff x="3071802" y="785794"/>
              <a:chExt cx="428628" cy="640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626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771800" y="3861048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กลุ่ม 3"/>
          <p:cNvGrpSpPr/>
          <p:nvPr/>
        </p:nvGrpSpPr>
        <p:grpSpPr>
          <a:xfrm>
            <a:off x="3491880" y="809164"/>
            <a:ext cx="576064" cy="1395700"/>
            <a:chOff x="3491880" y="809164"/>
            <a:chExt cx="576064" cy="1395700"/>
          </a:xfrm>
        </p:grpSpPr>
        <p:grpSp>
          <p:nvGrpSpPr>
            <p:cNvPr id="8" name="กลุ่ม 7"/>
            <p:cNvGrpSpPr/>
            <p:nvPr/>
          </p:nvGrpSpPr>
          <p:grpSpPr>
            <a:xfrm>
              <a:off x="3491880" y="809164"/>
              <a:ext cx="288032" cy="1035660"/>
              <a:chOff x="3491880" y="809164"/>
              <a:chExt cx="288032" cy="1035660"/>
            </a:xfrm>
          </p:grpSpPr>
          <p:cxnSp>
            <p:nvCxnSpPr>
              <p:cNvPr id="5" name="ตัวเชื่อมต่อตรง 4"/>
              <p:cNvCxnSpPr/>
              <p:nvPr/>
            </p:nvCxnSpPr>
            <p:spPr>
              <a:xfrm>
                <a:off x="3491880" y="809164"/>
                <a:ext cx="0" cy="963652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ight Arrow 15"/>
              <p:cNvSpPr/>
              <p:nvPr/>
            </p:nvSpPr>
            <p:spPr>
              <a:xfrm>
                <a:off x="3491880" y="1594221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กลุ่ม 2"/>
            <p:cNvGrpSpPr/>
            <p:nvPr/>
          </p:nvGrpSpPr>
          <p:grpSpPr>
            <a:xfrm>
              <a:off x="3779912" y="1268760"/>
              <a:ext cx="288032" cy="936104"/>
              <a:chOff x="3779912" y="1268760"/>
              <a:chExt cx="288032" cy="936104"/>
            </a:xfrm>
          </p:grpSpPr>
          <p:cxnSp>
            <p:nvCxnSpPr>
              <p:cNvPr id="25" name="ตัวเชื่อมต่อตรง 24"/>
              <p:cNvCxnSpPr/>
              <p:nvPr/>
            </p:nvCxnSpPr>
            <p:spPr>
              <a:xfrm>
                <a:off x="3779912" y="1340856"/>
                <a:ext cx="0" cy="720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ight Arrow 15"/>
              <p:cNvSpPr/>
              <p:nvPr/>
            </p:nvSpPr>
            <p:spPr>
              <a:xfrm>
                <a:off x="3779912" y="1268760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Arrow 15"/>
              <p:cNvSpPr/>
              <p:nvPr/>
            </p:nvSpPr>
            <p:spPr>
              <a:xfrm>
                <a:off x="3779912" y="1954261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8" name="กลุ่ม 27"/>
          <p:cNvGrpSpPr/>
          <p:nvPr/>
        </p:nvGrpSpPr>
        <p:grpSpPr>
          <a:xfrm>
            <a:off x="3491880" y="4797152"/>
            <a:ext cx="288032" cy="576064"/>
            <a:chOff x="3491880" y="809164"/>
            <a:chExt cx="288032" cy="571461"/>
          </a:xfrm>
        </p:grpSpPr>
        <p:cxnSp>
          <p:nvCxnSpPr>
            <p:cNvPr id="29" name="ตัวเชื่อมต่อตรง 28"/>
            <p:cNvCxnSpPr/>
            <p:nvPr/>
          </p:nvCxnSpPr>
          <p:spPr>
            <a:xfrm>
              <a:off x="3491880" y="809164"/>
              <a:ext cx="0" cy="464261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ight Arrow 15"/>
            <p:cNvSpPr/>
            <p:nvPr/>
          </p:nvSpPr>
          <p:spPr>
            <a:xfrm>
              <a:off x="3491880" y="1130022"/>
              <a:ext cx="288032" cy="250603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Picture 4" descr="http://www.southmango.com/wp-content/uploads/2013/10/iStock_000000454142X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50" b="18918"/>
          <a:stretch/>
        </p:blipFill>
        <p:spPr bwMode="auto">
          <a:xfrm>
            <a:off x="193744" y="5031152"/>
            <a:ext cx="2434040" cy="130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34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18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6170" y="237687"/>
            <a:ext cx="8783272" cy="101566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การจัดอันดับของ </a:t>
            </a:r>
            <a:r>
              <a:rPr lang="en-US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International Institute for Management Development (IMD)</a:t>
            </a:r>
          </a:p>
          <a:p>
            <a:pPr algn="ctr"/>
            <a:r>
              <a:rPr lang="th-TH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ความสามารถในการแข่งขันของประเทศต่างๆ ทั่วโลก ปี ค.ศ.2013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1003" y="1715546"/>
            <a:ext cx="3137481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8288" indent="-268288">
              <a:buFont typeface="Arial" panose="020B0604020202020204" pitchFamily="34" charset="0"/>
              <a:buChar char="•"/>
            </a:pPr>
            <a:r>
              <a:rPr lang="th-TH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ปัจจัยหลักที่ใช้วิเคราะห์เปรียบเทียบ</a:t>
            </a:r>
          </a:p>
          <a:p>
            <a:pPr>
              <a:tabLst>
                <a:tab pos="268288" algn="l"/>
              </a:tabLst>
            </a:pPr>
            <a:r>
              <a:rPr lang="en-US" sz="30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	</a:t>
            </a:r>
            <a:r>
              <a:rPr lang="en-US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Competitiveness Factors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218" y="1467773"/>
            <a:ext cx="2783746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Economic Performance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92616" y="1972511"/>
            <a:ext cx="2783746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Government Efficiency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280094" y="1627464"/>
            <a:ext cx="215318" cy="1816218"/>
            <a:chOff x="4194495" y="1568741"/>
            <a:chExt cx="215318" cy="1816218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4194495" y="1652631"/>
              <a:ext cx="0" cy="162000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6" name="Right Arrow 15"/>
            <p:cNvSpPr/>
            <p:nvPr/>
          </p:nvSpPr>
          <p:spPr>
            <a:xfrm>
              <a:off x="4194495" y="1568741"/>
              <a:ext cx="202735" cy="24328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4204282" y="2081868"/>
              <a:ext cx="202735" cy="24328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4205680" y="2603384"/>
              <a:ext cx="202735" cy="24328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4207078" y="3141678"/>
              <a:ext cx="202735" cy="24328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502403" y="2485638"/>
            <a:ext cx="2783746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Business Efficiency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12190" y="3032321"/>
            <a:ext cx="1898708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Infrastructure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21914" y="3653936"/>
            <a:ext cx="218115" cy="2631349"/>
            <a:chOff x="3721914" y="3637158"/>
            <a:chExt cx="218115" cy="2631349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726109" y="3637158"/>
              <a:ext cx="0" cy="255600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4" name="Right Arrow 23"/>
            <p:cNvSpPr/>
            <p:nvPr/>
          </p:nvSpPr>
          <p:spPr>
            <a:xfrm>
              <a:off x="3734498" y="3913995"/>
              <a:ext cx="202735" cy="24328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3735896" y="4427122"/>
              <a:ext cx="202735" cy="24328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3737294" y="4965416"/>
              <a:ext cx="202735" cy="24328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3721914" y="5486932"/>
              <a:ext cx="202735" cy="24328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3723312" y="6025226"/>
              <a:ext cx="202735" cy="24328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976380" y="3775414"/>
            <a:ext cx="2491531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สาธารณูปโภคพื้นฐาน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02945" y="4280152"/>
            <a:ext cx="2491531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เทคโนโลยี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11334" y="4825437"/>
            <a:ext cx="2491531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วิทยาศาสตร์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93159" y="5341161"/>
            <a:ext cx="3045204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สุขภาพและสิ่งแวดล้อม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69390" y="5887844"/>
            <a:ext cx="3045204" cy="5539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การศึกษา</a:t>
            </a:r>
            <a:endParaRPr 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67911" y="1450995"/>
            <a:ext cx="2533476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แต่ละปัจจัยหลักแบ่งเป็น 5 </a:t>
            </a:r>
            <a:r>
              <a:rPr lang="en-US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Sub-Factors </a:t>
            </a:r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รวม     20 </a:t>
            </a:r>
            <a:r>
              <a:rPr lang="en-US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Sub-Factors </a:t>
            </a:r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แต่ละปัจจัยย่อยมีเกณฑ์ชี้วัด </a:t>
            </a:r>
            <a:r>
              <a:rPr lang="en-US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(Criteria)</a:t>
            </a:r>
            <a:endParaRPr 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7" name="Right Brace 36"/>
          <p:cNvSpPr/>
          <p:nvPr/>
        </p:nvSpPr>
        <p:spPr>
          <a:xfrm>
            <a:off x="6174296" y="1677798"/>
            <a:ext cx="276838" cy="1681856"/>
          </a:xfrm>
          <a:prstGeom prst="rightBrace">
            <a:avLst>
              <a:gd name="adj1" fmla="val 26243"/>
              <a:gd name="adj2" fmla="val 50000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8" name="TextBox 37"/>
          <p:cNvSpPr txBox="1"/>
          <p:nvPr/>
        </p:nvSpPr>
        <p:spPr>
          <a:xfrm>
            <a:off x="8539992" y="618268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3</a:t>
            </a:r>
            <a:endParaRPr lang="th-TH" b="1" dirty="0">
              <a:solidFill>
                <a:schemeClr val="bg1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6863" t="9438" r="15991" b="10913"/>
          <a:stretch/>
        </p:blipFill>
        <p:spPr>
          <a:xfrm>
            <a:off x="829159" y="3987194"/>
            <a:ext cx="2003073" cy="1803633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19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61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14" grpId="0" animBg="1"/>
      <p:bldP spid="15" grpId="0" animBg="1"/>
      <p:bldP spid="21" grpId="0" animBg="1"/>
      <p:bldP spid="22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51671" y="432031"/>
            <a:ext cx="7130641" cy="64633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8288" indent="-268288">
              <a:buFont typeface="Arial" panose="020B0604020202020204" pitchFamily="34" charset="0"/>
              <a:buChar char="•"/>
            </a:pPr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ผลการจัดอันดับด้านการศึกษา ค.ศ.2012-2013</a:t>
            </a:r>
            <a:endParaRPr 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020" y="1442905"/>
            <a:ext cx="6191075" cy="42552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0176" y="1702965"/>
            <a:ext cx="801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5400" dirty="0" smtClean="0">
                <a:sym typeface="Wingdings" panose="05000000000000000000" pitchFamily="2" charset="2"/>
              </a:rPr>
              <a:t></a:t>
            </a:r>
            <a:endParaRPr lang="th-TH" sz="5400" dirty="0"/>
          </a:p>
        </p:txBody>
      </p:sp>
      <p:sp>
        <p:nvSpPr>
          <p:cNvPr id="36" name="TextBox 35"/>
          <p:cNvSpPr txBox="1"/>
          <p:nvPr/>
        </p:nvSpPr>
        <p:spPr>
          <a:xfrm>
            <a:off x="8539992" y="618268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4</a:t>
            </a:r>
            <a:endParaRPr lang="th-TH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20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60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560" y="268176"/>
            <a:ext cx="8598716" cy="1555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628650">
              <a:lnSpc>
                <a:spcPts val="3800"/>
              </a:lnSpc>
              <a:tabLst>
                <a:tab pos="628650" algn="l"/>
              </a:tabLst>
            </a:pPr>
            <a:r>
              <a:rPr lang="th-TH" sz="4400" dirty="0" smtClean="0">
                <a:sym typeface="Wingdings" panose="05000000000000000000" pitchFamily="2" charset="2"/>
              </a:rPr>
              <a:t>	</a:t>
            </a:r>
            <a:r>
              <a:rPr lang="th-TH" sz="32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เทียบกับ </a:t>
            </a:r>
            <a:r>
              <a:rPr lang="en-US" sz="32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IMD 2012 </a:t>
            </a:r>
            <a:r>
              <a:rPr lang="th-TH" sz="32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พบว่าทุกเกณฑ์ชี้วัดในปัจจัยย่อยด้านการศึกษาของ </a:t>
            </a:r>
            <a:r>
              <a:rPr lang="en-US" sz="32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IMD </a:t>
            </a:r>
            <a:r>
              <a:rPr lang="th-TH" sz="32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2013 ทั้ง 16 ตัว  ประเทศไทยอยู่ในอันดับที่ลดลงถึง 13 ตัว  ส่วนอีก 3 ตัว อยู่ในอันดับเท่าเดิม</a:t>
            </a:r>
            <a:endParaRPr lang="th-TH" sz="32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123" y="1694577"/>
            <a:ext cx="7046752" cy="49788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39992" y="618268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5</a:t>
            </a:r>
            <a:endParaRPr lang="th-TH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21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51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837" y="192675"/>
            <a:ext cx="8598716" cy="10009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th-TH" sz="32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การจัดอันดับดัชนี </a:t>
            </a:r>
            <a:r>
              <a:rPr lang="en-US" sz="32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Pearson </a:t>
            </a:r>
            <a:r>
              <a:rPr lang="th-TH" sz="32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ปี 2014</a:t>
            </a:r>
          </a:p>
          <a:p>
            <a:pPr algn="ctr">
              <a:lnSpc>
                <a:spcPts val="3500"/>
              </a:lnSpc>
            </a:pPr>
            <a:r>
              <a:rPr lang="th-TH" sz="32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(ประเทศไทยอยู่ในกลุ่มสุดท้าย ซึ่งเป็นกลุ่มที่มีคะแนนต่ำที่สุด)</a:t>
            </a:r>
            <a:endParaRPr lang="th-TH" sz="32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58682" y="1212165"/>
            <a:ext cx="7226657" cy="5212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500"/>
              </a:lnSpc>
            </a:pPr>
            <a:r>
              <a:rPr lang="th-TH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ตาราง 1 อันดับดัชนี </a:t>
            </a:r>
            <a:r>
              <a:rPr lang="en-US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Pearson 2014 </a:t>
            </a:r>
            <a:r>
              <a:rPr lang="th-TH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จำแนกตามคะแนน </a:t>
            </a:r>
            <a:r>
              <a:rPr lang="en-US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Z-Score </a:t>
            </a:r>
            <a:r>
              <a:rPr lang="th-TH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เป็น 5 กลุ่ม รายประเทศ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0334" y="1657961"/>
            <a:ext cx="9045748" cy="4949107"/>
            <a:chOff x="112861" y="1632794"/>
            <a:chExt cx="8907719" cy="494910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861" y="1649571"/>
              <a:ext cx="2882398" cy="357878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3592" y="1666350"/>
              <a:ext cx="3036815" cy="491555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23963" y="1632794"/>
              <a:ext cx="2896617" cy="366066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8539992" y="618268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6</a:t>
            </a:r>
            <a:endParaRPr lang="th-TH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22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78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837" y="117174"/>
            <a:ext cx="8598716" cy="11439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th-TH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การจัดอันดับดัชนี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Pearson </a:t>
            </a:r>
            <a:r>
              <a:rPr lang="th-TH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ปี 2014 – 20 อันดับแรก</a:t>
            </a:r>
          </a:p>
          <a:p>
            <a:pPr algn="ctr">
              <a:lnSpc>
                <a:spcPts val="2500"/>
              </a:lnSpc>
            </a:pPr>
            <a:r>
              <a:rPr lang="th-TH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20 อันดับประเทศที่มีการศึกษาดีที่สุดในโลก ปี 2014</a:t>
            </a:r>
          </a:p>
          <a:p>
            <a:pPr algn="ctr">
              <a:lnSpc>
                <a:spcPts val="2500"/>
              </a:lnSpc>
            </a:pPr>
            <a:r>
              <a:rPr lang="th-TH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4 ใน 5 อันดับแรกเป็นประเทศในภูมิภาคเอเชียแป</a:t>
            </a:r>
            <a:r>
              <a:rPr lang="th-TH" sz="2400" dirty="0" err="1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ซิฟิค</a:t>
            </a:r>
            <a:endParaRPr lang="th-TH" sz="2400" dirty="0" smtClean="0">
              <a:latin typeface="AngsanaUPC" panose="02020603050405020304" pitchFamily="18" charset="-34"/>
              <a:cs typeface="AngsanaUPC" panose="02020603050405020304" pitchFamily="18" charset="-34"/>
              <a:sym typeface="Wingdings" panose="05000000000000000000" pitchFamily="2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43414" y="1226934"/>
            <a:ext cx="4373313" cy="541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500"/>
              </a:lnSpc>
            </a:pPr>
            <a:r>
              <a:rPr lang="th-TH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แผนภาพ 1 อันดับดัชนี </a:t>
            </a:r>
            <a:r>
              <a:rPr lang="en-US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Pearson </a:t>
            </a:r>
            <a:r>
              <a:rPr lang="th-TH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2014-20 อันดับแรก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99" y="1686197"/>
            <a:ext cx="7541704" cy="50659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39992" y="618268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7</a:t>
            </a:r>
            <a:endParaRPr lang="th-TH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23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2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4" y="974033"/>
            <a:ext cx="9044341" cy="57371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8448" y="150730"/>
            <a:ext cx="8598716" cy="82330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th-TH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การจัดอันดับสถาบันอุดมศึกษา</a:t>
            </a:r>
          </a:p>
          <a:p>
            <a:pPr algn="ctr">
              <a:lnSpc>
                <a:spcPts val="2500"/>
              </a:lnSpc>
            </a:pPr>
            <a:r>
              <a:rPr lang="th-TH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โดย </a:t>
            </a:r>
            <a:r>
              <a:rPr lang="en-US" sz="2400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Times Higher Education World University Ranking 2013-2014</a:t>
            </a:r>
            <a:endParaRPr lang="th-TH" sz="2400" dirty="0" smtClean="0">
              <a:latin typeface="AngsanaUPC" panose="02020603050405020304" pitchFamily="18" charset="-34"/>
              <a:cs typeface="AngsanaUPC" panose="02020603050405020304" pitchFamily="18" charset="-34"/>
              <a:sym typeface="Wingdings" panose="05000000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24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62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8448" y="217842"/>
            <a:ext cx="8598716" cy="5155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th-TH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การจัดอันดับมหาวิทยาลัยโลก 100 อันดับแรก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7004" y="823190"/>
            <a:ext cx="8934717" cy="5359496"/>
            <a:chOff x="117004" y="823190"/>
            <a:chExt cx="8975748" cy="535949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004" y="823190"/>
              <a:ext cx="3830121" cy="481421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47125" y="823190"/>
              <a:ext cx="5145627" cy="5359496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8539992" y="618268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</a:rPr>
              <a:t>9</a:t>
            </a:r>
            <a:endParaRPr lang="th-TH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25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1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สภาพการณ์เศรษฐกิจและสังคมของประชาคมโลกในศตวรรษที่ 21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03848" y="332656"/>
            <a:ext cx="59401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เป็นสังคมข่าวสาร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(INFORMATION SOCIETY)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779912" y="1484784"/>
            <a:ext cx="518457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เทคโนโลยีสารสนเทศ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(INFORMATION TECHNOLOGY) 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ช่วยให้โลกไร้พรมแดน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(BORDERLESS WORLD)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03848" y="3337042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เป็นสังคมแห่งการเรียนรู้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(LEARNING </a:t>
            </a:r>
            <a:r>
              <a:rPr lang="en-US" sz="3600" b="1" noProof="0" dirty="0" smtClean="0">
                <a:latin typeface="Angsana New" pitchFamily="18" charset="-34"/>
                <a:cs typeface="Angsana New" pitchFamily="18" charset="-34"/>
              </a:rPr>
              <a:t> SOCIETY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ตลอดชีวิต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ทั้งในระบบ นอกระบบ และตามอัธยาศัย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8" name="กลุ่ม 7"/>
          <p:cNvGrpSpPr/>
          <p:nvPr/>
        </p:nvGrpSpPr>
        <p:grpSpPr>
          <a:xfrm>
            <a:off x="3491880" y="881172"/>
            <a:ext cx="288032" cy="531604"/>
            <a:chOff x="3491880" y="809164"/>
            <a:chExt cx="288032" cy="531604"/>
          </a:xfrm>
        </p:grpSpPr>
        <p:cxnSp>
          <p:nvCxnSpPr>
            <p:cNvPr id="5" name="ตัวเชื่อมต่อตรง 4"/>
            <p:cNvCxnSpPr/>
            <p:nvPr/>
          </p:nvCxnSpPr>
          <p:spPr>
            <a:xfrm>
              <a:off x="3491880" y="809164"/>
              <a:ext cx="0" cy="468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ight Arrow 15"/>
            <p:cNvSpPr/>
            <p:nvPr/>
          </p:nvSpPr>
          <p:spPr>
            <a:xfrm>
              <a:off x="3491880" y="1090165"/>
              <a:ext cx="288032" cy="250603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3203848" y="5281258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เป็นสังคมที่มีการแข่งขันสูง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(COMPETITION)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ต้องก้าวมั่น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ทันโลก - แข่งขันได้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4" name="กลุ่ม 3"/>
          <p:cNvGrpSpPr/>
          <p:nvPr/>
        </p:nvGrpSpPr>
        <p:grpSpPr>
          <a:xfrm>
            <a:off x="2771800" y="-27384"/>
            <a:ext cx="428628" cy="5256584"/>
            <a:chOff x="2771800" y="-27384"/>
            <a:chExt cx="428628" cy="5256584"/>
          </a:xfrm>
        </p:grpSpPr>
        <p:sp>
          <p:nvSpPr>
            <p:cNvPr id="23" name="Right Arrow 15"/>
            <p:cNvSpPr/>
            <p:nvPr/>
          </p:nvSpPr>
          <p:spPr>
            <a:xfrm>
              <a:off x="2771800" y="2927794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กลุ่ม 2"/>
            <p:cNvGrpSpPr/>
            <p:nvPr/>
          </p:nvGrpSpPr>
          <p:grpSpPr>
            <a:xfrm>
              <a:off x="2771800" y="-27384"/>
              <a:ext cx="428628" cy="5256584"/>
              <a:chOff x="2771800" y="-27384"/>
              <a:chExt cx="428628" cy="525658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771800" y="-27384"/>
                <a:ext cx="428628" cy="5112000"/>
                <a:chOff x="3071802" y="306436"/>
                <a:chExt cx="428628" cy="511200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3071802" y="306436"/>
                  <a:ext cx="108000" cy="511200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3071802" y="785794"/>
                  <a:ext cx="428628" cy="357190"/>
                </a:xfrm>
                <a:prstGeom prst="rightArrow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Right Arrow 15"/>
              <p:cNvSpPr/>
              <p:nvPr/>
            </p:nvSpPr>
            <p:spPr>
              <a:xfrm>
                <a:off x="2771800" y="4872010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8" name="Picture 4" descr="http://www.southmango.com/wp-content/uploads/2013/10/iStock_000000454142X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50" b="18918"/>
          <a:stretch/>
        </p:blipFill>
        <p:spPr bwMode="auto">
          <a:xfrm>
            <a:off x="193744" y="5031152"/>
            <a:ext cx="2434040" cy="130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02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1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ปัจจัยที่มีผลกระทบต่อการอุดมศึกษาในปัจจุบันและอนาคต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1104794"/>
            <a:ext cx="3024336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มีการเปลี่ยนแปลง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ที่รวดเร็ว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(CHANGE)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3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732240" y="2204864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ในประชาคมโลก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90714" y="4149080"/>
            <a:ext cx="2803467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การแข่งขันที่เข้มข้น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(COMPETITION)</a:t>
            </a:r>
          </a:p>
        </p:txBody>
      </p:sp>
      <p:grpSp>
        <p:nvGrpSpPr>
          <p:cNvPr id="4" name="กลุ่ม 3"/>
          <p:cNvGrpSpPr/>
          <p:nvPr/>
        </p:nvGrpSpPr>
        <p:grpSpPr>
          <a:xfrm>
            <a:off x="2771800" y="658220"/>
            <a:ext cx="428628" cy="3778892"/>
            <a:chOff x="2771800" y="658220"/>
            <a:chExt cx="428628" cy="3778892"/>
          </a:xfrm>
        </p:grpSpPr>
        <p:grpSp>
          <p:nvGrpSpPr>
            <p:cNvPr id="20" name="Group 19"/>
            <p:cNvGrpSpPr/>
            <p:nvPr/>
          </p:nvGrpSpPr>
          <p:grpSpPr>
            <a:xfrm>
              <a:off x="2771800" y="658220"/>
              <a:ext cx="428628" cy="3634876"/>
              <a:chOff x="3071802" y="785794"/>
              <a:chExt cx="428628" cy="3634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3492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771800" y="407992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สามเหลี่ยมหน้าจั่ว 2"/>
          <p:cNvSpPr/>
          <p:nvPr/>
        </p:nvSpPr>
        <p:spPr>
          <a:xfrm rot="5400000">
            <a:off x="4617980" y="2302900"/>
            <a:ext cx="3528392" cy="451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050" name="Picture 2" descr="https://encrypted-tbn1.gstatic.com/images?q=tbn:ANd9GcRllA0BV41qAvt8a7aqaMYufvQUJeafzPFyY_sZmE2lbzSGHBSw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3136"/>
            <a:ext cx="2768290" cy="19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0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21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II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บทบาทของสถาบันอุดมศึกษาในโลก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ยุค</a:t>
            </a:r>
            <a:r>
              <a:rPr lang="th-TH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โลกาภิวัฒน์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548680"/>
            <a:ext cx="1512168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สร้างคน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220072" y="2472946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สู่ความเป็นเลิศ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3" name="สามเหลี่ยมหน้าจั่ว 2"/>
          <p:cNvSpPr/>
          <p:nvPr/>
        </p:nvSpPr>
        <p:spPr>
          <a:xfrm rot="5400000">
            <a:off x="2797828" y="2662939"/>
            <a:ext cx="4248471" cy="30798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275856" y="2544954"/>
            <a:ext cx="115212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ความรู้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275856" y="4365104"/>
            <a:ext cx="151216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นวัตกรรม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5" name="กลุ่ม 4"/>
          <p:cNvGrpSpPr/>
          <p:nvPr/>
        </p:nvGrpSpPr>
        <p:grpSpPr>
          <a:xfrm>
            <a:off x="2843808" y="764703"/>
            <a:ext cx="432048" cy="4104457"/>
            <a:chOff x="2843808" y="764703"/>
            <a:chExt cx="432048" cy="4104457"/>
          </a:xfrm>
        </p:grpSpPr>
        <p:sp>
          <p:nvSpPr>
            <p:cNvPr id="23" name="Right Arrow 15"/>
            <p:cNvSpPr/>
            <p:nvPr/>
          </p:nvSpPr>
          <p:spPr>
            <a:xfrm>
              <a:off x="2847228" y="261696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กลุ่ม 3"/>
            <p:cNvGrpSpPr/>
            <p:nvPr/>
          </p:nvGrpSpPr>
          <p:grpSpPr>
            <a:xfrm>
              <a:off x="2843808" y="764703"/>
              <a:ext cx="428628" cy="4104457"/>
              <a:chOff x="2843808" y="764703"/>
              <a:chExt cx="428628" cy="4104457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843808" y="764703"/>
                <a:ext cx="428628" cy="3958876"/>
                <a:chOff x="3071802" y="785794"/>
                <a:chExt cx="428628" cy="3958876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3071802" y="928670"/>
                  <a:ext cx="108000" cy="381600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3071802" y="785794"/>
                  <a:ext cx="428628" cy="357190"/>
                </a:xfrm>
                <a:prstGeom prst="rightArrow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Right Arrow 15"/>
              <p:cNvSpPr/>
              <p:nvPr/>
            </p:nvSpPr>
            <p:spPr>
              <a:xfrm>
                <a:off x="2843808" y="4511970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Title 1"/>
          <p:cNvSpPr txBox="1">
            <a:spLocks/>
          </p:cNvSpPr>
          <p:nvPr/>
        </p:nvSpPr>
        <p:spPr>
          <a:xfrm>
            <a:off x="5652120" y="2996952"/>
            <a:ext cx="1944216" cy="1892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ตอบสนอง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ความต้องการ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ของ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7596336" y="3265034"/>
            <a:ext cx="75557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โลก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560840" y="4149080"/>
            <a:ext cx="169168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ประเทศ-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กลุ่มประเทศ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560840" y="5281258"/>
            <a:ext cx="14036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ภูมิภาค-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ท้องถิ่น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596336" y="6093296"/>
            <a:ext cx="13681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ชุมชน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6" name="กลุ่ม 5"/>
          <p:cNvGrpSpPr/>
          <p:nvPr/>
        </p:nvGrpSpPr>
        <p:grpSpPr>
          <a:xfrm>
            <a:off x="5436096" y="3079184"/>
            <a:ext cx="216000" cy="533001"/>
            <a:chOff x="5436096" y="3079184"/>
            <a:chExt cx="216000" cy="533001"/>
          </a:xfrm>
        </p:grpSpPr>
        <p:cxnSp>
          <p:nvCxnSpPr>
            <p:cNvPr id="29" name="ตัวเชื่อมต่อตรง 28"/>
            <p:cNvCxnSpPr/>
            <p:nvPr/>
          </p:nvCxnSpPr>
          <p:spPr>
            <a:xfrm>
              <a:off x="5436096" y="3079184"/>
              <a:ext cx="0" cy="468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ight Arrow 15"/>
            <p:cNvSpPr/>
            <p:nvPr/>
          </p:nvSpPr>
          <p:spPr>
            <a:xfrm>
              <a:off x="5436096" y="3360185"/>
              <a:ext cx="216000" cy="252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กลุ่ม 6"/>
          <p:cNvGrpSpPr/>
          <p:nvPr/>
        </p:nvGrpSpPr>
        <p:grpSpPr>
          <a:xfrm>
            <a:off x="7380312" y="3465024"/>
            <a:ext cx="216000" cy="2988312"/>
            <a:chOff x="7380312" y="3465024"/>
            <a:chExt cx="216000" cy="2988312"/>
          </a:xfrm>
        </p:grpSpPr>
        <p:cxnSp>
          <p:nvCxnSpPr>
            <p:cNvPr id="31" name="ตัวเชื่อมต่อตรง 30"/>
            <p:cNvCxnSpPr/>
            <p:nvPr/>
          </p:nvCxnSpPr>
          <p:spPr>
            <a:xfrm>
              <a:off x="7380312" y="3501336"/>
              <a:ext cx="0" cy="2880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ight Arrow 15"/>
            <p:cNvSpPr/>
            <p:nvPr/>
          </p:nvSpPr>
          <p:spPr>
            <a:xfrm>
              <a:off x="7380312" y="3465024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Arrow 15"/>
            <p:cNvSpPr/>
            <p:nvPr/>
          </p:nvSpPr>
          <p:spPr>
            <a:xfrm>
              <a:off x="7380312" y="4113096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Arrow 15"/>
            <p:cNvSpPr/>
            <p:nvPr/>
          </p:nvSpPr>
          <p:spPr>
            <a:xfrm>
              <a:off x="7380312" y="5265224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ight Arrow 15"/>
            <p:cNvSpPr/>
            <p:nvPr/>
          </p:nvSpPr>
          <p:spPr>
            <a:xfrm>
              <a:off x="7380312" y="6273336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122" name="Picture 2" descr="http://youvisit.com/wordpress/wp-content/uploads/2012/04/photo_10499_carousel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433334"/>
            <a:ext cx="2119809" cy="1695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21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3" grpId="0" animBg="1"/>
      <p:bldP spid="14" grpId="0"/>
      <p:bldP spid="15" grpId="0"/>
      <p:bldP spid="22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633573"/>
            <a:ext cx="2616225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IV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วัฒนธรรม “คุณภาพ”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และดัชนีชี้วัด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455308" y="888770"/>
            <a:ext cx="565319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การประกันคุณภาพ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(QUALITY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ASSURANCE) 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การรับรองมาตรฐานและ</a:t>
            </a:r>
            <a:r>
              <a:rPr kumimoji="0" lang="th-TH" sz="3600" b="1" i="0" u="none" strike="noStrike" kern="120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วิทย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ฐานะสถาบัน 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(ACCREDITATION)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5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419872" y="2616962"/>
            <a:ext cx="504056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การประเมิน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(RATING)</a:t>
            </a:r>
          </a:p>
        </p:txBody>
      </p:sp>
      <p:grpSp>
        <p:nvGrpSpPr>
          <p:cNvPr id="3" name="กลุ่ม 2"/>
          <p:cNvGrpSpPr/>
          <p:nvPr/>
        </p:nvGrpSpPr>
        <p:grpSpPr>
          <a:xfrm>
            <a:off x="2987824" y="476672"/>
            <a:ext cx="432048" cy="5112568"/>
            <a:chOff x="2987824" y="476672"/>
            <a:chExt cx="432048" cy="5112568"/>
          </a:xfrm>
        </p:grpSpPr>
        <p:grpSp>
          <p:nvGrpSpPr>
            <p:cNvPr id="20" name="Group 19"/>
            <p:cNvGrpSpPr/>
            <p:nvPr/>
          </p:nvGrpSpPr>
          <p:grpSpPr>
            <a:xfrm>
              <a:off x="2987824" y="476672"/>
              <a:ext cx="428628" cy="4966876"/>
              <a:chOff x="3071802" y="785794"/>
              <a:chExt cx="428628" cy="496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482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991244" y="2711770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Arrow 15"/>
            <p:cNvSpPr/>
            <p:nvPr/>
          </p:nvSpPr>
          <p:spPr>
            <a:xfrm>
              <a:off x="2987824" y="3933056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Arrow 15"/>
            <p:cNvSpPr/>
            <p:nvPr/>
          </p:nvSpPr>
          <p:spPr>
            <a:xfrm>
              <a:off x="2987824" y="5232050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419872" y="3841098"/>
            <a:ext cx="504056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การเทียบระดับ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(BENCHMARKING)</a:t>
            </a: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3419872" y="5137242"/>
            <a:ext cx="504056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การจัดอันดับ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(RANKING)</a:t>
            </a:r>
          </a:p>
        </p:txBody>
      </p:sp>
      <p:pic>
        <p:nvPicPr>
          <p:cNvPr id="6146" name="Picture 2" descr="http://www.nfrontier.co.uk/blog/wp-content/uploads/2010/09/internationalize.jpg?3f2cb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65" y="4594013"/>
            <a:ext cx="2367227" cy="923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62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4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การจัดอันดับมหาวิทยาลัยโลก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(World University Rankings)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203269"/>
            <a:ext cx="2736304" cy="32257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โลกในปัจจุบันมี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การแข่งขันสูง    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400" b="1" dirty="0" smtClean="0">
                <a:latin typeface="Angsana New" pitchFamily="18" charset="-34"/>
                <a:cs typeface="Angsana New" pitchFamily="18" charset="-34"/>
              </a:rPr>
              <a:t>ทุกประเทศต้องมุ่งสร้างขีดความสามารถ      ในการแข่งขัน จึงต้อง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6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9" name="กลุ่ม 8"/>
          <p:cNvGrpSpPr/>
          <p:nvPr/>
        </p:nvGrpSpPr>
        <p:grpSpPr>
          <a:xfrm>
            <a:off x="2842110" y="586540"/>
            <a:ext cx="430326" cy="6264000"/>
            <a:chOff x="2842110" y="586540"/>
            <a:chExt cx="430326" cy="6264000"/>
          </a:xfrm>
        </p:grpSpPr>
        <p:grpSp>
          <p:nvGrpSpPr>
            <p:cNvPr id="20" name="Group 19"/>
            <p:cNvGrpSpPr/>
            <p:nvPr/>
          </p:nvGrpSpPr>
          <p:grpSpPr>
            <a:xfrm>
              <a:off x="2843808" y="586540"/>
              <a:ext cx="428628" cy="6264000"/>
              <a:chOff x="3071802" y="785794"/>
              <a:chExt cx="428628" cy="658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644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842110" y="3791890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275856" y="4437112"/>
            <a:ext cx="288032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มหาวิทยาลัยเป็นองค์กรทางวิชาการที่มีบทบาทสำคัญในการพัฒนาปัจจัยทั้งสอง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3" name="สามเหลี่ยมหน้าจั่ว 2"/>
          <p:cNvSpPr/>
          <p:nvPr/>
        </p:nvSpPr>
        <p:spPr>
          <a:xfrm rot="5400000">
            <a:off x="5364088" y="4581128"/>
            <a:ext cx="20162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732240" y="4653136"/>
            <a:ext cx="252028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จึงต้องเข้มแข็งพร้อมที่จะช่วยพัฒนาปัจจัยที่มีคุณภาพเพื่อให้แข่งขันได้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2" name="สามเหลี่ยมหน้าจั่ว 21"/>
          <p:cNvSpPr/>
          <p:nvPr/>
        </p:nvSpPr>
        <p:spPr>
          <a:xfrm rot="5400000">
            <a:off x="6619638" y="1525378"/>
            <a:ext cx="2016224" cy="2068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372200" y="332656"/>
            <a:ext cx="936104" cy="988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คน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300192" y="1916832"/>
            <a:ext cx="1224136" cy="1100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ความรู้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740352" y="1320818"/>
            <a:ext cx="122413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ที่มี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คุณภาพ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7" name="กลุ่ม 6"/>
          <p:cNvGrpSpPr/>
          <p:nvPr/>
        </p:nvGrpSpPr>
        <p:grpSpPr>
          <a:xfrm>
            <a:off x="6156176" y="692696"/>
            <a:ext cx="288032" cy="1907218"/>
            <a:chOff x="6084168" y="692696"/>
            <a:chExt cx="288032" cy="1907218"/>
          </a:xfrm>
        </p:grpSpPr>
        <p:cxnSp>
          <p:nvCxnSpPr>
            <p:cNvPr id="5" name="ตัวเชื่อมต่อตรง 4"/>
            <p:cNvCxnSpPr/>
            <p:nvPr/>
          </p:nvCxnSpPr>
          <p:spPr>
            <a:xfrm>
              <a:off x="6084168" y="836712"/>
              <a:ext cx="0" cy="1681782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ลูกศรขวา 5"/>
            <p:cNvSpPr/>
            <p:nvPr/>
          </p:nvSpPr>
          <p:spPr>
            <a:xfrm>
              <a:off x="6084168" y="69269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ลูกศรขวา 26"/>
            <p:cNvSpPr/>
            <p:nvPr/>
          </p:nvSpPr>
          <p:spPr>
            <a:xfrm>
              <a:off x="6084168" y="234888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1" name="กลุ่ม 30"/>
          <p:cNvGrpSpPr/>
          <p:nvPr/>
        </p:nvGrpSpPr>
        <p:grpSpPr>
          <a:xfrm>
            <a:off x="323528" y="4743643"/>
            <a:ext cx="2146538" cy="1664194"/>
            <a:chOff x="193214" y="4735119"/>
            <a:chExt cx="2392328" cy="1754701"/>
          </a:xfrm>
        </p:grpSpPr>
        <p:pic>
          <p:nvPicPr>
            <p:cNvPr id="32" name="Picture 4" descr="https://encrypted-tbn2.gstatic.com/images?q=tbn:ANd9GcQcXDYVVNDzuANkaG7AMyOnBXbrtHwQZsePe_QH5jaLIoA6uyg_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29" r="30908"/>
            <a:stretch/>
          </p:blipFill>
          <p:spPr bwMode="auto">
            <a:xfrm flipH="1">
              <a:off x="193214" y="4735119"/>
              <a:ext cx="939149" cy="1646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://ctolabs.com/wp-content/uploads/2010/04/globalapplicationdevelopment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785319"/>
              <a:ext cx="1901974" cy="1704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9617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36" grpId="0"/>
      <p:bldP spid="3" grpId="0" animBg="1"/>
      <p:bldP spid="21" grpId="0"/>
      <p:bldP spid="22" grpId="0" animBg="1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การจัดอันดับมหาวิทยาลัยโลก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(World University Rankings)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260648"/>
            <a:ext cx="5688632" cy="27936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การประเมินโดยวิธีการจัดอันดับ </a:t>
            </a: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(RANKING) </a:t>
            </a: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เพื่อกระตุ้นให้มหาวิทยาลัยได้รับการพัฒนาสู่ระดับโลก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(WORLD CLASS UNIVERSITIES) 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เป็นวิธีหนึ่งของการเร่งรัดพัฒนาคุณภาพและมาตรฐานของมหาวิทยาลัย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7</a:t>
            </a:r>
          </a:p>
        </p:txBody>
      </p:sp>
      <p:grpSp>
        <p:nvGrpSpPr>
          <p:cNvPr id="4" name="กลุ่ม 3"/>
          <p:cNvGrpSpPr/>
          <p:nvPr/>
        </p:nvGrpSpPr>
        <p:grpSpPr>
          <a:xfrm>
            <a:off x="2842110" y="9336"/>
            <a:ext cx="430326" cy="3704846"/>
            <a:chOff x="2842110" y="9336"/>
            <a:chExt cx="430326" cy="3704846"/>
          </a:xfrm>
        </p:grpSpPr>
        <p:grpSp>
          <p:nvGrpSpPr>
            <p:cNvPr id="20" name="Group 19"/>
            <p:cNvGrpSpPr/>
            <p:nvPr/>
          </p:nvGrpSpPr>
          <p:grpSpPr>
            <a:xfrm>
              <a:off x="2843808" y="9336"/>
              <a:ext cx="428628" cy="3564000"/>
              <a:chOff x="3071802" y="208590"/>
              <a:chExt cx="428628" cy="381600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208590"/>
                <a:ext cx="108000" cy="3816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675926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842110" y="335699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275856" y="4653136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ผู้จัดอันดับมหาวิทยาลัยโลก ที่มีอิทธิพลและได้รับการอ้างถึงสูงสุด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3 แห่ง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(World University Rankings)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724128" y="3284984"/>
            <a:ext cx="32403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Times Higher Education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724128" y="4293096"/>
            <a:ext cx="32403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QS (</a:t>
            </a:r>
            <a:r>
              <a:rPr kumimoji="0" lang="en-US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Quacquarelli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Symonds)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724128" y="5661248"/>
            <a:ext cx="32403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The Academic Ranking (ARWU)</a:t>
            </a:r>
          </a:p>
        </p:txBody>
      </p:sp>
      <p:grpSp>
        <p:nvGrpSpPr>
          <p:cNvPr id="8" name="กลุ่ม 7"/>
          <p:cNvGrpSpPr/>
          <p:nvPr/>
        </p:nvGrpSpPr>
        <p:grpSpPr>
          <a:xfrm>
            <a:off x="5436096" y="3501008"/>
            <a:ext cx="288032" cy="2411274"/>
            <a:chOff x="5436096" y="3501008"/>
            <a:chExt cx="288032" cy="2411274"/>
          </a:xfrm>
        </p:grpSpPr>
        <p:grpSp>
          <p:nvGrpSpPr>
            <p:cNvPr id="7" name="กลุ่ม 6"/>
            <p:cNvGrpSpPr/>
            <p:nvPr/>
          </p:nvGrpSpPr>
          <p:grpSpPr>
            <a:xfrm>
              <a:off x="5436096" y="3501008"/>
              <a:ext cx="288032" cy="2411274"/>
              <a:chOff x="6084168" y="729694"/>
              <a:chExt cx="288032" cy="2411274"/>
            </a:xfrm>
          </p:grpSpPr>
          <p:cxnSp>
            <p:nvCxnSpPr>
              <p:cNvPr id="5" name="ตัวเชื่อมต่อตรง 4"/>
              <p:cNvCxnSpPr/>
              <p:nvPr/>
            </p:nvCxnSpPr>
            <p:spPr>
              <a:xfrm>
                <a:off x="6084168" y="836712"/>
                <a:ext cx="0" cy="2196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ลูกศรขวา 5"/>
              <p:cNvSpPr/>
              <p:nvPr/>
            </p:nvSpPr>
            <p:spPr>
              <a:xfrm>
                <a:off x="6084168" y="729694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27" name="ลูกศรขวา 26"/>
              <p:cNvSpPr/>
              <p:nvPr/>
            </p:nvSpPr>
            <p:spPr>
              <a:xfrm>
                <a:off x="6084168" y="2889934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30" name="ลูกศรขวา 29"/>
            <p:cNvSpPr/>
            <p:nvPr/>
          </p:nvSpPr>
          <p:spPr>
            <a:xfrm>
              <a:off x="5436096" y="461812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1" name="กลุ่ม 30"/>
          <p:cNvGrpSpPr/>
          <p:nvPr/>
        </p:nvGrpSpPr>
        <p:grpSpPr>
          <a:xfrm>
            <a:off x="323528" y="4743643"/>
            <a:ext cx="2146538" cy="1664194"/>
            <a:chOff x="193214" y="4735119"/>
            <a:chExt cx="2392328" cy="1754701"/>
          </a:xfrm>
        </p:grpSpPr>
        <p:pic>
          <p:nvPicPr>
            <p:cNvPr id="32" name="Picture 4" descr="https://encrypted-tbn2.gstatic.com/images?q=tbn:ANd9GcQcXDYVVNDzuANkaG7AMyOnBXbrtHwQZsePe_QH5jaLIoA6uyg_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29" r="30908"/>
            <a:stretch/>
          </p:blipFill>
          <p:spPr bwMode="auto">
            <a:xfrm flipH="1">
              <a:off x="193214" y="4735119"/>
              <a:ext cx="939149" cy="1646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://ctolabs.com/wp-content/uploads/2010/04/globalapplicationdevelopment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785319"/>
              <a:ext cx="1901974" cy="1704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0840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6" grpId="0"/>
      <p:bldP spid="24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347864" y="476672"/>
            <a:ext cx="5544616" cy="4305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การจัดอันดับมหาวิทยาลัยโลกของผู้จัดอันดับ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“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มุ่งวัดผลการดำเนินภารกิจของมหาวิทยาลัยโดยรวม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ไม่ใช่แต่เพียงภารกิจตามประเพณี เช่น การสอนการวิจัย แต่รวมถึงภารกิจใหม่ เช่น การเผยแพร่ความรู้ การถ่ายทอดเทคโนโลยี </a:t>
            </a:r>
            <a:r>
              <a:rPr kumimoji="0" lang="th-TH" sz="3600" b="1" i="0" u="none" strike="noStrike" kern="120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พันธ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กิจชุมชน และการศึกษานานาชาติ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919236" y="805824"/>
            <a:ext cx="428628" cy="6043223"/>
            <a:chOff x="3071802" y="675926"/>
            <a:chExt cx="428628" cy="6470573"/>
          </a:xfrm>
        </p:grpSpPr>
        <p:sp>
          <p:nvSpPr>
            <p:cNvPr id="19" name="Rectangle 18"/>
            <p:cNvSpPr/>
            <p:nvPr/>
          </p:nvSpPr>
          <p:spPr>
            <a:xfrm>
              <a:off x="3071802" y="824994"/>
              <a:ext cx="108000" cy="632150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071802" y="675926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8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pic>
        <p:nvPicPr>
          <p:cNvPr id="8198" name="Picture 6" descr="http://gulfnews.com/polopoly_fs/1.864228!/image/2981271756.jpg_gen/derivatives/box_475/298127175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6" r="7395"/>
          <a:stretch/>
        </p:blipFill>
        <p:spPr bwMode="auto">
          <a:xfrm>
            <a:off x="395536" y="4653136"/>
            <a:ext cx="2014377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13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</p:bld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1049</Words>
  <Application>Microsoft Office PowerPoint</Application>
  <PresentationFormat>On-screen Show (4:3)</PresentationFormat>
  <Paragraphs>300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Albertus Extra Bold</vt:lpstr>
      <vt:lpstr>Angsana New</vt:lpstr>
      <vt:lpstr>AngsanaUPC</vt:lpstr>
      <vt:lpstr>Arial</vt:lpstr>
      <vt:lpstr>Calibri</vt:lpstr>
      <vt:lpstr>Cordia New</vt:lpstr>
      <vt:lpstr>CordiaUPC</vt:lpstr>
      <vt:lpstr>TH SarabunPSK</vt:lpstr>
      <vt:lpstr>Wingdings</vt:lpstr>
      <vt:lpstr>ชุดรูปแบบของ Office</vt:lpstr>
      <vt:lpstr>อุดมศึกษาในทศวรรษหน้า</vt:lpstr>
      <vt:lpstr>I  สภาพการณ์เศรษฐกิจและสังคมของประชาคมโลกในทศวรรษหน้า</vt:lpstr>
      <vt:lpstr>I  สภาพการณ์เศรษฐกิจและสังคมของประชาคมโลกในศตวรรษที่ 21</vt:lpstr>
      <vt:lpstr>II  ปัจจัยที่มีผลกระทบต่อการอุดมศึกษาในปัจจุบันและอนาคต</vt:lpstr>
      <vt:lpstr>III  บทบาทของสถาบันอุดมศึกษาในโลก ยุคโลกาภิวัฒน์</vt:lpstr>
      <vt:lpstr>IV  วัฒนธรรม “คุณภาพ”  และดัชนีชี้วัด</vt:lpstr>
      <vt:lpstr>V  การจัดอันดับมหาวิทยาลัยโลก (World University Rankings)</vt:lpstr>
      <vt:lpstr>V  การจัดอันดับมหาวิทยาลัยโลก (World University Rankings)</vt:lpstr>
      <vt:lpstr>VI  วัตถุประสงค์ เกณฑ์และวิธีการจัดอันดับมหาวิทยาลัยโลก</vt:lpstr>
      <vt:lpstr>VI  วัตถุประสงค์ เกณฑ์และวิธีการจัดอันดับมหาวิทยาลัยโลก</vt:lpstr>
      <vt:lpstr>VI  วัตถุประสงค์ เกณฑ์และวิธีการจัดอันดับมหาวิทยาลัยโลก</vt:lpstr>
      <vt:lpstr>VII  นโยบาย การจัดอันดับมหาวิทยาลัยไทย</vt:lpstr>
      <vt:lpstr>PowerPoint Presentation</vt:lpstr>
      <vt:lpstr>PowerPoint Presentation</vt:lpstr>
      <vt:lpstr>PowerPoint Presentation</vt:lpstr>
      <vt:lpstr>จำนวนสถาบันอุดมศึกษาในประเทศไทย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COm</dc:creator>
  <cp:lastModifiedBy>วราภรณ์ ยงบรรทม</cp:lastModifiedBy>
  <cp:revision>62</cp:revision>
  <cp:lastPrinted>2014-05-01T08:56:01Z</cp:lastPrinted>
  <dcterms:created xsi:type="dcterms:W3CDTF">2014-04-28T07:46:01Z</dcterms:created>
  <dcterms:modified xsi:type="dcterms:W3CDTF">2020-02-24T07:51:06Z</dcterms:modified>
</cp:coreProperties>
</file>