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1" r:id="rId1"/>
  </p:sldMasterIdLst>
  <p:notesMasterIdLst>
    <p:notesMasterId r:id="rId22"/>
  </p:notesMasterIdLst>
  <p:sldIdLst>
    <p:sldId id="294" r:id="rId2"/>
    <p:sldId id="300" r:id="rId3"/>
    <p:sldId id="295" r:id="rId4"/>
    <p:sldId id="299" r:id="rId5"/>
    <p:sldId id="322" r:id="rId6"/>
    <p:sldId id="304" r:id="rId7"/>
    <p:sldId id="310" r:id="rId8"/>
    <p:sldId id="317" r:id="rId9"/>
    <p:sldId id="316" r:id="rId10"/>
    <p:sldId id="324" r:id="rId11"/>
    <p:sldId id="325" r:id="rId12"/>
    <p:sldId id="326" r:id="rId13"/>
    <p:sldId id="311" r:id="rId14"/>
    <p:sldId id="308" r:id="rId15"/>
    <p:sldId id="309" r:id="rId16"/>
    <p:sldId id="301" r:id="rId17"/>
    <p:sldId id="321" r:id="rId18"/>
    <p:sldId id="320" r:id="rId19"/>
    <p:sldId id="328" r:id="rId20"/>
    <p:sldId id="329" r:id="rId21"/>
  </p:sldIdLst>
  <p:sldSz cx="9144000" cy="6858000" type="screen4x3"/>
  <p:notesSz cx="6797675" cy="9926638"/>
  <p:custDataLst>
    <p:tags r:id="rId23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9900"/>
    <a:srgbClr val="DE8400"/>
    <a:srgbClr val="FFCC66"/>
    <a:srgbClr val="FF6600"/>
    <a:srgbClr val="CC3300"/>
    <a:srgbClr val="CC99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30" autoAdjust="0"/>
    <p:restoredTop sz="94671" autoAdjust="0"/>
  </p:normalViewPr>
  <p:slideViewPr>
    <p:cSldViewPr>
      <p:cViewPr varScale="1">
        <p:scale>
          <a:sx n="86" d="100"/>
          <a:sy n="86" d="100"/>
        </p:scale>
        <p:origin x="102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481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8210" tIns="44105" rIns="88210" bIns="44105" numCol="1" anchor="t" anchorCtr="0" compatLnSpc="1">
            <a:prstTxWarp prst="textNoShape">
              <a:avLst/>
            </a:prstTxWarp>
          </a:bodyPr>
          <a:lstStyle>
            <a:lvl1pPr defTabSz="914182" eaLnBrk="1" hangingPunct="1">
              <a:defRPr sz="1200">
                <a:latin typeface="Arial" pitchFamily="34" charset="0"/>
                <a:cs typeface="Cordia New" pitchFamily="34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49688" y="0"/>
            <a:ext cx="2946400" cy="49481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8210" tIns="44105" rIns="88210" bIns="44105" numCol="1" anchor="t" anchorCtr="0" compatLnSpc="1">
            <a:prstTxWarp prst="textNoShape">
              <a:avLst/>
            </a:prstTxWarp>
          </a:bodyPr>
          <a:lstStyle>
            <a:lvl1pPr algn="r" defTabSz="914182" eaLnBrk="1" hangingPunct="1">
              <a:defRPr sz="1200">
                <a:latin typeface="Arial" pitchFamily="34" charset="0"/>
                <a:cs typeface="Cordia New" pitchFamily="34" charset="-34"/>
              </a:defRPr>
            </a:lvl1pPr>
          </a:lstStyle>
          <a:p>
            <a:pPr>
              <a:defRPr/>
            </a:pPr>
            <a:fld id="{AEB7649E-F777-4E01-881D-E5C743481BAE}" type="datetimeFigureOut">
              <a:rPr lang="th-TH"/>
              <a:pPr>
                <a:defRPr/>
              </a:pPr>
              <a:t>24/02/63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351" tIns="44176" rIns="88351" bIns="44176" rtlCol="0" anchor="ctr"/>
          <a:lstStyle/>
          <a:p>
            <a:pPr lvl="0"/>
            <a:endParaRPr lang="th-TH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79450" y="4715113"/>
            <a:ext cx="5438775" cy="446770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8210" tIns="44105" rIns="88210" bIns="441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h-TH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0226"/>
            <a:ext cx="2946400" cy="49481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8210" tIns="44105" rIns="88210" bIns="44105" numCol="1" anchor="b" anchorCtr="0" compatLnSpc="1">
            <a:prstTxWarp prst="textNoShape">
              <a:avLst/>
            </a:prstTxWarp>
          </a:bodyPr>
          <a:lstStyle>
            <a:lvl1pPr defTabSz="914182" eaLnBrk="1" hangingPunct="1">
              <a:defRPr sz="1200">
                <a:latin typeface="Arial" pitchFamily="34" charset="0"/>
                <a:cs typeface="Cordia New" pitchFamily="34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49688" y="9430226"/>
            <a:ext cx="2946400" cy="49481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8210" tIns="44105" rIns="88210" bIns="44105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>
                <a:cs typeface="Cordia New" panose="020B0304020202020204" pitchFamily="34" charset="-34"/>
              </a:defRPr>
            </a:lvl1pPr>
          </a:lstStyle>
          <a:p>
            <a:fld id="{A77527AC-262A-4B49-AC7D-F7A093711E6A}" type="slidenum">
              <a:rPr lang="en-US" altLang="th-TH"/>
              <a:pPr/>
              <a:t>‹#›</a:t>
            </a:fld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779617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527AC-262A-4B49-AC7D-F7A093711E6A}" type="slidenum">
              <a:rPr lang="en-US" altLang="th-TH" smtClean="0"/>
              <a:pPr/>
              <a:t>2</a:t>
            </a:fld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1123121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3DD89BE-D0C5-4E89-BE4B-0FB478FADE41}" type="slidenum">
              <a:rPr lang="en-US" altLang="th-TH" smtClean="0"/>
              <a:pPr/>
              <a:t>‹#›</a:t>
            </a:fld>
            <a:endParaRPr lang="en-US" altLang="th-TH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6520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9B69-B576-4459-AE55-8828421CA91E}" type="slidenum">
              <a:rPr lang="en-US" altLang="th-TH" smtClean="0"/>
              <a:pPr/>
              <a:t>‹#›</a:t>
            </a:fld>
            <a:endParaRPr lang="en-US" altLang="th-TH"/>
          </a:p>
        </p:txBody>
      </p:sp>
    </p:spTree>
    <p:extLst>
      <p:ext uri="{BB962C8B-B14F-4D97-AF65-F5344CB8AC3E}">
        <p14:creationId xmlns:p14="http://schemas.microsoft.com/office/powerpoint/2010/main" val="15276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A482B-E1F9-4744-AD0A-167C34423121}" type="slidenum">
              <a:rPr lang="en-US" altLang="th-TH" smtClean="0"/>
              <a:pPr/>
              <a:t>‹#›</a:t>
            </a:fld>
            <a:endParaRPr lang="en-US" altLang="th-TH"/>
          </a:p>
        </p:txBody>
      </p:sp>
    </p:spTree>
    <p:extLst>
      <p:ext uri="{BB962C8B-B14F-4D97-AF65-F5344CB8AC3E}">
        <p14:creationId xmlns:p14="http://schemas.microsoft.com/office/powerpoint/2010/main" val="123001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4BA5-CD8B-420C-9610-4A9803209909}" type="slidenum">
              <a:rPr lang="en-US" altLang="th-TH" smtClean="0"/>
              <a:pPr/>
              <a:t>‹#›</a:t>
            </a:fld>
            <a:endParaRPr lang="en-US" altLang="th-TH"/>
          </a:p>
        </p:txBody>
      </p:sp>
    </p:spTree>
    <p:extLst>
      <p:ext uri="{BB962C8B-B14F-4D97-AF65-F5344CB8AC3E}">
        <p14:creationId xmlns:p14="http://schemas.microsoft.com/office/powerpoint/2010/main" val="104330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8747AD-DF36-4CD7-88F0-583381CF0899}" type="slidenum">
              <a:rPr lang="en-US" altLang="th-TH" smtClean="0"/>
              <a:pPr/>
              <a:t>‹#›</a:t>
            </a:fld>
            <a:endParaRPr lang="en-US" altLang="th-TH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8585295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91FDC-CF6D-4FBC-AD96-7A0E36927146}" type="slidenum">
              <a:rPr lang="en-US" altLang="th-TH" smtClean="0"/>
              <a:pPr/>
              <a:t>‹#›</a:t>
            </a:fld>
            <a:endParaRPr lang="en-US" altLang="th-TH"/>
          </a:p>
        </p:txBody>
      </p:sp>
    </p:spTree>
    <p:extLst>
      <p:ext uri="{BB962C8B-B14F-4D97-AF65-F5344CB8AC3E}">
        <p14:creationId xmlns:p14="http://schemas.microsoft.com/office/powerpoint/2010/main" val="227807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1BCBF-0DFF-4DD7-8BFE-BE2B522FA160}" type="slidenum">
              <a:rPr lang="en-US" altLang="th-TH" smtClean="0"/>
              <a:pPr/>
              <a:t>‹#›</a:t>
            </a:fld>
            <a:endParaRPr lang="en-US" altLang="th-TH"/>
          </a:p>
        </p:txBody>
      </p:sp>
    </p:spTree>
    <p:extLst>
      <p:ext uri="{BB962C8B-B14F-4D97-AF65-F5344CB8AC3E}">
        <p14:creationId xmlns:p14="http://schemas.microsoft.com/office/powerpoint/2010/main" val="4121006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B0E9A-5872-478B-8C2C-49214CAE5724}" type="slidenum">
              <a:rPr lang="en-US" altLang="th-TH" smtClean="0"/>
              <a:pPr/>
              <a:t>‹#›</a:t>
            </a:fld>
            <a:endParaRPr lang="en-US" altLang="th-TH"/>
          </a:p>
        </p:txBody>
      </p:sp>
    </p:spTree>
    <p:extLst>
      <p:ext uri="{BB962C8B-B14F-4D97-AF65-F5344CB8AC3E}">
        <p14:creationId xmlns:p14="http://schemas.microsoft.com/office/powerpoint/2010/main" val="372561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E1AE-FC89-42F4-BDAC-3485E0210F20}" type="slidenum">
              <a:rPr lang="en-US" altLang="th-TH" smtClean="0"/>
              <a:pPr/>
              <a:t>‹#›</a:t>
            </a:fld>
            <a:endParaRPr lang="en-US" altLang="th-TH"/>
          </a:p>
        </p:txBody>
      </p:sp>
    </p:spTree>
    <p:extLst>
      <p:ext uri="{BB962C8B-B14F-4D97-AF65-F5344CB8AC3E}">
        <p14:creationId xmlns:p14="http://schemas.microsoft.com/office/powerpoint/2010/main" val="249816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D2CB1F-39B3-44FF-9B85-02DBA06295C7}" type="slidenum">
              <a:rPr lang="en-US" altLang="th-TH" smtClean="0"/>
              <a:pPr/>
              <a:t>‹#›</a:t>
            </a:fld>
            <a:endParaRPr lang="en-US" altLang="th-TH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45089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8CC11C-5E5E-436D-AE64-074013CDC3F3}" type="slidenum">
              <a:rPr lang="en-US" altLang="th-TH" smtClean="0"/>
              <a:pPr/>
              <a:t>‹#›</a:t>
            </a:fld>
            <a:endParaRPr lang="en-US" altLang="th-TH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6941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C76080CE-4A44-4FC0-882F-A2BED966E0BC}" type="slidenum">
              <a:rPr lang="en-US" altLang="th-TH" smtClean="0"/>
              <a:pPr/>
              <a:t>‹#›</a:t>
            </a:fld>
            <a:endParaRPr lang="en-US" altLang="th-TH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15824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43" r:id="rId2"/>
    <p:sldLayoutId id="2147484344" r:id="rId3"/>
    <p:sldLayoutId id="2147484345" r:id="rId4"/>
    <p:sldLayoutId id="2147484346" r:id="rId5"/>
    <p:sldLayoutId id="2147484347" r:id="rId6"/>
    <p:sldLayoutId id="2147484348" r:id="rId7"/>
    <p:sldLayoutId id="2147484349" r:id="rId8"/>
    <p:sldLayoutId id="2147484350" r:id="rId9"/>
    <p:sldLayoutId id="2147484351" r:id="rId10"/>
    <p:sldLayoutId id="2147484352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36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5184">
          <p15:clr>
            <a:srgbClr val="F26B43"/>
          </p15:clr>
        </p15:guide>
        <p15:guide id="10" pos="702">
          <p15:clr>
            <a:srgbClr val="F26B43"/>
          </p15:clr>
        </p15:guide>
        <p15:guide id="11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539552" y="2124306"/>
            <a:ext cx="734481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eaLnBrk="1" hangingPunct="1">
              <a:lnSpc>
                <a:spcPts val="7000"/>
              </a:lnSpc>
              <a:defRPr/>
            </a:pPr>
            <a:r>
              <a:rPr lang="th-TH" sz="6800" b="1" kern="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ngsanaUPC" panose="02020603050405020304" pitchFamily="18" charset="-34"/>
                <a:ea typeface="+mj-ea"/>
                <a:cs typeface="AngsanaUPC" panose="02020603050405020304" pitchFamily="18" charset="-34"/>
              </a:rPr>
              <a:t>ความสำคัญของสห</a:t>
            </a:r>
            <a:r>
              <a:rPr lang="th-TH" sz="6800" b="1" kern="0" dirty="0">
                <a:solidFill>
                  <a:srgbClr val="FF99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ngsanaUPC" panose="02020603050405020304" pitchFamily="18" charset="-34"/>
                <a:ea typeface="+mj-ea"/>
                <a:cs typeface="AngsanaUPC" panose="02020603050405020304" pitchFamily="18" charset="-34"/>
              </a:rPr>
              <a:t>กิจ</a:t>
            </a:r>
            <a:r>
              <a:rPr lang="th-TH" sz="6800" b="1" kern="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ngsanaUPC" panose="02020603050405020304" pitchFamily="18" charset="-34"/>
                <a:ea typeface="+mj-ea"/>
                <a:cs typeface="AngsanaUPC" panose="02020603050405020304" pitchFamily="18" charset="-34"/>
              </a:rPr>
              <a:t>ศึกษา</a:t>
            </a:r>
          </a:p>
          <a:p>
            <a:pPr algn="r" eaLnBrk="1" hangingPunct="1">
              <a:lnSpc>
                <a:spcPts val="7000"/>
              </a:lnSpc>
              <a:defRPr/>
            </a:pPr>
            <a:r>
              <a:rPr lang="th-TH" sz="6800" b="1" kern="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ngsanaUPC" panose="02020603050405020304" pitchFamily="18" charset="-34"/>
                <a:ea typeface="+mj-ea"/>
                <a:cs typeface="AngsanaUPC" panose="02020603050405020304" pitchFamily="18" charset="-34"/>
              </a:rPr>
              <a:t>และการจัดการเชิงบูรณาการ   กับการทำงาน</a:t>
            </a:r>
            <a:endParaRPr lang="th-TH" sz="6800" b="1" kern="0" dirty="0">
              <a:solidFill>
                <a:srgbClr val="FF9900"/>
              </a:solidFill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  <a:latin typeface="AngsanaUPC" panose="02020603050405020304" pitchFamily="18" charset="-34"/>
              <a:ea typeface="+mj-ea"/>
              <a:cs typeface="AngsanaUPC" panose="02020603050405020304" pitchFamily="18" charset="-34"/>
            </a:endParaRPr>
          </a:p>
        </p:txBody>
      </p:sp>
      <p:sp>
        <p:nvSpPr>
          <p:cNvPr id="26" name="Rectangle 4"/>
          <p:cNvSpPr txBox="1">
            <a:spLocks noChangeArrowheads="1"/>
          </p:cNvSpPr>
          <p:nvPr/>
        </p:nvSpPr>
        <p:spPr bwMode="auto">
          <a:xfrm>
            <a:off x="1548085" y="4331325"/>
            <a:ext cx="6264275" cy="53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200000"/>
              <a:buChar char="•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SzPct val="200000"/>
              <a:buChar char="–"/>
              <a:defRPr sz="2800" b="1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SzPct val="200000"/>
              <a:buChar char="•"/>
              <a:defRPr sz="1600" b="1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SzPct val="200000"/>
              <a:buChar char="–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lnSpc>
                <a:spcPts val="2200"/>
              </a:lnSpc>
              <a:spcBef>
                <a:spcPct val="0"/>
              </a:spcBef>
              <a:buSzTx/>
              <a:buFontTx/>
              <a:buNone/>
            </a:pPr>
            <a:r>
              <a:rPr lang="th-TH" altLang="th-TH" sz="36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โดย</a:t>
            </a:r>
          </a:p>
          <a:p>
            <a:pPr algn="ctr" eaLnBrk="1" hangingPunct="1">
              <a:lnSpc>
                <a:spcPts val="2200"/>
              </a:lnSpc>
              <a:spcBef>
                <a:spcPct val="0"/>
              </a:spcBef>
              <a:buSzTx/>
              <a:buFontTx/>
              <a:buNone/>
            </a:pPr>
            <a:endParaRPr lang="th-TH" altLang="th-TH" sz="36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algn="r" eaLnBrk="1" hangingPunct="1">
              <a:lnSpc>
                <a:spcPts val="2200"/>
              </a:lnSpc>
              <a:spcBef>
                <a:spcPct val="0"/>
              </a:spcBef>
              <a:buSzTx/>
              <a:buFontTx/>
              <a:buNone/>
            </a:pPr>
            <a:r>
              <a:rPr lang="th-TH" altLang="th-TH" sz="36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ศาสตราจารย์ </a:t>
            </a:r>
            <a:r>
              <a:rPr lang="th-TH" altLang="th-TH" sz="36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ดร.วิจิตร ศรี</a:t>
            </a:r>
            <a:r>
              <a:rPr lang="th-TH" altLang="th-TH" sz="36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สอ้าน</a:t>
            </a:r>
            <a:endParaRPr lang="th-TH" altLang="th-TH" sz="36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9512" y="4437112"/>
            <a:ext cx="2598774" cy="1748481"/>
            <a:chOff x="137721" y="3429000"/>
            <a:chExt cx="2598774" cy="1748481"/>
          </a:xfrm>
        </p:grpSpPr>
        <p:sp>
          <p:nvSpPr>
            <p:cNvPr id="5" name="Rounded Rectangle 4"/>
            <p:cNvSpPr/>
            <p:nvPr/>
          </p:nvSpPr>
          <p:spPr>
            <a:xfrm>
              <a:off x="460488" y="4213463"/>
              <a:ext cx="2129309" cy="301869"/>
            </a:xfrm>
            <a:prstGeom prst="roundRect">
              <a:avLst/>
            </a:prstGeom>
            <a:solidFill>
              <a:srgbClr val="F66F0A"/>
            </a:solidFill>
            <a:ln w="28575">
              <a:solidFill>
                <a:srgbClr val="F66F0A"/>
              </a:solidFill>
            </a:ln>
            <a:scene3d>
              <a:camera prst="perspectiveFront"/>
              <a:lightRig rig="threePt" dir="t"/>
            </a:scene3d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b="1" spc="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COOPERATIVE </a:t>
              </a:r>
              <a:r>
                <a:rPr lang="en-US" sz="11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 </a:t>
              </a:r>
              <a:r>
                <a:rPr lang="en-US" sz="1100" b="1" spc="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EDUCATION</a:t>
              </a:r>
              <a:endParaRPr lang="th-TH" sz="1100" b="1" spc="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pic>
          <p:nvPicPr>
            <p:cNvPr id="6" name="Picture 2" descr="http://img1.123freevectors.com/wp-content/uploads/new/people/489-free-vector-crowd-people-silhouettes-in-city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3203"/>
            <a:stretch/>
          </p:blipFill>
          <p:spPr bwMode="auto">
            <a:xfrm>
              <a:off x="460488" y="3429000"/>
              <a:ext cx="2129310" cy="757536"/>
            </a:xfrm>
            <a:prstGeom prst="rect">
              <a:avLst/>
            </a:prstGeom>
            <a:solidFill>
              <a:srgbClr val="F66F0A"/>
            </a:solidFill>
            <a:ln>
              <a:solidFill>
                <a:srgbClr val="F66F0A"/>
              </a:solidFill>
            </a:ln>
            <a:extLst/>
          </p:spPr>
        </p:pic>
        <p:sp>
          <p:nvSpPr>
            <p:cNvPr id="7" name="Pentagon 6"/>
            <p:cNvSpPr/>
            <p:nvPr/>
          </p:nvSpPr>
          <p:spPr>
            <a:xfrm>
              <a:off x="137721" y="4637204"/>
              <a:ext cx="2598774" cy="540277"/>
            </a:xfrm>
            <a:prstGeom prst="homePlate">
              <a:avLst>
                <a:gd name="adj" fmla="val 59723"/>
              </a:avLst>
            </a:prstGeom>
            <a:solidFill>
              <a:srgbClr val="F66F0A"/>
            </a:solidFill>
            <a:ln>
              <a:solidFill>
                <a:srgbClr val="F66F0A"/>
              </a:solidFill>
            </a:ln>
            <a:scene3d>
              <a:camera prst="perspectiveHeroicExtremeLeftFacing"/>
              <a:lightRig rig="threePt" dir="t"/>
            </a:scene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CWIE</a:t>
              </a:r>
              <a:endPara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87D024E1-F82B-4658-9742-30AD4CDAF4F1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10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899592" y="2531468"/>
            <a:ext cx="7206984" cy="3177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>
              <a:lnSpc>
                <a:spcPts val="4000"/>
              </a:lnSpc>
            </a:pP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    </a:t>
            </a:r>
            <a:r>
              <a:rPr lang="th-TH" altLang="th-TH" sz="3200" b="1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สมาคมสห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กิจศึกษาโลก  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ซึ่งยังคง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ชื่อย่อ 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“WACE”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แต่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ขยายความครอบคลุมทั้งคำว่า 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“COOPERATIVE”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และ 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“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WORK–INTEGRATED”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เป็น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สาระสำคัญของการจัดการศึกษาตามหลักการนี้ 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ใน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ปัจจุบันจึงใช้ชื่อว่า 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“WORLD ASSOCIATION FOR  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COOPERATIVE 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AND WORK–INTEGRATED EDUCATION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” 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หรือ 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CWIE 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โดยใช้ชื่อย่อ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ว่า 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“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WACE” 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ตามเดิม</a:t>
            </a:r>
            <a:endParaRPr lang="en-US" alt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algn="thaiDist">
              <a:lnSpc>
                <a:spcPts val="4000"/>
              </a:lnSpc>
            </a:pPr>
            <a:endParaRPr lang="en-US" altLang="th-TH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701133" y="1406005"/>
            <a:ext cx="7785174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marL="531813" indent="-531813" eaLnBrk="1" hangingPunct="1">
              <a:lnSpc>
                <a:spcPts val="3800"/>
              </a:lnSpc>
              <a:spcBef>
                <a:spcPts val="0"/>
              </a:spcBef>
              <a:buSzPct val="200000"/>
              <a:defRPr/>
            </a:pP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2.4 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การเรียกชื่อการจัดการศึกษาที่ยึด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“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การทำงานเป็นฐาน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”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/>
            </a:r>
            <a:b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(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Work–Based Education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) (ต่อ)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108520" y="260648"/>
            <a:ext cx="4032448" cy="792088"/>
            <a:chOff x="-108520" y="404664"/>
            <a:chExt cx="4032448" cy="792088"/>
          </a:xfrm>
        </p:grpSpPr>
        <p:sp>
          <p:nvSpPr>
            <p:cNvPr id="7" name="Pentagon 6"/>
            <p:cNvSpPr/>
            <p:nvPr/>
          </p:nvSpPr>
          <p:spPr>
            <a:xfrm>
              <a:off x="-108520" y="404664"/>
              <a:ext cx="4032448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" name="Rectangle 2"/>
            <p:cNvSpPr txBox="1">
              <a:spLocks noChangeArrowheads="1"/>
            </p:cNvSpPr>
            <p:nvPr/>
          </p:nvSpPr>
          <p:spPr bwMode="auto">
            <a:xfrm>
              <a:off x="-1" y="515144"/>
              <a:ext cx="377991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2. สหกิจศึกษา </a:t>
              </a:r>
              <a:r>
                <a:rPr lang="th-TH" sz="40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(ต่อ)</a:t>
              </a:r>
              <a:endParaRPr lang="en-US" sz="3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D078DC20-93BB-4B5D-8387-4B1199768812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11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899592" y="2276872"/>
            <a:ext cx="7848872" cy="353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	ประเทศไทยเริ่ม</a:t>
            </a:r>
            <a:r>
              <a:rPr lang="th-TH" altLang="th-TH" sz="3200" b="1" dirty="0" err="1">
                <a:latin typeface="AngsanaUPC" panose="02020603050405020304" pitchFamily="18" charset="-34"/>
                <a:cs typeface="AngsanaUPC" panose="02020603050405020304" pitchFamily="18" charset="-34"/>
              </a:rPr>
              <a:t>จัดสห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กิจศึกษาครั้งแรกเมื่อ 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21 ปี ที่แล้ว (พ.ศ. 2536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) บัญญัติชื่อว่า 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“</a:t>
            </a:r>
            <a:r>
              <a:rPr lang="th-TH" altLang="th-TH" sz="3200" b="1" dirty="0" err="1">
                <a:latin typeface="AngsanaUPC" panose="02020603050405020304" pitchFamily="18" charset="-34"/>
                <a:cs typeface="AngsanaUPC" panose="02020603050405020304" pitchFamily="18" charset="-34"/>
              </a:rPr>
              <a:t>สห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กิจศึกษา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” 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ถอด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ความตรงกับ 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“COOPERATIVE EDUCATION”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ใช้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ชื่อนี้ทั้งมหาวิทยาลัย 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หน่วยงาน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ของรัฐ  เอกชน  และ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รัฐบาล ในปัจจุบัน</a:t>
            </a:r>
            <a:r>
              <a:rPr lang="th-TH" altLang="th-TH" sz="3200" b="1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สมาคมสห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กิจศึกษาไทย  ยังคง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ใช้ชื่อ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 “</a:t>
            </a:r>
            <a:r>
              <a:rPr lang="th-TH" altLang="th-TH" sz="3200" b="1" dirty="0" err="1">
                <a:latin typeface="AngsanaUPC" panose="02020603050405020304" pitchFamily="18" charset="-34"/>
                <a:cs typeface="AngsanaUPC" panose="02020603050405020304" pitchFamily="18" charset="-34"/>
              </a:rPr>
              <a:t>สมาคมสห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กิจศึกษาไทย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” 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โดยเพิ่มชื่อภาษาอังกฤษ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เป็น 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THAI ASSOCIATION 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FOR  COOPERATIVE 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AND WORK–INTEGRATED EDUCATION 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หรือ 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TACE 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เช่นเดียวกับ 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WACE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827088" y="1106488"/>
            <a:ext cx="77136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marL="531813" indent="-531813" eaLnBrk="1" hangingPunct="1">
              <a:lnSpc>
                <a:spcPts val="3800"/>
              </a:lnSpc>
              <a:spcBef>
                <a:spcPts val="0"/>
              </a:spcBef>
              <a:buSzPct val="200000"/>
              <a:defRPr/>
            </a:pP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2.4 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การเรียกชื่อการจัดการศึกษาที่ยึด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“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การทำงานเป็นฐาน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”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/>
            </a:r>
            <a:b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(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Work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–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Based Education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) 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(ต่อ)</a:t>
            </a:r>
          </a:p>
          <a:p>
            <a:pPr marL="531813" indent="-531813" eaLnBrk="1" hangingPunct="1">
              <a:lnSpc>
                <a:spcPts val="3800"/>
              </a:lnSpc>
              <a:spcBef>
                <a:spcPts val="0"/>
              </a:spcBef>
              <a:buSzPct val="200000"/>
              <a:defRPr/>
            </a:pPr>
            <a:endParaRPr lang="th-TH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-108520" y="260648"/>
            <a:ext cx="4032448" cy="792088"/>
            <a:chOff x="-108520" y="404664"/>
            <a:chExt cx="4032448" cy="792088"/>
          </a:xfrm>
        </p:grpSpPr>
        <p:sp>
          <p:nvSpPr>
            <p:cNvPr id="7" name="Pentagon 6"/>
            <p:cNvSpPr/>
            <p:nvPr/>
          </p:nvSpPr>
          <p:spPr>
            <a:xfrm>
              <a:off x="-108520" y="404664"/>
              <a:ext cx="4032448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" name="Rectangle 2"/>
            <p:cNvSpPr txBox="1">
              <a:spLocks noChangeArrowheads="1"/>
            </p:cNvSpPr>
            <p:nvPr/>
          </p:nvSpPr>
          <p:spPr bwMode="auto">
            <a:xfrm>
              <a:off x="-1" y="515144"/>
              <a:ext cx="377991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2. สหกิจศึกษา </a:t>
              </a:r>
              <a:r>
                <a:rPr lang="th-TH" sz="40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(ต่อ)</a:t>
              </a:r>
              <a:endParaRPr lang="en-US" sz="3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42690265-EDC8-4809-8DE8-CC061218F2EF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12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899592" y="1106066"/>
            <a:ext cx="73088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eaLnBrk="1" hangingPunct="1">
              <a:buSzPct val="200000"/>
              <a:defRPr/>
            </a:pP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2.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5</a:t>
            </a: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ความสำคัญและประโยชน์ของสหกิจศึกษา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899592" y="1733128"/>
            <a:ext cx="7849121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algn="thaiDist" eaLnBrk="1" hangingPunct="1">
              <a:lnSpc>
                <a:spcPts val="3800"/>
              </a:lnSpc>
              <a:defRPr/>
            </a:pPr>
            <a:r>
              <a:rPr 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สหกิจศึกษาทวีความสำคัญมากขึ้น มีสถาบันอุดมศึกษาในประเทศต่างๆ ทั่วโลกใช้สหกิจศึกษาเป็นแนวทางจัดการศึกษาระดับปริญญากว้างขวางขึ้นในเกือบจะทุกสาขาวิชา โดยมีเป้าประสงค์ตรงกัน คือ </a:t>
            </a:r>
            <a:r>
              <a:rPr lang="th-TH" sz="32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การเสริมคุณภาพบัณฑิต</a:t>
            </a:r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ผ่านประสบการณ์ทำงานในสถานประกอบการและวิสาหกิจสังคม </a:t>
            </a:r>
            <a:r>
              <a:rPr lang="en-US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(Social Enterprise)</a:t>
            </a:r>
            <a:r>
              <a:rPr 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เพื่อการพัฒนาคุณภาพบัณฑิต ตามมาตรฐานวิชาการและวิชาชีพ รวมทั้งตรงกับความต้องการของตลาดแรงงาน ถือเป็นส่วนสำคัญของการเตรียมบัณฑิตให้พร้อมที่จะเลือกอาชีพและเข้าสู่ระบบการทำงานทันทีที่จบการศึกษา ทำให้บัณฑิตสหกิจศึกษามี วิชาชีวิต ที่ช่วยให้</a:t>
            </a:r>
          </a:p>
          <a:p>
            <a:pPr algn="ctr" eaLnBrk="1" hangingPunct="1">
              <a:lnSpc>
                <a:spcPts val="3800"/>
              </a:lnSpc>
              <a:defRPr/>
            </a:pPr>
            <a:r>
              <a:rPr lang="th-TH" sz="36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“รู้จักตน รู้จักคน และรู้จักงาน”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108520" y="260648"/>
            <a:ext cx="4032448" cy="792088"/>
            <a:chOff x="-108520" y="404664"/>
            <a:chExt cx="4032448" cy="792088"/>
          </a:xfrm>
        </p:grpSpPr>
        <p:sp>
          <p:nvSpPr>
            <p:cNvPr id="7" name="Pentagon 6"/>
            <p:cNvSpPr/>
            <p:nvPr/>
          </p:nvSpPr>
          <p:spPr>
            <a:xfrm>
              <a:off x="-108520" y="404664"/>
              <a:ext cx="4032448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" name="Rectangle 2"/>
            <p:cNvSpPr txBox="1">
              <a:spLocks noChangeArrowheads="1"/>
            </p:cNvSpPr>
            <p:nvPr/>
          </p:nvSpPr>
          <p:spPr bwMode="auto">
            <a:xfrm>
              <a:off x="-1" y="515144"/>
              <a:ext cx="377991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2. สหกิจศึกษา </a:t>
              </a:r>
              <a:r>
                <a:rPr lang="th-TH" sz="40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(ต่อ)</a:t>
              </a:r>
              <a:endParaRPr lang="en-US" sz="3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7AECFE76-9F91-45E5-84C4-521D8EA19DDC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13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755576" y="1117054"/>
            <a:ext cx="7993583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1813" indent="-531813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 eaLnBrk="1" hangingPunct="1">
              <a:lnSpc>
                <a:spcPts val="3000"/>
              </a:lnSpc>
              <a:buFontTx/>
              <a:buAutoNum type="arabicParenBoth"/>
            </a:pP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เตรียมความพร้อมของนักศึกษาด้านการพัฒนาอาชีพ (Career  Development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)  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และเสริมทักษะและประสบการณ์ให้พร้อมที่จะเข้าสู่ระบบการทำงาน (Employability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) และ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การเป็นผู้ประกอบการ 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(Entrepreneurship)</a:t>
            </a:r>
            <a:endParaRPr lang="th-TH" alt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algn="thaiDist" eaLnBrk="1" hangingPunct="1">
              <a:lnSpc>
                <a:spcPts val="3000"/>
              </a:lnSpc>
              <a:spcBef>
                <a:spcPts val="600"/>
              </a:spcBef>
              <a:buFontTx/>
              <a:buAutoNum type="arabicParenBoth"/>
            </a:pP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เพิ่มเติมประสบการณ์ทางด้านวิชาการ วิชาชีพและการพัฒนาตนเองแก่นักศึกษาในรูปแบบที่มีคุณค่าเหนือกว่าการฝึกงาน</a:t>
            </a:r>
          </a:p>
          <a:p>
            <a:pPr algn="thaiDist" eaLnBrk="1" hangingPunct="1">
              <a:lnSpc>
                <a:spcPts val="3000"/>
              </a:lnSpc>
              <a:spcBef>
                <a:spcPts val="600"/>
              </a:spcBef>
              <a:buFontTx/>
              <a:buAutoNum type="arabicParenBoth"/>
            </a:pP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เปิดโอกาสให้สถานประกอบการทั้งภาคเอกชน ภาครัฐและภาคสังคมได้มีส่วนร่วมในการพัฒนาคุณภาพบัณฑิต</a:t>
            </a:r>
          </a:p>
          <a:p>
            <a:pPr algn="thaiDist" eaLnBrk="1" hangingPunct="1">
              <a:lnSpc>
                <a:spcPts val="3000"/>
              </a:lnSpc>
              <a:spcBef>
                <a:spcPts val="600"/>
              </a:spcBef>
              <a:buFontTx/>
              <a:buAutoNum type="arabicParenBoth"/>
            </a:pP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เกิดการพัฒนาหลักสูตรและการเรียนการสอนที่ทันสมัย</a:t>
            </a:r>
            <a:b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ได้มาตรฐานและตรงกับความต้องการของตลาดแรงงานมากยิ่งขึ้น</a:t>
            </a:r>
          </a:p>
          <a:p>
            <a:pPr algn="thaiDist" eaLnBrk="1" hangingPunct="1">
              <a:lnSpc>
                <a:spcPts val="3000"/>
              </a:lnSpc>
              <a:spcBef>
                <a:spcPts val="600"/>
              </a:spcBef>
              <a:buFontTx/>
              <a:buAutoNum type="arabicParenBoth"/>
            </a:pP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สร้างความสัมพันธ์ระหว่างสถานประกอบการ วิสาหกิจสังคมและสถาบันอุดมศึกษาผ่านนักศึกษาสหกิจศึกษาและคณาจารย์นิเทศ อันจะนำไปสู่ความร่วมมือที่กว้างขวางยิ่งขึ้น</a:t>
            </a:r>
          </a:p>
          <a:p>
            <a:pPr algn="thaiDist" eaLnBrk="1" hangingPunct="1">
              <a:lnSpc>
                <a:spcPts val="3000"/>
              </a:lnSpc>
              <a:spcBef>
                <a:spcPts val="600"/>
              </a:spcBef>
              <a:buFontTx/>
              <a:buAutoNum type="arabicParenBoth"/>
            </a:pPr>
            <a:endParaRPr lang="th-TH" altLang="th-TH" sz="320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marL="0" indent="0" algn="thaiDist" eaLnBrk="1" hangingPunct="1">
              <a:lnSpc>
                <a:spcPts val="3000"/>
              </a:lnSpc>
            </a:pPr>
            <a:endParaRPr lang="th-TH" altLang="th-TH" sz="320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algn="thaiDist" eaLnBrk="1" hangingPunct="1">
              <a:lnSpc>
                <a:spcPts val="3000"/>
              </a:lnSpc>
              <a:buFontTx/>
              <a:buAutoNum type="arabicParenBoth"/>
            </a:pPr>
            <a:endParaRPr lang="th-TH" altLang="th-TH" sz="320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08520" y="188640"/>
            <a:ext cx="6120680" cy="792088"/>
            <a:chOff x="-108520" y="188640"/>
            <a:chExt cx="6120680" cy="792088"/>
          </a:xfrm>
        </p:grpSpPr>
        <p:sp>
          <p:nvSpPr>
            <p:cNvPr id="5" name="Pentagon 4"/>
            <p:cNvSpPr/>
            <p:nvPr/>
          </p:nvSpPr>
          <p:spPr>
            <a:xfrm>
              <a:off x="-108520" y="188640"/>
              <a:ext cx="6120680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Rectangle 2"/>
            <p:cNvSpPr txBox="1">
              <a:spLocks noChangeArrowheads="1"/>
            </p:cNvSpPr>
            <p:nvPr/>
          </p:nvSpPr>
          <p:spPr bwMode="auto">
            <a:xfrm>
              <a:off x="-29259" y="260648"/>
              <a:ext cx="5825395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3</a:t>
              </a:r>
              <a:r>
                <a:rPr lang="th-TH" sz="4500" b="1" dirty="0" smtClean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. วัตถุประสงค์ของสหกิจศึกษา</a:t>
              </a:r>
              <a:endParaRPr lang="en-US" sz="3800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78E0989F-7BBB-45DC-AED8-6A6B11B0FE1E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14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755650" y="1131739"/>
            <a:ext cx="75723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lnSpc>
                <a:spcPts val="3200"/>
              </a:lnSpc>
              <a:defRPr/>
            </a:pPr>
            <a:r>
              <a:rPr 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ผลประเมินของสถาบันอุดมศึกษา</a:t>
            </a:r>
          </a:p>
          <a:p>
            <a:pPr eaLnBrk="1" hangingPunct="1">
              <a:lnSpc>
                <a:spcPts val="3200"/>
              </a:lnSpc>
              <a:defRPr/>
            </a:pPr>
            <a:r>
              <a:rPr 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และสำนักงานคณะกรรมการการอุดมศึกษา พบว่า</a:t>
            </a:r>
          </a:p>
          <a:p>
            <a:pPr marL="514350" indent="-514350" eaLnBrk="1" hangingPunct="1">
              <a:lnSpc>
                <a:spcPts val="2800"/>
              </a:lnSpc>
              <a:defRPr/>
            </a:pPr>
            <a:endParaRPr 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3923929" y="2060427"/>
            <a:ext cx="4536504" cy="380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15963" indent="-354013"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271463" lvl="1" indent="-271463" eaLnBrk="1" hangingPunct="1">
              <a:lnSpc>
                <a:spcPts val="3600"/>
              </a:lnSpc>
              <a:spcBef>
                <a:spcPts val="1200"/>
              </a:spcBef>
              <a:tabLst/>
            </a:pP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•</a:t>
            </a:r>
            <a:r>
              <a:rPr lang="th-TH" altLang="th-TH" sz="3600" b="1" dirty="0">
                <a:solidFill>
                  <a:srgbClr val="595959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	</a:t>
            </a:r>
            <a:r>
              <a:rPr lang="th-TH" altLang="th-TH" sz="3600" b="1" u="sng" dirty="0">
                <a:latin typeface="AngsanaUPC" panose="02020603050405020304" pitchFamily="18" charset="-34"/>
                <a:cs typeface="AngsanaUPC" panose="02020603050405020304" pitchFamily="18" charset="-34"/>
              </a:rPr>
              <a:t>บัณฑิตสหกิจศึกษา</a:t>
            </a: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ได้งานเร็วกว่าและมากกว่าบัณฑิตที่ไม่ได้ร่วมสหกิจศึกษา</a:t>
            </a:r>
          </a:p>
          <a:p>
            <a:pPr marL="271463" lvl="1" indent="-271463" eaLnBrk="1" hangingPunct="1">
              <a:lnSpc>
                <a:spcPts val="3600"/>
              </a:lnSpc>
              <a:spcBef>
                <a:spcPts val="600"/>
              </a:spcBef>
              <a:tabLst/>
            </a:pP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• 	ผู้ประกอบการพอใจคุณภาพ       </a:t>
            </a:r>
            <a:r>
              <a:rPr lang="th-TH" altLang="th-TH" sz="3600" b="1" u="sng" dirty="0">
                <a:latin typeface="AngsanaUPC" panose="02020603050405020304" pitchFamily="18" charset="-34"/>
                <a:cs typeface="AngsanaUPC" panose="02020603050405020304" pitchFamily="18" charset="-34"/>
              </a:rPr>
              <a:t>บัณฑิตสหกิจศึกษา</a:t>
            </a: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สูงกว่าบัณฑิตที่ไม่ได้ร่วมสหกิจศึกษา</a:t>
            </a:r>
          </a:p>
          <a:p>
            <a:pPr marL="271463" lvl="1" indent="-271463" eaLnBrk="1" hangingPunct="1">
              <a:lnSpc>
                <a:spcPts val="3600"/>
              </a:lnSpc>
              <a:spcBef>
                <a:spcPts val="600"/>
              </a:spcBef>
              <a:tabLst/>
            </a:pP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• 	สถาบันอุดมศึกษาเห็นว่า </a:t>
            </a:r>
            <a:r>
              <a:rPr lang="th-TH" altLang="th-TH" sz="3600" b="1" u="sng" dirty="0">
                <a:latin typeface="AngsanaUPC" panose="02020603050405020304" pitchFamily="18" charset="-34"/>
                <a:cs typeface="AngsanaUPC" panose="02020603050405020304" pitchFamily="18" charset="-34"/>
              </a:rPr>
              <a:t>ผู้ที่ผ่าน</a:t>
            </a: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      </a:t>
            </a:r>
            <a:r>
              <a:rPr lang="th-TH" altLang="th-TH" sz="3600" b="1" u="sng" dirty="0">
                <a:latin typeface="AngsanaUPC" panose="02020603050405020304" pitchFamily="18" charset="-34"/>
                <a:cs typeface="AngsanaUPC" panose="02020603050405020304" pitchFamily="18" charset="-34"/>
              </a:rPr>
              <a:t>สหกิจศึกษา</a:t>
            </a: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มีวุฒิภาวะ </a:t>
            </a:r>
            <a:r>
              <a:rPr lang="th-TH" alt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       ความ</a:t>
            </a: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รับผิดชอบและมีวินัยสูงขึ้น</a:t>
            </a:r>
          </a:p>
        </p:txBody>
      </p:sp>
      <p:pic>
        <p:nvPicPr>
          <p:cNvPr id="24" name="Picture 6" descr="A:\S4.JP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" r="5473"/>
          <a:stretch>
            <a:fillRect/>
          </a:stretch>
        </p:blipFill>
        <p:spPr bwMode="auto">
          <a:xfrm>
            <a:off x="827088" y="2219177"/>
            <a:ext cx="29337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-108520" y="188640"/>
            <a:ext cx="5760640" cy="792088"/>
            <a:chOff x="-108520" y="188640"/>
            <a:chExt cx="5760640" cy="792088"/>
          </a:xfrm>
        </p:grpSpPr>
        <p:sp>
          <p:nvSpPr>
            <p:cNvPr id="7" name="Pentagon 6"/>
            <p:cNvSpPr/>
            <p:nvPr/>
          </p:nvSpPr>
          <p:spPr>
            <a:xfrm>
              <a:off x="-108520" y="188640"/>
              <a:ext cx="5760640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Rectangle 2"/>
            <p:cNvSpPr txBox="1">
              <a:spLocks noChangeArrowheads="1"/>
            </p:cNvSpPr>
            <p:nvPr/>
          </p:nvSpPr>
          <p:spPr bwMode="auto">
            <a:xfrm>
              <a:off x="-36513" y="299120"/>
              <a:ext cx="5472609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4</a:t>
              </a:r>
              <a:r>
                <a:rPr lang="th-TH" sz="4500" b="1" dirty="0" smtClean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. ผลสัมฤทธิ์ของสหกิจศึกษา </a:t>
              </a:r>
              <a:endParaRPr lang="en-US" sz="3800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3FD419AF-FDCB-4E8D-A7E9-1E9EF5198B7F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15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499621" y="1163216"/>
            <a:ext cx="5872579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361950" indent="-3619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eaLnBrk="1" hangingPunct="1">
              <a:lnSpc>
                <a:spcPts val="3500"/>
              </a:lnSpc>
              <a:defRPr/>
            </a:pPr>
            <a:r>
              <a:rPr lang="th-TH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(1) ปัจจัยแห่งความสำเร็จหลัก คือ </a:t>
            </a:r>
            <a:r>
              <a:rPr lang="en-US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   </a:t>
            </a:r>
            <a:r>
              <a:rPr lang="th-TH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     สถานศึกษากับสถานประกอบการ ถือเป็น   ความรับผิดชอบร่วมกัน ในลักษณะ</a:t>
            </a:r>
            <a:r>
              <a:rPr lang="en-US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        </a:t>
            </a:r>
            <a:r>
              <a:rPr lang="th-TH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         </a:t>
            </a:r>
            <a:r>
              <a:rPr lang="th-TH" sz="3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หุ้นส่วนสหกิจศึกษา (</a:t>
            </a:r>
            <a:r>
              <a:rPr lang="th-TH" sz="34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CO</a:t>
            </a:r>
            <a:r>
              <a:rPr lang="en-US" sz="3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-</a:t>
            </a:r>
            <a:r>
              <a:rPr lang="th-TH" sz="34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OP</a:t>
            </a:r>
            <a:r>
              <a:rPr lang="th-TH" sz="3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P</a:t>
            </a:r>
            <a:r>
              <a:rPr lang="en-US" sz="34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artnership</a:t>
            </a:r>
            <a:r>
              <a:rPr lang="th-TH" sz="3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)</a:t>
            </a:r>
            <a:r>
              <a:rPr lang="th-TH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เป็นพันธกิจและภารกิจร่วมที่มีนโยบายและแผนงานที่ชัดเจนและต่อเนื่อง</a:t>
            </a:r>
          </a:p>
          <a:p>
            <a:pPr eaLnBrk="1" hangingPunct="1">
              <a:lnSpc>
                <a:spcPts val="3500"/>
              </a:lnSpc>
              <a:spcBef>
                <a:spcPts val="600"/>
              </a:spcBef>
              <a:defRPr/>
            </a:pPr>
            <a:r>
              <a:rPr lang="en-US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(2) </a:t>
            </a:r>
            <a:r>
              <a:rPr lang="th-TH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จัดเป็นส่วนหนึ่งของระบบการศึกษา </a:t>
            </a:r>
            <a:r>
              <a:rPr lang="en-US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     </a:t>
            </a:r>
            <a:r>
              <a:rPr lang="th-TH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   โดยถือเป็นองค์ประกอบสำคัญของหลักสูตรดำเนินการเป็นระบบครบกระบวนการตามมาตรฐานสหกิจศึกษาและมาตรฐานการศึกษาของสถานศึกษา</a:t>
            </a:r>
          </a:p>
        </p:txBody>
      </p:sp>
      <p:pic>
        <p:nvPicPr>
          <p:cNvPr id="17415" name="Picture 33" descr="บทที่3-กิจกรรมระหว่างการปฏิบัติงาน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412776"/>
            <a:ext cx="2520950" cy="336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-108520" y="260648"/>
            <a:ext cx="9217024" cy="792088"/>
            <a:chOff x="-108520" y="260648"/>
            <a:chExt cx="9217024" cy="792088"/>
          </a:xfrm>
        </p:grpSpPr>
        <p:sp>
          <p:nvSpPr>
            <p:cNvPr id="6" name="Pentagon 5"/>
            <p:cNvSpPr/>
            <p:nvPr/>
          </p:nvSpPr>
          <p:spPr>
            <a:xfrm>
              <a:off x="-108520" y="260648"/>
              <a:ext cx="8280920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2"/>
            <p:cNvSpPr txBox="1">
              <a:spLocks noChangeArrowheads="1"/>
            </p:cNvSpPr>
            <p:nvPr/>
          </p:nvSpPr>
          <p:spPr bwMode="auto">
            <a:xfrm>
              <a:off x="0" y="371128"/>
              <a:ext cx="9108504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5</a:t>
              </a:r>
              <a:r>
                <a:rPr lang="th-TH" sz="4500" b="1" dirty="0" smtClean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. ปัจจัยแห่งความสำเร็จในการจัดสหกิจศึกษา</a:t>
              </a:r>
              <a:endParaRPr lang="en-US" sz="3800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3131840" y="1370702"/>
            <a:ext cx="5759450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1950" indent="-361950" eaLnBrk="1" hangingPunct="1">
              <a:lnSpc>
                <a:spcPts val="3500"/>
              </a:lnSpc>
              <a:defRPr/>
            </a:pPr>
            <a:r>
              <a:rPr 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(3) มีการ </a:t>
            </a:r>
            <a:r>
              <a:rPr lang="th-TH" sz="36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กำหนดส่วนงานและบุคลากร ผู้รับผิดชอบการบริหารและการจัดการสหกิจศึกษา </a:t>
            </a:r>
            <a:r>
              <a:rPr 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ทั้งในสถานศึกษาและสถานประกอบการ</a:t>
            </a:r>
          </a:p>
          <a:p>
            <a:pPr marL="361950" indent="-361950" eaLnBrk="1" hangingPunct="1">
              <a:lnSpc>
                <a:spcPts val="3500"/>
              </a:lnSpc>
              <a:spcBef>
                <a:spcPts val="600"/>
              </a:spcBef>
              <a:defRPr/>
            </a:pPr>
            <a:r>
              <a:rPr 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(4) สร้างความพร้อมในองค์กรที่จะจัดสหกิจศึกษาให้มีความพร้อมทุกด้านก่อนที่จะจัด</a:t>
            </a:r>
            <a:br>
              <a:rPr 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th-TH" sz="3600" b="1" dirty="0" err="1">
                <a:latin typeface="AngsanaUPC" panose="02020603050405020304" pitchFamily="18" charset="-34"/>
                <a:cs typeface="AngsanaUPC" panose="02020603050405020304" pitchFamily="18" charset="-34"/>
              </a:rPr>
              <a:t>สห</a:t>
            </a:r>
            <a:r>
              <a:rPr 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กิจศึกษา</a:t>
            </a:r>
          </a:p>
          <a:p>
            <a:pPr marL="361950" indent="-361950" eaLnBrk="1" hangingPunct="1">
              <a:lnSpc>
                <a:spcPts val="3500"/>
              </a:lnSpc>
              <a:spcBef>
                <a:spcPts val="600"/>
              </a:spcBef>
              <a:defRPr/>
            </a:pPr>
            <a:r>
              <a:rPr 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(5) มีการ</a:t>
            </a:r>
            <a:r>
              <a:rPr lang="th-TH" sz="36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ติดตาม ประเมินผลการจัดสหกิจศึกษา </a:t>
            </a:r>
            <a:r>
              <a:rPr 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คู่ขนานกับการจัด เพื่อนำผลมาใช้ในการแก้ปัญหาและพัฒนาการจัดสหกิจศึกษาให้ดียิ่งขึ้น</a:t>
            </a:r>
          </a:p>
        </p:txBody>
      </p:sp>
      <p:pic>
        <p:nvPicPr>
          <p:cNvPr id="18437" name="Picture 22" descr="บทที่4-ข้อแนะนำในการติดต่อ-1.JPG"/>
          <p:cNvPicPr>
            <a:picLocks noChangeAspect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70702"/>
            <a:ext cx="23987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34" descr="S4022517.JPG"/>
          <p:cNvPicPr>
            <a:picLocks noChangeAspect="1"/>
          </p:cNvPicPr>
          <p:nvPr/>
        </p:nvPicPr>
        <p:blipFill>
          <a:blip r:embed="rId3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1008"/>
            <a:ext cx="23987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-108520" y="260648"/>
            <a:ext cx="9287445" cy="792088"/>
            <a:chOff x="-108520" y="260648"/>
            <a:chExt cx="9287445" cy="792088"/>
          </a:xfrm>
        </p:grpSpPr>
        <p:sp>
          <p:nvSpPr>
            <p:cNvPr id="7" name="Pentagon 6"/>
            <p:cNvSpPr/>
            <p:nvPr/>
          </p:nvSpPr>
          <p:spPr>
            <a:xfrm>
              <a:off x="-108520" y="260648"/>
              <a:ext cx="8784976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2"/>
            <p:cNvSpPr txBox="1">
              <a:spLocks noChangeArrowheads="1"/>
            </p:cNvSpPr>
            <p:nvPr/>
          </p:nvSpPr>
          <p:spPr bwMode="auto">
            <a:xfrm>
              <a:off x="-36513" y="371128"/>
              <a:ext cx="9215438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5</a:t>
              </a:r>
              <a:r>
                <a:rPr lang="th-TH" sz="4500" b="1" dirty="0" smtClean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. ปัจจัยแห่งความสำเร็จในการจัดสหกิจศึกษา </a:t>
              </a:r>
              <a:r>
                <a:rPr lang="th-TH" sz="4400" dirty="0" smtClean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(ต่อ)</a:t>
              </a:r>
              <a:endParaRPr lang="en-US" sz="3600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sp>
        <p:nvSpPr>
          <p:cNvPr id="21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6920739A-AC6F-44FA-8BB1-2FF0E761F844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16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 txBox="1">
            <a:spLocks noChangeArrowheads="1"/>
          </p:cNvSpPr>
          <p:nvPr/>
        </p:nvSpPr>
        <p:spPr bwMode="auto">
          <a:xfrm>
            <a:off x="755650" y="1125538"/>
            <a:ext cx="788828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lnSpc>
                <a:spcPts val="4000"/>
              </a:lnSpc>
            </a:pP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ที่ตอบสนองความต้องการของตลาดแรงงานในอนาคต</a:t>
            </a:r>
            <a:endParaRPr lang="en-US" altLang="th-TH" sz="3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08520" y="188640"/>
            <a:ext cx="5688632" cy="792088"/>
            <a:chOff x="-108520" y="188640"/>
            <a:chExt cx="5688632" cy="792088"/>
          </a:xfrm>
        </p:grpSpPr>
        <p:sp>
          <p:nvSpPr>
            <p:cNvPr id="13" name="Pentagon 12"/>
            <p:cNvSpPr/>
            <p:nvPr/>
          </p:nvSpPr>
          <p:spPr>
            <a:xfrm>
              <a:off x="-108520" y="188640"/>
              <a:ext cx="5688632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7" name="Rectangle 2"/>
            <p:cNvSpPr txBox="1">
              <a:spLocks noChangeArrowheads="1"/>
            </p:cNvSpPr>
            <p:nvPr/>
          </p:nvSpPr>
          <p:spPr bwMode="auto">
            <a:xfrm>
              <a:off x="4564" y="279217"/>
              <a:ext cx="550354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6. แนวโน้มการจัดสหกิจศึกษา</a:t>
              </a:r>
              <a:endParaRPr lang="en-US" sz="3600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sp>
        <p:nvSpPr>
          <p:cNvPr id="49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8B8B638C-723D-4D2E-8876-40A1B854A3D3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17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3" name="Rectangle 163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068638"/>
            <a:ext cx="11303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3851275" y="1988840"/>
            <a:ext cx="3817092" cy="946885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6350" indent="-63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lnSpc>
                <a:spcPts val="3200"/>
              </a:lnSpc>
            </a:pP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จะเป็นตลาดแรงงานเสรี           ที่มีความเป็นสากลมากขึ้น</a:t>
            </a: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3851275" y="4581525"/>
            <a:ext cx="3817069" cy="935707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6350" indent="-63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lnSpc>
                <a:spcPts val="3200"/>
              </a:lnSpc>
            </a:pP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มีความเคลื่อนไหว</a:t>
            </a:r>
            <a:r>
              <a:rPr lang="th-TH" alt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ของ</a:t>
            </a:r>
          </a:p>
          <a:p>
            <a:pPr algn="ctr" eaLnBrk="1" hangingPunct="1">
              <a:lnSpc>
                <a:spcPts val="3200"/>
              </a:lnSpc>
            </a:pPr>
            <a:r>
              <a:rPr lang="th-TH" alt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แรงงานความรู้</a:t>
            </a: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กว้างขวางขึ้น</a:t>
            </a:r>
          </a:p>
        </p:txBody>
      </p:sp>
      <p:cxnSp>
        <p:nvCxnSpPr>
          <p:cNvPr id="30" name="Elbow Connector 29"/>
          <p:cNvCxnSpPr>
            <a:stCxn id="22" idx="3"/>
            <a:endCxn id="23" idx="1"/>
          </p:cNvCxnSpPr>
          <p:nvPr/>
        </p:nvCxnSpPr>
        <p:spPr>
          <a:xfrm flipV="1">
            <a:off x="3097212" y="2462283"/>
            <a:ext cx="754063" cy="1349305"/>
          </a:xfrm>
          <a:prstGeom prst="bentConnector3">
            <a:avLst>
              <a:gd name="adj1" fmla="val 50000"/>
            </a:avLst>
          </a:prstGeom>
          <a:ln w="25400">
            <a:solidFill>
              <a:srgbClr val="DE84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22" idx="3"/>
            <a:endCxn id="27" idx="1"/>
          </p:cNvCxnSpPr>
          <p:nvPr/>
        </p:nvCxnSpPr>
        <p:spPr>
          <a:xfrm>
            <a:off x="3097212" y="3811588"/>
            <a:ext cx="754063" cy="1237791"/>
          </a:xfrm>
          <a:prstGeom prst="bentConnector3">
            <a:avLst>
              <a:gd name="adj1" fmla="val 50000"/>
            </a:avLst>
          </a:prstGeom>
          <a:ln w="25400">
            <a:solidFill>
              <a:srgbClr val="DE84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1115615" y="2815466"/>
            <a:ext cx="1981597" cy="1261234"/>
            <a:chOff x="1115615" y="2815466"/>
            <a:chExt cx="1981597" cy="1261234"/>
          </a:xfrm>
        </p:grpSpPr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1115615" y="3546475"/>
              <a:ext cx="1981597" cy="530225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rgbClr val="DE8400"/>
              </a:solidFill>
              <a:miter lim="800000"/>
              <a:headEnd/>
              <a:tailEnd/>
            </a:ln>
          </p:spPr>
          <p:txBody>
            <a:bodyPr/>
            <a:lstStyle>
              <a:lvl1pPr marL="361950" indent="-3619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pPr algn="ctr" eaLnBrk="1" hangingPunct="1">
                <a:lnSpc>
                  <a:spcPts val="3200"/>
                </a:lnSpc>
              </a:pPr>
              <a:r>
                <a:rPr lang="th-TH" altLang="th-TH" sz="3600" b="1" dirty="0">
                  <a:latin typeface="AngsanaUPC" panose="02020603050405020304" pitchFamily="18" charset="-34"/>
                  <a:cs typeface="AngsanaUPC" panose="02020603050405020304" pitchFamily="18" charset="-34"/>
                </a:rPr>
                <a:t>ตลาดแรงงาน</a:t>
              </a:r>
              <a:r>
                <a:rPr lang="th-TH" altLang="th-TH" sz="3600" b="1" dirty="0">
                  <a:solidFill>
                    <a:srgbClr val="595959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  	</a:t>
              </a:r>
              <a:endPara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sp>
          <p:nvSpPr>
            <p:cNvPr id="62" name="สี่เหลี่ยมผืนผ้า 19"/>
            <p:cNvSpPr/>
            <p:nvPr/>
          </p:nvSpPr>
          <p:spPr bwMode="auto">
            <a:xfrm>
              <a:off x="1642069" y="2815466"/>
              <a:ext cx="928688" cy="642938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4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cs typeface="TH SarabunPSK" pitchFamily="34" charset="-34"/>
                </a:rPr>
                <a:t>1</a:t>
              </a:r>
              <a:endParaRPr lang="th-TH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H SarabunPSK" pitchFamily="34" charset="-34"/>
              </a:endParaRPr>
            </a:p>
          </p:txBody>
        </p:sp>
      </p:grpSp>
      <p:pic>
        <p:nvPicPr>
          <p:cNvPr id="64" name="Rectangle 1638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068638"/>
            <a:ext cx="2124075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23" grpId="0" animBg="1"/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2873375" y="2060575"/>
            <a:ext cx="1627188" cy="665163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6350" indent="-63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lnSpc>
                <a:spcPts val="2400"/>
              </a:lnSpc>
            </a:pPr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มีมาตรฐาน</a:t>
            </a:r>
            <a:b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เป็นสากลมากขึ้น</a:t>
            </a:r>
            <a:r>
              <a:rPr lang="th-TH" altLang="th-TH" sz="2400" b="1" dirty="0">
                <a:solidFill>
                  <a:srgbClr val="595959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	</a:t>
            </a:r>
            <a:endParaRPr lang="th-TH" altLang="th-TH" sz="2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4975620" y="1844824"/>
            <a:ext cx="2729806" cy="403225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ความรู้</a:t>
            </a:r>
            <a:r>
              <a:rPr lang="th-TH" altLang="th-TH" sz="2400" b="1" dirty="0">
                <a:solidFill>
                  <a:srgbClr val="595959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	</a:t>
            </a:r>
            <a:endParaRPr lang="th-TH" altLang="th-TH" sz="2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4975620" y="2364770"/>
            <a:ext cx="2729806" cy="384017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 eaLnBrk="1" hangingPunct="1"/>
            <a:r>
              <a:rPr lang="th-TH" altLang="th-TH" sz="2400" b="1">
                <a:latin typeface="AngsanaUPC" panose="02020603050405020304" pitchFamily="18" charset="-34"/>
                <a:cs typeface="AngsanaUPC" panose="02020603050405020304" pitchFamily="18" charset="-34"/>
              </a:rPr>
              <a:t>ทักษะ</a:t>
            </a: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4972728" y="2853640"/>
            <a:ext cx="2767624" cy="460375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 eaLnBrk="1" hangingPunct="1"/>
            <a:r>
              <a:rPr lang="th-TH" altLang="th-TH" sz="2400" b="1">
                <a:latin typeface="AngsanaUPC" panose="02020603050405020304" pitchFamily="18" charset="-34"/>
                <a:cs typeface="AngsanaUPC" panose="02020603050405020304" pitchFamily="18" charset="-34"/>
              </a:rPr>
              <a:t>ภาษาและวัฒนธรรมการทำงาน</a:t>
            </a: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2874963" y="4106863"/>
            <a:ext cx="1552575" cy="690562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6350" indent="-63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lnSpc>
                <a:spcPts val="2400"/>
              </a:lnSpc>
            </a:pPr>
            <a:r>
              <a:rPr lang="th-TH" altLang="th-TH" sz="2400" b="1">
                <a:latin typeface="AngsanaUPC" panose="02020603050405020304" pitchFamily="18" charset="-34"/>
                <a:cs typeface="AngsanaUPC" panose="02020603050405020304" pitchFamily="18" charset="-34"/>
              </a:rPr>
              <a:t>จัดสหกิจศึกษา</a:t>
            </a:r>
          </a:p>
          <a:p>
            <a:pPr algn="ctr" eaLnBrk="1" hangingPunct="1">
              <a:lnSpc>
                <a:spcPts val="2400"/>
              </a:lnSpc>
            </a:pPr>
            <a:r>
              <a:rPr lang="th-TH" altLang="th-TH" sz="2400" b="1">
                <a:latin typeface="AngsanaUPC" panose="02020603050405020304" pitchFamily="18" charset="-34"/>
                <a:cs typeface="AngsanaUPC" panose="02020603050405020304" pitchFamily="18" charset="-34"/>
              </a:rPr>
              <a:t>นานาชาติโดย</a:t>
            </a: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4857140" y="3668985"/>
            <a:ext cx="4179356" cy="461963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>
                <a:latin typeface="AngsanaUPC" panose="02020603050405020304" pitchFamily="18" charset="-34"/>
                <a:cs typeface="AngsanaUPC" panose="02020603050405020304" pitchFamily="18" charset="-34"/>
              </a:rPr>
              <a:t>พัฒนาหลักสูตรและการจัดสหกิจศึกษานานาชาติ</a:t>
            </a: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4857140" y="4227785"/>
            <a:ext cx="4072548" cy="460375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 eaLnBrk="1" hangingPunct="1"/>
            <a:r>
              <a:rPr lang="th-TH" altLang="th-TH" sz="2400" b="1">
                <a:latin typeface="AngsanaUPC" panose="02020603050405020304" pitchFamily="18" charset="-34"/>
                <a:cs typeface="AngsanaUPC" panose="02020603050405020304" pitchFamily="18" charset="-34"/>
              </a:rPr>
              <a:t>ให้ประสบการณ์ทำงานในประเทศเป้าหมาย</a:t>
            </a: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 bwMode="auto">
          <a:xfrm>
            <a:off x="4865732" y="5648598"/>
            <a:ext cx="4063955" cy="804738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6350" indent="-63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จัดให้มีการแลกเปลี่ยนนักศึกษาและคณาจารย์สหกิจศึกษากับประเทศเป้าหมาย</a:t>
            </a:r>
          </a:p>
        </p:txBody>
      </p:sp>
      <p:sp>
        <p:nvSpPr>
          <p:cNvPr id="61" name="Rectangle 3"/>
          <p:cNvSpPr txBox="1">
            <a:spLocks noChangeArrowheads="1"/>
          </p:cNvSpPr>
          <p:nvPr/>
        </p:nvSpPr>
        <p:spPr bwMode="auto">
          <a:xfrm>
            <a:off x="4857140" y="4758010"/>
            <a:ext cx="4072548" cy="798513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ร่วม</a:t>
            </a:r>
            <a:r>
              <a:rPr lang="th-TH" altLang="th-TH" sz="2400" b="1" dirty="0" err="1">
                <a:latin typeface="AngsanaUPC" panose="02020603050405020304" pitchFamily="18" charset="-34"/>
                <a:cs typeface="AngsanaUPC" panose="02020603050405020304" pitchFamily="18" charset="-34"/>
              </a:rPr>
              <a:t>ทำสห</a:t>
            </a:r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กิจศึกษาในสถานประกอบการ</a:t>
            </a:r>
          </a:p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ที่มีหน่วยงานในประเทศต่างๆ</a:t>
            </a:r>
          </a:p>
        </p:txBody>
      </p:sp>
      <p:pic>
        <p:nvPicPr>
          <p:cNvPr id="15392" name="Picture 48" descr="F:\คณาจารย์นิเทศ10\PPT@10\ภาพ ศ.ดร.วิจิตร\DSC068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63" y="4976813"/>
            <a:ext cx="1674812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3" name="Picture 50" descr="F:\คณาจารย์นิเทศ10\PPT@10\ภาพ ศ.ดร.วิจิตร\DSC069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200" y="4976813"/>
            <a:ext cx="1584325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Slide Number Placeholder 18"/>
          <p:cNvSpPr txBox="1">
            <a:spLocks/>
          </p:cNvSpPr>
          <p:nvPr/>
        </p:nvSpPr>
        <p:spPr>
          <a:xfrm>
            <a:off x="114300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9B2E95B5-A5C9-4881-984C-47E57DCD66EE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18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0509" name="Rectangle 2"/>
          <p:cNvSpPr txBox="1">
            <a:spLocks noChangeArrowheads="1"/>
          </p:cNvSpPr>
          <p:nvPr/>
        </p:nvSpPr>
        <p:spPr bwMode="auto">
          <a:xfrm>
            <a:off x="755650" y="1125538"/>
            <a:ext cx="788828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lnSpc>
                <a:spcPts val="4000"/>
              </a:lnSpc>
            </a:pP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ที่ตอบสนองความต้องการของตลาดแรงงานในอนาคต</a:t>
            </a:r>
            <a:endParaRPr lang="en-US" altLang="th-TH" sz="3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43126" y="2113892"/>
            <a:ext cx="2016224" cy="2177121"/>
            <a:chOff x="343126" y="2113892"/>
            <a:chExt cx="2016224" cy="2177121"/>
          </a:xfrm>
        </p:grpSpPr>
        <p:sp>
          <p:nvSpPr>
            <p:cNvPr id="25" name="Rectangle 3"/>
            <p:cNvSpPr txBox="1">
              <a:spLocks noChangeArrowheads="1"/>
            </p:cNvSpPr>
            <p:nvPr/>
          </p:nvSpPr>
          <p:spPr bwMode="auto">
            <a:xfrm>
              <a:off x="343126" y="2736850"/>
              <a:ext cx="2016224" cy="1554163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rgbClr val="DE8400"/>
              </a:solidFill>
              <a:miter lim="800000"/>
              <a:headEnd/>
              <a:tailEnd/>
            </a:ln>
          </p:spPr>
          <p:txBody>
            <a:bodyPr/>
            <a:lstStyle>
              <a:lvl1pPr marL="6350" indent="-63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pPr algn="ctr" eaLnBrk="1" hangingPunct="1">
                <a:lnSpc>
                  <a:spcPts val="2800"/>
                </a:lnSpc>
              </a:pPr>
              <a:r>
                <a:rPr lang="th-TH" altLang="th-TH" b="1" dirty="0">
                  <a:latin typeface="AngsanaUPC" panose="02020603050405020304" pitchFamily="18" charset="-34"/>
                  <a:cs typeface="AngsanaUPC" panose="02020603050405020304" pitchFamily="18" charset="-34"/>
                </a:rPr>
                <a:t>การ</a:t>
              </a:r>
              <a:r>
                <a:rPr lang="th-TH" altLang="th-TH" b="1" dirty="0" err="1">
                  <a:latin typeface="AngsanaUPC" panose="02020603050405020304" pitchFamily="18" charset="-34"/>
                  <a:cs typeface="AngsanaUPC" panose="02020603050405020304" pitchFamily="18" charset="-34"/>
                </a:rPr>
                <a:t>จัดสห</a:t>
              </a:r>
              <a:r>
                <a:rPr lang="th-TH" altLang="th-TH" b="1" dirty="0">
                  <a:latin typeface="AngsanaUPC" panose="02020603050405020304" pitchFamily="18" charset="-34"/>
                  <a:cs typeface="AngsanaUPC" panose="02020603050405020304" pitchFamily="18" charset="-34"/>
                </a:rPr>
                <a:t>กิจศึกษา ที่ตอบสนองความต้องการของตลาด แรงงานในอนาคต</a:t>
              </a:r>
              <a:r>
                <a:rPr lang="th-TH" altLang="th-TH" b="1" dirty="0">
                  <a:solidFill>
                    <a:srgbClr val="595959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 	</a:t>
              </a:r>
              <a:endParaRPr lang="th-TH" altLang="th-TH" b="1" dirty="0"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sp>
          <p:nvSpPr>
            <p:cNvPr id="131" name="สี่เหลี่ยมผืนผ้า 19"/>
            <p:cNvSpPr/>
            <p:nvPr/>
          </p:nvSpPr>
          <p:spPr bwMode="auto">
            <a:xfrm>
              <a:off x="954881" y="2113892"/>
              <a:ext cx="928688" cy="64293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4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ngsanaUPC" panose="02020603050405020304" pitchFamily="18" charset="-34"/>
                </a:rPr>
                <a:t>2</a:t>
              </a:r>
              <a:endParaRPr lang="th-TH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ngsanaUPC" panose="02020603050405020304" pitchFamily="18" charset="-34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381216" y="2276875"/>
            <a:ext cx="498784" cy="2232249"/>
            <a:chOff x="2483767" y="2520390"/>
            <a:chExt cx="498784" cy="1368520"/>
          </a:xfrm>
        </p:grpSpPr>
        <p:sp>
          <p:nvSpPr>
            <p:cNvPr id="51" name="Right Arrow 50"/>
            <p:cNvSpPr/>
            <p:nvPr/>
          </p:nvSpPr>
          <p:spPr>
            <a:xfrm>
              <a:off x="2694551" y="2520390"/>
              <a:ext cx="288000" cy="88322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Right Arrow 51"/>
            <p:cNvSpPr/>
            <p:nvPr/>
          </p:nvSpPr>
          <p:spPr>
            <a:xfrm>
              <a:off x="2694551" y="3789426"/>
              <a:ext cx="288000" cy="99484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2483767" y="3250407"/>
              <a:ext cx="216000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712914" y="2542606"/>
              <a:ext cx="0" cy="1302156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4428008" y="3824557"/>
            <a:ext cx="447220" cy="2305230"/>
            <a:chOff x="4428008" y="3824557"/>
            <a:chExt cx="447220" cy="2305230"/>
          </a:xfrm>
        </p:grpSpPr>
        <p:sp>
          <p:nvSpPr>
            <p:cNvPr id="64" name="Right Arrow 63"/>
            <p:cNvSpPr/>
            <p:nvPr/>
          </p:nvSpPr>
          <p:spPr>
            <a:xfrm>
              <a:off x="4672326" y="3824557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5" name="Right Arrow 64"/>
            <p:cNvSpPr/>
            <p:nvPr/>
          </p:nvSpPr>
          <p:spPr>
            <a:xfrm>
              <a:off x="4672326" y="4365027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6" name="Right Arrow 65"/>
            <p:cNvSpPr/>
            <p:nvPr/>
          </p:nvSpPr>
          <p:spPr>
            <a:xfrm>
              <a:off x="4672326" y="5085184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7" name="Right Arrow 66"/>
            <p:cNvSpPr/>
            <p:nvPr/>
          </p:nvSpPr>
          <p:spPr>
            <a:xfrm>
              <a:off x="4672326" y="5949280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4676745" y="3861328"/>
              <a:ext cx="0" cy="2196000"/>
            </a:xfrm>
            <a:prstGeom prst="line">
              <a:avLst/>
            </a:prstGeom>
            <a:ln w="635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4428008" y="4581128"/>
              <a:ext cx="216000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500016" y="1966615"/>
            <a:ext cx="462482" cy="1224136"/>
            <a:chOff x="4500016" y="1966615"/>
            <a:chExt cx="462482" cy="1224136"/>
          </a:xfrm>
        </p:grpSpPr>
        <p:sp>
          <p:nvSpPr>
            <p:cNvPr id="62" name="Right Arrow 61"/>
            <p:cNvSpPr/>
            <p:nvPr/>
          </p:nvSpPr>
          <p:spPr>
            <a:xfrm>
              <a:off x="4759596" y="1966615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3" name="Right Arrow 62"/>
            <p:cNvSpPr/>
            <p:nvPr/>
          </p:nvSpPr>
          <p:spPr>
            <a:xfrm>
              <a:off x="4759596" y="2470671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0" name="Right Arrow 69"/>
            <p:cNvSpPr/>
            <p:nvPr/>
          </p:nvSpPr>
          <p:spPr>
            <a:xfrm>
              <a:off x="4759596" y="3010244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759596" y="2017895"/>
              <a:ext cx="0" cy="1116000"/>
            </a:xfrm>
            <a:prstGeom prst="line">
              <a:avLst/>
            </a:prstGeom>
            <a:ln w="635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4500016" y="2492896"/>
              <a:ext cx="234000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-108520" y="188640"/>
            <a:ext cx="6624736" cy="792088"/>
            <a:chOff x="-108520" y="188640"/>
            <a:chExt cx="5688632" cy="792088"/>
          </a:xfrm>
        </p:grpSpPr>
        <p:sp>
          <p:nvSpPr>
            <p:cNvPr id="40" name="Pentagon 39"/>
            <p:cNvSpPr/>
            <p:nvPr/>
          </p:nvSpPr>
          <p:spPr>
            <a:xfrm>
              <a:off x="-108520" y="188640"/>
              <a:ext cx="5688632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1" name="Rectangle 2"/>
            <p:cNvSpPr txBox="1">
              <a:spLocks noChangeArrowheads="1"/>
            </p:cNvSpPr>
            <p:nvPr/>
          </p:nvSpPr>
          <p:spPr bwMode="auto">
            <a:xfrm>
              <a:off x="4564" y="279217"/>
              <a:ext cx="550354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6. แนวโน้มการจัดสหกิจศึกษา (ต่อ)</a:t>
              </a:r>
              <a:endParaRPr lang="en-US" sz="3600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61" grpId="0" animBg="1"/>
      <p:bldP spid="2050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2873374" y="1778001"/>
            <a:ext cx="1826420" cy="857250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6350" indent="-63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สิทธิประโยชน์</a:t>
            </a:r>
            <a:r>
              <a:rPr lang="th-TH" altLang="th-TH" b="1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รูปแบบคลัสเตอร์</a:t>
            </a:r>
            <a:r>
              <a:rPr lang="th-TH" altLang="th-TH" b="1" dirty="0">
                <a:solidFill>
                  <a:srgbClr val="595959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	</a:t>
            </a:r>
            <a:endParaRPr lang="th-TH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5371232" y="1611759"/>
            <a:ext cx="2694062" cy="360363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 eaLnBrk="1" hangingPunct="1">
              <a:lnSpc>
                <a:spcPts val="3000"/>
              </a:lnSpc>
            </a:pPr>
            <a:r>
              <a:rPr lang="en-US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SUPER CLUSTER</a:t>
            </a:r>
            <a:endParaRPr lang="th-TH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5364088" y="2082741"/>
            <a:ext cx="3456384" cy="410155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1.ยกเว้นภาษีเงินได้นิติบุคคล 8 ปี</a:t>
            </a:r>
            <a:endParaRPr lang="th-TH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5364088" y="2614807"/>
            <a:ext cx="3456384" cy="830832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288000" indent="-288000"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2.ลดหย่อนภาษีเงินได้นิติบุคคลร้อยละ 50 เป็นเวลา 5 ปี</a:t>
            </a:r>
            <a:endParaRPr lang="th-TH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2915816" y="4293096"/>
            <a:ext cx="1930426" cy="2417388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6350" indent="-63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เงื่อนไขคุณสมบัติของโครงการความร่วมมือกับสถาบันการศึกษา สถาบันวิจัยหรือศูนย์ความเป็นเลิศ</a:t>
            </a:r>
            <a:endParaRPr lang="th-TH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2923622" y="3214204"/>
            <a:ext cx="1989052" cy="498152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b="1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คลัสเตอร์</a:t>
            </a: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เป้าหมาย</a:t>
            </a:r>
            <a:endParaRPr lang="th-TH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5248228" y="3573016"/>
            <a:ext cx="3716259" cy="787589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288000" indent="-288000" algn="thaiDist"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ลดหย่อนภาษีเงินได้นิติบุคคลร้อยละ 50 เป็นเวลา 5 ปี</a:t>
            </a:r>
            <a:endParaRPr lang="th-TH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61" name="Rectangle 3"/>
          <p:cNvSpPr txBox="1">
            <a:spLocks noChangeArrowheads="1"/>
          </p:cNvSpPr>
          <p:nvPr/>
        </p:nvSpPr>
        <p:spPr bwMode="auto">
          <a:xfrm>
            <a:off x="5364088" y="4599177"/>
            <a:ext cx="3600400" cy="2088230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271463" indent="-271463"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1. ทวิภาคีตามที่ สอศ. กำหนด</a:t>
            </a:r>
          </a:p>
          <a:p>
            <a:pPr marL="271463" indent="-271463"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2. สหกิจศึกษาตามที่ สกอ. กำหนด</a:t>
            </a:r>
          </a:p>
          <a:p>
            <a:pPr marL="271463" indent="-271463"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3.</a:t>
            </a:r>
            <a:r>
              <a:rPr lang="en-US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STI WIL </a:t>
            </a: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ตามที่ </a:t>
            </a:r>
            <a:r>
              <a:rPr lang="th-TH" altLang="th-TH" b="1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สว</a:t>
            </a: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ทน. กำหนด</a:t>
            </a:r>
          </a:p>
          <a:p>
            <a:pPr marL="271463" indent="-271463"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4.</a:t>
            </a:r>
            <a:r>
              <a:rPr lang="en-US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TALENT MOBILITY </a:t>
            </a: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ตามที่     สวทน. กำหนด</a:t>
            </a:r>
          </a:p>
        </p:txBody>
      </p:sp>
      <p:sp>
        <p:nvSpPr>
          <p:cNvPr id="49" name="Slide Number Placeholder 18"/>
          <p:cNvSpPr txBox="1">
            <a:spLocks/>
          </p:cNvSpPr>
          <p:nvPr/>
        </p:nvSpPr>
        <p:spPr>
          <a:xfrm>
            <a:off x="114300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9B2E95B5-A5C9-4881-984C-47E57DCD66EE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19</a:t>
            </a:fld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0509" name="Rectangle 2"/>
          <p:cNvSpPr txBox="1">
            <a:spLocks noChangeArrowheads="1"/>
          </p:cNvSpPr>
          <p:nvPr/>
        </p:nvSpPr>
        <p:spPr bwMode="auto">
          <a:xfrm>
            <a:off x="785302" y="981671"/>
            <a:ext cx="78475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ที่ตอบสนองความต้องการของตลาดแรงงานในอนาคต</a:t>
            </a:r>
            <a:endParaRPr lang="en-US" alt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4343" y="1791940"/>
            <a:ext cx="2304255" cy="4241815"/>
            <a:chOff x="184343" y="1791940"/>
            <a:chExt cx="2304255" cy="4241815"/>
          </a:xfrm>
        </p:grpSpPr>
        <p:sp>
          <p:nvSpPr>
            <p:cNvPr id="25" name="Rectangle 3"/>
            <p:cNvSpPr txBox="1">
              <a:spLocks noChangeArrowheads="1"/>
            </p:cNvSpPr>
            <p:nvPr/>
          </p:nvSpPr>
          <p:spPr bwMode="auto">
            <a:xfrm>
              <a:off x="184343" y="2461185"/>
              <a:ext cx="2304255" cy="3572570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rgbClr val="DE8400"/>
              </a:solidFill>
              <a:miter lim="800000"/>
              <a:headEnd/>
              <a:tailEnd/>
            </a:ln>
          </p:spPr>
          <p:txBody>
            <a:bodyPr/>
            <a:lstStyle>
              <a:lvl1pPr marL="6350" indent="-63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pPr algn="thaiDist" eaLnBrk="1" hangingPunct="1">
                <a:lnSpc>
                  <a:spcPts val="3000"/>
                </a:lnSpc>
              </a:pPr>
              <a:r>
                <a:rPr lang="th-TH" altLang="th-TH" b="1" dirty="0" smtClean="0">
                  <a:latin typeface="AngsanaUPC" panose="02020603050405020304" pitchFamily="18" charset="-34"/>
                  <a:cs typeface="AngsanaUPC" panose="02020603050405020304" pitchFamily="18" charset="-34"/>
                </a:rPr>
                <a:t>เป็นส่วนหนึ่งของนโยบายส่งเสริมการลงทุนของรัฐบาลไทย ตามประกาศของคณะกรรมการส่งเสริมการลงทุนที่ 10/2558 และคำชี้แจงเรื่องการขอรับสิทธิประโยชน์</a:t>
              </a:r>
              <a:r>
                <a:rPr lang="th-TH" altLang="th-TH" b="1" dirty="0">
                  <a:solidFill>
                    <a:srgbClr val="595959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	</a:t>
              </a:r>
              <a:endParaRPr lang="th-TH" altLang="th-TH" b="1" dirty="0"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sp>
          <p:nvSpPr>
            <p:cNvPr id="131" name="สี่เหลี่ยมผืนผ้า 19"/>
            <p:cNvSpPr/>
            <p:nvPr/>
          </p:nvSpPr>
          <p:spPr bwMode="auto">
            <a:xfrm>
              <a:off x="856188" y="1791940"/>
              <a:ext cx="928688" cy="64293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4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ngsanaUPC" panose="02020603050405020304" pitchFamily="18" charset="-34"/>
                </a:rPr>
                <a:t>3</a:t>
              </a:r>
              <a:endParaRPr lang="th-TH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ngsanaUPC" panose="02020603050405020304" pitchFamily="18" charset="-34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504741" y="2160000"/>
            <a:ext cx="375067" cy="3429290"/>
            <a:chOff x="2504741" y="2160000"/>
            <a:chExt cx="375067" cy="3429290"/>
          </a:xfrm>
        </p:grpSpPr>
        <p:sp>
          <p:nvSpPr>
            <p:cNvPr id="39" name="Right Arrow 38"/>
            <p:cNvSpPr/>
            <p:nvPr/>
          </p:nvSpPr>
          <p:spPr>
            <a:xfrm>
              <a:off x="2664000" y="2160000"/>
              <a:ext cx="211680" cy="140256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2504741" y="4221088"/>
              <a:ext cx="190829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707184" y="2204864"/>
              <a:ext cx="0" cy="331200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ight Arrow 51"/>
            <p:cNvSpPr/>
            <p:nvPr/>
          </p:nvSpPr>
          <p:spPr>
            <a:xfrm>
              <a:off x="2663808" y="5445224"/>
              <a:ext cx="216000" cy="144066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53" name="Down Arrow 52"/>
          <p:cNvSpPr/>
          <p:nvPr/>
        </p:nvSpPr>
        <p:spPr>
          <a:xfrm>
            <a:off x="3651119" y="2672976"/>
            <a:ext cx="144000" cy="540000"/>
          </a:xfrm>
          <a:prstGeom prst="downArrow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6" name="Group 5"/>
          <p:cNvGrpSpPr/>
          <p:nvPr/>
        </p:nvGrpSpPr>
        <p:grpSpPr>
          <a:xfrm>
            <a:off x="4716016" y="1734064"/>
            <a:ext cx="648072" cy="1224136"/>
            <a:chOff x="4716016" y="1734064"/>
            <a:chExt cx="648072" cy="1224136"/>
          </a:xfrm>
        </p:grpSpPr>
        <p:sp>
          <p:nvSpPr>
            <p:cNvPr id="55" name="Right Arrow 54"/>
            <p:cNvSpPr/>
            <p:nvPr/>
          </p:nvSpPr>
          <p:spPr>
            <a:xfrm>
              <a:off x="5161186" y="1734064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6" name="Right Arrow 55"/>
            <p:cNvSpPr/>
            <p:nvPr/>
          </p:nvSpPr>
          <p:spPr>
            <a:xfrm>
              <a:off x="5161186" y="2238120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7" name="Right Arrow 56"/>
            <p:cNvSpPr/>
            <p:nvPr/>
          </p:nvSpPr>
          <p:spPr>
            <a:xfrm>
              <a:off x="5161186" y="2777693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5161186" y="1785344"/>
              <a:ext cx="0" cy="1116000"/>
            </a:xfrm>
            <a:prstGeom prst="line">
              <a:avLst/>
            </a:prstGeom>
            <a:ln w="635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4716016" y="2260345"/>
              <a:ext cx="432000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4912671" y="3420000"/>
            <a:ext cx="343329" cy="623605"/>
            <a:chOff x="4912671" y="3420000"/>
            <a:chExt cx="343329" cy="623605"/>
          </a:xfrm>
        </p:grpSpPr>
        <p:cxnSp>
          <p:nvCxnSpPr>
            <p:cNvPr id="63" name="Straight Connector 62"/>
            <p:cNvCxnSpPr/>
            <p:nvPr/>
          </p:nvCxnSpPr>
          <p:spPr>
            <a:xfrm flipH="1" flipV="1">
              <a:off x="4912671" y="3470759"/>
              <a:ext cx="131547" cy="0"/>
            </a:xfrm>
            <a:prstGeom prst="line">
              <a:avLst/>
            </a:prstGeom>
            <a:ln w="73025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5040000" y="3420000"/>
              <a:ext cx="0" cy="540000"/>
            </a:xfrm>
            <a:prstGeom prst="line">
              <a:avLst/>
            </a:prstGeom>
            <a:ln w="66675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ight Arrow 64"/>
            <p:cNvSpPr/>
            <p:nvPr/>
          </p:nvSpPr>
          <p:spPr>
            <a:xfrm>
              <a:off x="5004000" y="3876557"/>
              <a:ext cx="252000" cy="167048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860032" y="5085184"/>
            <a:ext cx="467968" cy="606994"/>
            <a:chOff x="4860032" y="5085184"/>
            <a:chExt cx="467968" cy="606994"/>
          </a:xfrm>
        </p:grpSpPr>
        <p:cxnSp>
          <p:nvCxnSpPr>
            <p:cNvPr id="67" name="Straight Connector 66"/>
            <p:cNvCxnSpPr/>
            <p:nvPr/>
          </p:nvCxnSpPr>
          <p:spPr>
            <a:xfrm flipH="1" flipV="1">
              <a:off x="4860032" y="5130000"/>
              <a:ext cx="288000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5148064" y="5085184"/>
              <a:ext cx="0" cy="540000"/>
            </a:xfrm>
            <a:prstGeom prst="line">
              <a:avLst/>
            </a:prstGeom>
            <a:ln w="66675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ight Arrow 68"/>
            <p:cNvSpPr/>
            <p:nvPr/>
          </p:nvSpPr>
          <p:spPr>
            <a:xfrm>
              <a:off x="5112000" y="5525130"/>
              <a:ext cx="216000" cy="167048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-108520" y="188640"/>
            <a:ext cx="6624736" cy="792088"/>
            <a:chOff x="-108520" y="188640"/>
            <a:chExt cx="5688632" cy="792088"/>
          </a:xfrm>
        </p:grpSpPr>
        <p:sp>
          <p:nvSpPr>
            <p:cNvPr id="37" name="Pentagon 36"/>
            <p:cNvSpPr/>
            <p:nvPr/>
          </p:nvSpPr>
          <p:spPr>
            <a:xfrm>
              <a:off x="-108520" y="188640"/>
              <a:ext cx="5688632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0" name="Rectangle 2"/>
            <p:cNvSpPr txBox="1">
              <a:spLocks noChangeArrowheads="1"/>
            </p:cNvSpPr>
            <p:nvPr/>
          </p:nvSpPr>
          <p:spPr bwMode="auto">
            <a:xfrm>
              <a:off x="4564" y="279217"/>
              <a:ext cx="550354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6. แนวโน้มการจัดสหกิจศึกษา (ต่อ)</a:t>
              </a:r>
              <a:endParaRPr lang="en-US" sz="3600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407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61" grpId="0" animBg="1"/>
      <p:bldP spid="20509" grpId="0"/>
      <p:bldP spid="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2299E9E1-A9EA-4D82-BE57-B7147ADF0652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2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108520" y="404664"/>
            <a:ext cx="9287445" cy="792088"/>
            <a:chOff x="-108520" y="404664"/>
            <a:chExt cx="9287445" cy="792088"/>
          </a:xfrm>
        </p:grpSpPr>
        <p:sp>
          <p:nvSpPr>
            <p:cNvPr id="2" name="Pentagon 1"/>
            <p:cNvSpPr/>
            <p:nvPr/>
          </p:nvSpPr>
          <p:spPr>
            <a:xfrm>
              <a:off x="-108520" y="404664"/>
              <a:ext cx="7998259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Rectangle 2"/>
            <p:cNvSpPr txBox="1">
              <a:spLocks noChangeArrowheads="1"/>
            </p:cNvSpPr>
            <p:nvPr/>
          </p:nvSpPr>
          <p:spPr bwMode="auto">
            <a:xfrm>
              <a:off x="0" y="477790"/>
              <a:ext cx="9178925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1. ปณิธานและภารกิจของสถาบันอุดมศึกษา</a:t>
              </a:r>
              <a:endParaRPr lang="en-US" sz="4500" b="1" dirty="0" smtClean="0">
                <a:solidFill>
                  <a:sysClr val="windowText" lastClr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827161" y="1412776"/>
            <a:ext cx="7561263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20000"/>
              </a:spcBef>
              <a:buSzPct val="200000"/>
              <a:defRPr/>
            </a:pPr>
            <a:r>
              <a:rPr lang="th-TH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1.1 ปณิธาน</a:t>
            </a: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536004" y="1677283"/>
            <a:ext cx="85725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SzPct val="200000"/>
              <a:defRPr/>
            </a:pPr>
            <a:endParaRPr lang="en-US" b="1" kern="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5" name="สี่เหลี่ยมผืนผ้า 19"/>
          <p:cNvSpPr/>
          <p:nvPr/>
        </p:nvSpPr>
        <p:spPr>
          <a:xfrm>
            <a:off x="1364679" y="2320220"/>
            <a:ext cx="1584325" cy="539750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hangingPunct="1">
              <a:lnSpc>
                <a:spcPts val="1800"/>
              </a:lnSpc>
              <a:defRPr/>
            </a:pPr>
            <a:r>
              <a:rPr lang="th-TH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ปณิธาน</a:t>
            </a:r>
            <a:endParaRPr lang="th-TH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7" name="สี่เหลี่ยมผืนผ้า 19"/>
          <p:cNvSpPr/>
          <p:nvPr/>
        </p:nvSpPr>
        <p:spPr>
          <a:xfrm>
            <a:off x="1321817" y="3106033"/>
            <a:ext cx="1584325" cy="928687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ts val="2400"/>
              </a:lnSpc>
              <a:defRPr/>
            </a:pPr>
            <a:r>
              <a:rPr lang="th-TH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ความเป็นเลิศ (Excellence)</a:t>
            </a:r>
          </a:p>
        </p:txBody>
      </p:sp>
      <p:sp>
        <p:nvSpPr>
          <p:cNvPr id="28" name="สี่เหลี่ยมผืนผ้า 19"/>
          <p:cNvSpPr/>
          <p:nvPr/>
        </p:nvSpPr>
        <p:spPr>
          <a:xfrm>
            <a:off x="3322067" y="2534533"/>
            <a:ext cx="1571625" cy="792162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hangingPunct="1">
              <a:lnSpc>
                <a:spcPts val="2400"/>
              </a:lnSpc>
              <a:defRPr/>
            </a:pPr>
            <a:r>
              <a:rPr lang="th-TH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ทางวิชาการ (Academic)</a:t>
            </a:r>
          </a:p>
        </p:txBody>
      </p:sp>
      <p:sp>
        <p:nvSpPr>
          <p:cNvPr id="29" name="สี่เหลี่ยมผืนผ้า 19"/>
          <p:cNvSpPr/>
          <p:nvPr/>
        </p:nvSpPr>
        <p:spPr>
          <a:xfrm>
            <a:off x="3322067" y="3748970"/>
            <a:ext cx="1571625" cy="792163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hangingPunct="1">
              <a:lnSpc>
                <a:spcPts val="2400"/>
              </a:lnSpc>
              <a:defRPr/>
            </a:pPr>
            <a:r>
              <a:rPr lang="th-TH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ทุกภารกิจ (Tasks)</a:t>
            </a:r>
          </a:p>
        </p:txBody>
      </p:sp>
      <p:sp>
        <p:nvSpPr>
          <p:cNvPr id="32" name="สี่เหลี่ยมผืนผ้า 19"/>
          <p:cNvSpPr/>
          <p:nvPr/>
        </p:nvSpPr>
        <p:spPr>
          <a:xfrm>
            <a:off x="5460864" y="1876888"/>
            <a:ext cx="2428875" cy="5000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ts val="2400"/>
              </a:lnSpc>
              <a:defRPr/>
            </a:pPr>
            <a:r>
              <a:rPr lang="th-TH" b="1" dirty="0">
                <a:solidFill>
                  <a:schemeClr val="bg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การสอน</a:t>
            </a:r>
          </a:p>
        </p:txBody>
      </p:sp>
      <p:sp>
        <p:nvSpPr>
          <p:cNvPr id="33" name="สี่เหลี่ยมผืนผ้า 19"/>
          <p:cNvSpPr/>
          <p:nvPr/>
        </p:nvSpPr>
        <p:spPr>
          <a:xfrm>
            <a:off x="5460864" y="2526175"/>
            <a:ext cx="2428875" cy="5000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ts val="2400"/>
              </a:lnSpc>
              <a:defRPr/>
            </a:pPr>
            <a:r>
              <a:rPr lang="th-TH" b="1" dirty="0">
                <a:solidFill>
                  <a:schemeClr val="bg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การวิจัย </a:t>
            </a:r>
          </a:p>
        </p:txBody>
      </p:sp>
      <p:sp>
        <p:nvSpPr>
          <p:cNvPr id="34" name="สี่เหลี่ยมผืนผ้า 19"/>
          <p:cNvSpPr/>
          <p:nvPr/>
        </p:nvSpPr>
        <p:spPr>
          <a:xfrm>
            <a:off x="5460864" y="3169113"/>
            <a:ext cx="2428875" cy="5000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ts val="2400"/>
              </a:lnSpc>
              <a:defRPr/>
            </a:pPr>
            <a:r>
              <a:rPr lang="th-TH" b="1" dirty="0">
                <a:solidFill>
                  <a:schemeClr val="bg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การบริการวิชาการ</a:t>
            </a:r>
          </a:p>
        </p:txBody>
      </p:sp>
      <p:sp>
        <p:nvSpPr>
          <p:cNvPr id="35" name="สี่เหลี่ยมผืนผ้า 19"/>
          <p:cNvSpPr/>
          <p:nvPr/>
        </p:nvSpPr>
        <p:spPr>
          <a:xfrm>
            <a:off x="5460864" y="3820978"/>
            <a:ext cx="2428875" cy="7921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hangingPunct="1">
              <a:lnSpc>
                <a:spcPts val="2800"/>
              </a:lnSpc>
              <a:defRPr/>
            </a:pPr>
            <a:r>
              <a:rPr lang="th-TH" b="1" dirty="0">
                <a:solidFill>
                  <a:schemeClr val="bg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การทะนุบำรุงศิลปะ</a:t>
            </a:r>
          </a:p>
          <a:p>
            <a:pPr algn="ctr" eaLnBrk="1" hangingPunct="1">
              <a:lnSpc>
                <a:spcPts val="2800"/>
              </a:lnSpc>
              <a:defRPr/>
            </a:pPr>
            <a:r>
              <a:rPr lang="th-TH" b="1" dirty="0">
                <a:solidFill>
                  <a:schemeClr val="bg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และวัฒนธรรม</a:t>
            </a:r>
          </a:p>
        </p:txBody>
      </p:sp>
      <p:sp>
        <p:nvSpPr>
          <p:cNvPr id="36" name="สี่เหลี่ยมผืนผ้า 19"/>
          <p:cNvSpPr/>
          <p:nvPr/>
        </p:nvSpPr>
        <p:spPr>
          <a:xfrm>
            <a:off x="5460864" y="4757082"/>
            <a:ext cx="2428875" cy="8104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>
            <a:spAutoFit/>
          </a:bodyPr>
          <a:lstStyle/>
          <a:p>
            <a:pPr algn="ctr" eaLnBrk="1" hangingPunct="1">
              <a:lnSpc>
                <a:spcPts val="2800"/>
              </a:lnSpc>
              <a:defRPr/>
            </a:pPr>
            <a:r>
              <a:rPr lang="th-TH" b="1" dirty="0">
                <a:solidFill>
                  <a:schemeClr val="bg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การปรับแปลงถ่ายทอดและพัฒนา</a:t>
            </a:r>
            <a:r>
              <a:rPr lang="th-TH" b="1" dirty="0" smtClean="0">
                <a:solidFill>
                  <a:schemeClr val="bg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เทคโนโลยี</a:t>
            </a:r>
            <a:endParaRPr lang="th-TH" b="1" dirty="0">
              <a:solidFill>
                <a:schemeClr val="bg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44" name="สี่เหลี่ยมผืนผ้า 19"/>
          <p:cNvSpPr/>
          <p:nvPr/>
        </p:nvSpPr>
        <p:spPr>
          <a:xfrm>
            <a:off x="5473991" y="5693186"/>
            <a:ext cx="2428875" cy="40011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>
            <a:spAutoFit/>
          </a:bodyPr>
          <a:lstStyle/>
          <a:p>
            <a:pPr algn="ctr" eaLnBrk="1" hangingPunct="1">
              <a:lnSpc>
                <a:spcPts val="2400"/>
              </a:lnSpc>
              <a:spcBef>
                <a:spcPts val="2400"/>
              </a:spcBef>
              <a:defRPr/>
            </a:pPr>
            <a:r>
              <a:rPr lang="th-TH" b="1" dirty="0" smtClean="0">
                <a:solidFill>
                  <a:schemeClr val="bg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ฯลฯ</a:t>
            </a:r>
            <a:endParaRPr lang="th-TH" b="1" dirty="0">
              <a:solidFill>
                <a:schemeClr val="bg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2012825" y="2859970"/>
            <a:ext cx="216000" cy="246063"/>
          </a:xfrm>
          <a:prstGeom prst="downArrow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9" name="Group 18"/>
          <p:cNvGrpSpPr/>
          <p:nvPr/>
        </p:nvGrpSpPr>
        <p:grpSpPr>
          <a:xfrm>
            <a:off x="2876896" y="2840360"/>
            <a:ext cx="453104" cy="1412666"/>
            <a:chOff x="2483767" y="2520390"/>
            <a:chExt cx="453104" cy="1412666"/>
          </a:xfrm>
        </p:grpSpPr>
        <p:sp>
          <p:nvSpPr>
            <p:cNvPr id="8" name="Right Arrow 7"/>
            <p:cNvSpPr/>
            <p:nvPr/>
          </p:nvSpPr>
          <p:spPr>
            <a:xfrm>
              <a:off x="2712914" y="2520390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6" name="Right Arrow 45"/>
            <p:cNvSpPr/>
            <p:nvPr/>
          </p:nvSpPr>
          <p:spPr>
            <a:xfrm>
              <a:off x="2702871" y="3752549"/>
              <a:ext cx="234000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483767" y="3250407"/>
              <a:ext cx="216000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712914" y="2564904"/>
              <a:ext cx="0" cy="129600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4896000" y="2020778"/>
            <a:ext cx="577991" cy="3956004"/>
            <a:chOff x="4502871" y="1700808"/>
            <a:chExt cx="577991" cy="3956004"/>
          </a:xfrm>
        </p:grpSpPr>
        <p:sp>
          <p:nvSpPr>
            <p:cNvPr id="47" name="Right Arrow 46"/>
            <p:cNvSpPr/>
            <p:nvPr/>
          </p:nvSpPr>
          <p:spPr>
            <a:xfrm>
              <a:off x="4877960" y="1700808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8" name="Right Arrow 47"/>
            <p:cNvSpPr/>
            <p:nvPr/>
          </p:nvSpPr>
          <p:spPr>
            <a:xfrm>
              <a:off x="4873154" y="2384397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9" name="Right Arrow 48"/>
            <p:cNvSpPr/>
            <p:nvPr/>
          </p:nvSpPr>
          <p:spPr>
            <a:xfrm>
              <a:off x="4873154" y="3032469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0" name="Right Arrow 49"/>
            <p:cNvSpPr/>
            <p:nvPr/>
          </p:nvSpPr>
          <p:spPr>
            <a:xfrm>
              <a:off x="4873154" y="3824557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1" name="Right Arrow 50"/>
            <p:cNvSpPr/>
            <p:nvPr/>
          </p:nvSpPr>
          <p:spPr>
            <a:xfrm>
              <a:off x="4873154" y="4723928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Right Arrow 51"/>
            <p:cNvSpPr/>
            <p:nvPr/>
          </p:nvSpPr>
          <p:spPr>
            <a:xfrm>
              <a:off x="4873154" y="5476305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4877573" y="1772816"/>
              <a:ext cx="0" cy="381600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4502871" y="3796239"/>
              <a:ext cx="360000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2" descr="http://www.bluefocusmarketing.com/wp-content/uploads/2012/11/9706772_l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47" y="4778282"/>
            <a:ext cx="2684573" cy="18977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 animBg="1"/>
      <p:bldP spid="27" grpId="0" animBg="1"/>
      <p:bldP spid="28" grpId="0" animBg="1"/>
      <p:bldP spid="29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4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539552" y="2124306"/>
            <a:ext cx="734481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eaLnBrk="1" hangingPunct="1">
              <a:lnSpc>
                <a:spcPts val="7000"/>
              </a:lnSpc>
              <a:defRPr/>
            </a:pPr>
            <a:r>
              <a:rPr lang="th-TH" sz="6800" b="1" kern="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ngsanaUPC" panose="02020603050405020304" pitchFamily="18" charset="-34"/>
                <a:ea typeface="+mj-ea"/>
                <a:cs typeface="AngsanaUPC" panose="02020603050405020304" pitchFamily="18" charset="-34"/>
              </a:rPr>
              <a:t>ความสำคัญของสห</a:t>
            </a:r>
            <a:r>
              <a:rPr lang="th-TH" sz="6800" b="1" kern="0" dirty="0">
                <a:solidFill>
                  <a:srgbClr val="FF99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ngsanaUPC" panose="02020603050405020304" pitchFamily="18" charset="-34"/>
                <a:ea typeface="+mj-ea"/>
                <a:cs typeface="AngsanaUPC" panose="02020603050405020304" pitchFamily="18" charset="-34"/>
              </a:rPr>
              <a:t>กิจ</a:t>
            </a:r>
            <a:r>
              <a:rPr lang="th-TH" sz="6800" b="1" kern="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ngsanaUPC" panose="02020603050405020304" pitchFamily="18" charset="-34"/>
                <a:ea typeface="+mj-ea"/>
                <a:cs typeface="AngsanaUPC" panose="02020603050405020304" pitchFamily="18" charset="-34"/>
              </a:rPr>
              <a:t>ศึกษา</a:t>
            </a:r>
          </a:p>
          <a:p>
            <a:pPr algn="r" eaLnBrk="1" hangingPunct="1">
              <a:lnSpc>
                <a:spcPts val="7000"/>
              </a:lnSpc>
              <a:defRPr/>
            </a:pPr>
            <a:r>
              <a:rPr lang="th-TH" sz="6800" b="1" kern="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ngsanaUPC" panose="02020603050405020304" pitchFamily="18" charset="-34"/>
                <a:ea typeface="+mj-ea"/>
                <a:cs typeface="AngsanaUPC" panose="02020603050405020304" pitchFamily="18" charset="-34"/>
              </a:rPr>
              <a:t>และการจัดการเชิงบูรณาการ   กับการทำงาน</a:t>
            </a:r>
            <a:endParaRPr lang="th-TH" sz="6800" b="1" kern="0" dirty="0">
              <a:solidFill>
                <a:srgbClr val="FF9900"/>
              </a:solidFill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  <a:latin typeface="AngsanaUPC" panose="02020603050405020304" pitchFamily="18" charset="-34"/>
              <a:ea typeface="+mj-ea"/>
              <a:cs typeface="AngsanaUPC" panose="02020603050405020304" pitchFamily="18" charset="-34"/>
            </a:endParaRPr>
          </a:p>
        </p:txBody>
      </p:sp>
      <p:sp>
        <p:nvSpPr>
          <p:cNvPr id="26" name="Rectangle 4"/>
          <p:cNvSpPr txBox="1">
            <a:spLocks noChangeArrowheads="1"/>
          </p:cNvSpPr>
          <p:nvPr/>
        </p:nvSpPr>
        <p:spPr bwMode="auto">
          <a:xfrm>
            <a:off x="1548085" y="4331325"/>
            <a:ext cx="6264275" cy="53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200000"/>
              <a:buChar char="•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SzPct val="200000"/>
              <a:buChar char="–"/>
              <a:defRPr sz="2800" b="1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SzPct val="200000"/>
              <a:buChar char="•"/>
              <a:defRPr sz="1600" b="1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SzPct val="200000"/>
              <a:buChar char="–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lnSpc>
                <a:spcPts val="2200"/>
              </a:lnSpc>
              <a:spcBef>
                <a:spcPct val="0"/>
              </a:spcBef>
              <a:buSzTx/>
              <a:buFontTx/>
              <a:buNone/>
            </a:pPr>
            <a:r>
              <a:rPr lang="th-TH" altLang="th-TH" sz="36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โดย</a:t>
            </a:r>
          </a:p>
          <a:p>
            <a:pPr algn="ctr" eaLnBrk="1" hangingPunct="1">
              <a:lnSpc>
                <a:spcPts val="2200"/>
              </a:lnSpc>
              <a:spcBef>
                <a:spcPct val="0"/>
              </a:spcBef>
              <a:buSzTx/>
              <a:buFontTx/>
              <a:buNone/>
            </a:pPr>
            <a:endParaRPr lang="th-TH" altLang="th-TH" sz="36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algn="r" eaLnBrk="1" hangingPunct="1">
              <a:lnSpc>
                <a:spcPts val="2200"/>
              </a:lnSpc>
              <a:spcBef>
                <a:spcPct val="0"/>
              </a:spcBef>
              <a:buSzTx/>
              <a:buFontTx/>
              <a:buNone/>
            </a:pPr>
            <a:r>
              <a:rPr lang="th-TH" altLang="th-TH" sz="36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ศาสตราจารย์ </a:t>
            </a:r>
            <a:r>
              <a:rPr lang="th-TH" altLang="th-TH" sz="36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ดร.วิจิตร ศรี</a:t>
            </a:r>
            <a:r>
              <a:rPr lang="th-TH" altLang="th-TH" sz="36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สอ้าน</a:t>
            </a:r>
            <a:endParaRPr lang="th-TH" altLang="th-TH" sz="36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9512" y="4437112"/>
            <a:ext cx="2598774" cy="1748481"/>
            <a:chOff x="137721" y="3429000"/>
            <a:chExt cx="2598774" cy="1748481"/>
          </a:xfrm>
        </p:grpSpPr>
        <p:sp>
          <p:nvSpPr>
            <p:cNvPr id="5" name="Rounded Rectangle 4"/>
            <p:cNvSpPr/>
            <p:nvPr/>
          </p:nvSpPr>
          <p:spPr>
            <a:xfrm>
              <a:off x="460488" y="4213463"/>
              <a:ext cx="2129309" cy="301869"/>
            </a:xfrm>
            <a:prstGeom prst="roundRect">
              <a:avLst/>
            </a:prstGeom>
            <a:solidFill>
              <a:srgbClr val="F66F0A"/>
            </a:solidFill>
            <a:ln w="28575">
              <a:solidFill>
                <a:srgbClr val="F66F0A"/>
              </a:solidFill>
            </a:ln>
            <a:scene3d>
              <a:camera prst="perspectiveFront"/>
              <a:lightRig rig="threePt" dir="t"/>
            </a:scene3d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b="1" spc="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COOPERATIVE </a:t>
              </a:r>
              <a:r>
                <a:rPr lang="en-US" sz="11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 </a:t>
              </a:r>
              <a:r>
                <a:rPr lang="en-US" sz="1100" b="1" spc="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EDUCATION</a:t>
              </a:r>
              <a:endParaRPr lang="th-TH" sz="1100" b="1" spc="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pic>
          <p:nvPicPr>
            <p:cNvPr id="6" name="Picture 2" descr="http://img1.123freevectors.com/wp-content/uploads/new/people/489-free-vector-crowd-people-silhouettes-in-city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3203"/>
            <a:stretch/>
          </p:blipFill>
          <p:spPr bwMode="auto">
            <a:xfrm>
              <a:off x="460488" y="3429000"/>
              <a:ext cx="2129310" cy="757536"/>
            </a:xfrm>
            <a:prstGeom prst="rect">
              <a:avLst/>
            </a:prstGeom>
            <a:solidFill>
              <a:srgbClr val="F66F0A"/>
            </a:solidFill>
            <a:ln>
              <a:solidFill>
                <a:srgbClr val="F66F0A"/>
              </a:solidFill>
            </a:ln>
            <a:extLst/>
          </p:spPr>
        </p:pic>
        <p:sp>
          <p:nvSpPr>
            <p:cNvPr id="7" name="Pentagon 6"/>
            <p:cNvSpPr/>
            <p:nvPr/>
          </p:nvSpPr>
          <p:spPr>
            <a:xfrm>
              <a:off x="137721" y="4637204"/>
              <a:ext cx="2598774" cy="540277"/>
            </a:xfrm>
            <a:prstGeom prst="homePlate">
              <a:avLst>
                <a:gd name="adj" fmla="val 59723"/>
              </a:avLst>
            </a:prstGeom>
            <a:solidFill>
              <a:srgbClr val="F66F0A"/>
            </a:solidFill>
            <a:ln>
              <a:solidFill>
                <a:srgbClr val="F66F0A"/>
              </a:solidFill>
            </a:ln>
            <a:scene3d>
              <a:camera prst="perspectiveHeroicExtremeLeftFacing"/>
              <a:lightRig rig="threePt" dir="t"/>
            </a:scene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CWIE</a:t>
              </a:r>
              <a:endPara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412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A87244DD-202B-4064-9559-ED2D2D3ED8C5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3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820613" y="1484784"/>
            <a:ext cx="81438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>
              <a:lnSpc>
                <a:spcPts val="3400"/>
              </a:lnSpc>
              <a:buSzPct val="200000"/>
              <a:tabLst>
                <a:tab pos="715963" algn="l"/>
              </a:tabLst>
              <a:defRPr/>
            </a:pPr>
            <a:r>
              <a:rPr lang="th-TH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1.2 	ภารกิจด้านการสอน</a:t>
            </a:r>
          </a:p>
          <a:p>
            <a:pPr>
              <a:lnSpc>
                <a:spcPts val="3400"/>
              </a:lnSpc>
              <a:buSzPct val="200000"/>
              <a:tabLst>
                <a:tab pos="715963" algn="l"/>
              </a:tabLst>
              <a:defRPr/>
            </a:pPr>
            <a:r>
              <a:rPr lang="th-TH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		เป็นภารกิจหลักของสถาบันอุดมศึกษาทุกแห่ง</a:t>
            </a:r>
          </a:p>
        </p:txBody>
      </p:sp>
      <p:sp>
        <p:nvSpPr>
          <p:cNvPr id="25" name="สี่เหลี่ยมผืนผ้า 19"/>
          <p:cNvSpPr/>
          <p:nvPr/>
        </p:nvSpPr>
        <p:spPr>
          <a:xfrm>
            <a:off x="5279901" y="2574032"/>
            <a:ext cx="3071812" cy="720725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h-TH" sz="36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ตามมาตรฐานวิชาการ</a:t>
            </a:r>
          </a:p>
        </p:txBody>
      </p:sp>
      <p:sp>
        <p:nvSpPr>
          <p:cNvPr id="27" name="สี่เหลี่ยมผืนผ้า 19"/>
          <p:cNvSpPr/>
          <p:nvPr/>
        </p:nvSpPr>
        <p:spPr>
          <a:xfrm>
            <a:off x="5279901" y="3630562"/>
            <a:ext cx="3071812" cy="720725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h-TH" sz="36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ตามมาตรฐานวิชาชีพ</a:t>
            </a:r>
          </a:p>
        </p:txBody>
      </p:sp>
      <p:sp>
        <p:nvSpPr>
          <p:cNvPr id="28" name="สี่เหลี่ยมผืนผ้า 19"/>
          <p:cNvSpPr/>
          <p:nvPr/>
        </p:nvSpPr>
        <p:spPr>
          <a:xfrm>
            <a:off x="5279900" y="4687092"/>
            <a:ext cx="3071813" cy="1478212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hangingPunct="1">
              <a:lnSpc>
                <a:spcPts val="3500"/>
              </a:lnSpc>
              <a:defRPr/>
            </a:pPr>
            <a:r>
              <a:rPr lang="th-TH" sz="36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ตามความต้องการของ</a:t>
            </a:r>
            <a:r>
              <a:rPr lang="th-TH" sz="36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ตลาดแรงงานและการเป็นผู้ประกอบการ</a:t>
            </a:r>
          </a:p>
        </p:txBody>
      </p:sp>
      <p:sp>
        <p:nvSpPr>
          <p:cNvPr id="32" name="สี่เหลี่ยมผืนผ้า 19"/>
          <p:cNvSpPr/>
          <p:nvPr/>
        </p:nvSpPr>
        <p:spPr>
          <a:xfrm>
            <a:off x="964079" y="4654128"/>
            <a:ext cx="3947318" cy="17272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ts val="3200"/>
              </a:lnSpc>
              <a:defRPr/>
            </a:pPr>
            <a:r>
              <a:rPr lang="th-TH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การพัฒนาคุณภาพบัณฑิต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algn="ctr" eaLnBrk="1" hangingPunct="1">
              <a:lnSpc>
                <a:spcPts val="3200"/>
              </a:lnSpc>
              <a:defRPr/>
            </a:pPr>
            <a:r>
              <a:rPr lang="th-TH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เป็นส่วนหนึ่งของความเป็นเลิศ</a:t>
            </a:r>
          </a:p>
        </p:txBody>
      </p:sp>
      <p:pic>
        <p:nvPicPr>
          <p:cNvPr id="5134" name="รูปภาพ 7" descr="MEETING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901" y="2853432"/>
            <a:ext cx="3024187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4494088" y="3970189"/>
            <a:ext cx="785813" cy="144016"/>
          </a:xfrm>
          <a:prstGeom prst="rightArrow">
            <a:avLst/>
          </a:prstGeom>
          <a:gradFill>
            <a:gsLst>
              <a:gs pos="0">
                <a:schemeClr val="dk1">
                  <a:tint val="94000"/>
                  <a:satMod val="103000"/>
                  <a:lumMod val="102000"/>
                  <a:alpha val="97000"/>
                </a:schemeClr>
              </a:gs>
              <a:gs pos="50000">
                <a:schemeClr val="dk1">
                  <a:shade val="100000"/>
                  <a:satMod val="110000"/>
                  <a:lumMod val="100000"/>
                </a:schemeClr>
              </a:gs>
              <a:gs pos="100000">
                <a:schemeClr val="dk1">
                  <a:shade val="78000"/>
                  <a:satMod val="120000"/>
                  <a:lumMod val="99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1" name="Group 10"/>
          <p:cNvGrpSpPr/>
          <p:nvPr/>
        </p:nvGrpSpPr>
        <p:grpSpPr>
          <a:xfrm>
            <a:off x="4494088" y="2827785"/>
            <a:ext cx="790031" cy="802777"/>
            <a:chOff x="4429125" y="2539753"/>
            <a:chExt cx="790031" cy="802777"/>
          </a:xfrm>
        </p:grpSpPr>
        <p:sp>
          <p:nvSpPr>
            <p:cNvPr id="7" name="Bent-Up Arrow 6"/>
            <p:cNvSpPr/>
            <p:nvPr/>
          </p:nvSpPr>
          <p:spPr>
            <a:xfrm rot="16200000" flipV="1">
              <a:off x="4559673" y="2683047"/>
              <a:ext cx="802777" cy="516189"/>
            </a:xfrm>
            <a:prstGeom prst="bentUpArrow">
              <a:avLst>
                <a:gd name="adj1" fmla="val 13900"/>
                <a:gd name="adj2" fmla="val 16278"/>
                <a:gd name="adj3" fmla="val 25000"/>
              </a:avLst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>
              <a:off x="4429125" y="3311968"/>
              <a:ext cx="309717" cy="0"/>
            </a:xfrm>
            <a:prstGeom prst="line">
              <a:avLst/>
            </a:prstGeom>
            <a:ln w="73025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 flipV="1">
            <a:off x="4491979" y="4450010"/>
            <a:ext cx="790031" cy="802777"/>
            <a:chOff x="4429125" y="2539753"/>
            <a:chExt cx="790031" cy="802777"/>
          </a:xfrm>
        </p:grpSpPr>
        <p:sp>
          <p:nvSpPr>
            <p:cNvPr id="38" name="Bent-Up Arrow 37"/>
            <p:cNvSpPr/>
            <p:nvPr/>
          </p:nvSpPr>
          <p:spPr>
            <a:xfrm rot="16200000" flipV="1">
              <a:off x="4559673" y="2683047"/>
              <a:ext cx="802777" cy="516189"/>
            </a:xfrm>
            <a:prstGeom prst="bentUpArrow">
              <a:avLst>
                <a:gd name="adj1" fmla="val 13900"/>
                <a:gd name="adj2" fmla="val 16278"/>
                <a:gd name="adj3" fmla="val 25000"/>
              </a:avLst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39" name="Straight Connector 38"/>
            <p:cNvCxnSpPr/>
            <p:nvPr/>
          </p:nvCxnSpPr>
          <p:spPr>
            <a:xfrm flipH="1">
              <a:off x="4429125" y="3328540"/>
              <a:ext cx="309717" cy="0"/>
            </a:xfrm>
            <a:prstGeom prst="line">
              <a:avLst/>
            </a:prstGeom>
            <a:ln w="73025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-108520" y="404664"/>
            <a:ext cx="9287445" cy="792088"/>
            <a:chOff x="-108520" y="404664"/>
            <a:chExt cx="9287445" cy="792088"/>
          </a:xfrm>
        </p:grpSpPr>
        <p:sp>
          <p:nvSpPr>
            <p:cNvPr id="17" name="Pentagon 16"/>
            <p:cNvSpPr/>
            <p:nvPr/>
          </p:nvSpPr>
          <p:spPr>
            <a:xfrm>
              <a:off x="-108520" y="404664"/>
              <a:ext cx="8856984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0" name="Rectangle 2"/>
            <p:cNvSpPr txBox="1">
              <a:spLocks noChangeArrowheads="1"/>
            </p:cNvSpPr>
            <p:nvPr/>
          </p:nvSpPr>
          <p:spPr bwMode="auto">
            <a:xfrm>
              <a:off x="0" y="477790"/>
              <a:ext cx="9178925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1. ปณิธานและภารกิจของสถาบันอุดมศึกษา (ต่อ)</a:t>
              </a:r>
              <a:endParaRPr lang="en-US" sz="45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7" grpId="0" animBg="1"/>
      <p:bldP spid="28" grpId="0" animBg="1"/>
      <p:bldP spid="32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66CF8C9D-06EF-46E8-945A-66A2BFF036EB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4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15332" y="1268760"/>
            <a:ext cx="838956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20000"/>
              </a:spcBef>
              <a:buSzPct val="200000"/>
              <a:defRPr/>
            </a:pP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ปรัชญา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: </a:t>
            </a: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ประสบการณ์นิยม (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Experientialism) </a:t>
            </a: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ของ 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John Dewey </a:t>
            </a:r>
            <a:endParaRPr lang="th-TH" sz="36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4" name="สี่เหลี่ยมผืนผ้า 19"/>
          <p:cNvSpPr/>
          <p:nvPr/>
        </p:nvSpPr>
        <p:spPr>
          <a:xfrm>
            <a:off x="2123480" y="2173734"/>
            <a:ext cx="6657975" cy="935037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hangingPunct="1">
              <a:lnSpc>
                <a:spcPts val="2800"/>
              </a:lnSpc>
              <a:defRPr/>
            </a:pP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ทฤษฎีการเรียนรู้จากประสบการณ์ </a:t>
            </a:r>
            <a:r>
              <a:rPr lang="en-US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(Experiential Learning) : Learning by Doing</a:t>
            </a:r>
            <a:endParaRPr lang="th-TH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08520" y="232793"/>
            <a:ext cx="9252520" cy="792088"/>
            <a:chOff x="-108520" y="332656"/>
            <a:chExt cx="9252520" cy="792088"/>
          </a:xfrm>
        </p:grpSpPr>
        <p:sp>
          <p:nvSpPr>
            <p:cNvPr id="14" name="Pentagon 13"/>
            <p:cNvSpPr/>
            <p:nvPr/>
          </p:nvSpPr>
          <p:spPr>
            <a:xfrm>
              <a:off x="-108520" y="332656"/>
              <a:ext cx="9145016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1" name="Rectangle 2"/>
            <p:cNvSpPr txBox="1">
              <a:spLocks noChangeArrowheads="1"/>
            </p:cNvSpPr>
            <p:nvPr/>
          </p:nvSpPr>
          <p:spPr bwMode="auto">
            <a:xfrm>
              <a:off x="0" y="443136"/>
              <a:ext cx="91440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2. สหกิจศึกษา </a:t>
              </a:r>
              <a:r>
                <a:rPr lang="en-US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: </a:t>
              </a:r>
              <a:r>
                <a:rPr lang="th-TH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ปรัชญาและแนวคิดหลักที่ทำให้</a:t>
              </a:r>
              <a:r>
                <a:rPr lang="th-TH" sz="36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เกิดสห</a:t>
              </a:r>
              <a:r>
                <a:rPr lang="th-TH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กิจศึกษา</a:t>
              </a:r>
              <a:endPara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sp>
        <p:nvSpPr>
          <p:cNvPr id="29" name="สี่เหลี่ยมผืนผ้า 19"/>
          <p:cNvSpPr/>
          <p:nvPr/>
        </p:nvSpPr>
        <p:spPr>
          <a:xfrm>
            <a:off x="2123480" y="3253234"/>
            <a:ext cx="6657975" cy="1831683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hangingPunct="1">
              <a:lnSpc>
                <a:spcPts val="3200"/>
              </a:lnSpc>
              <a:defRPr/>
            </a:pP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ประยุกต์ทฤษฎีนี้กับการเรียนรู้จากประสบการณ์และ     </a:t>
            </a:r>
            <a: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  การ</a:t>
            </a: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ทำงานหลายรูปแบบ </a:t>
            </a:r>
            <a:r>
              <a:rPr lang="en-US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(Work-Education Experiences) </a:t>
            </a: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อาทิ </a:t>
            </a:r>
            <a:r>
              <a:rPr lang="en-US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Work-Based Learning, Service Learning </a:t>
            </a: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และ </a:t>
            </a:r>
            <a:r>
              <a:rPr lang="en-US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Project-Based </a:t>
            </a:r>
            <a:r>
              <a:rPr lang="en-US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Learning</a:t>
            </a:r>
            <a:endParaRPr lang="th-TH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0" name="สี่เหลี่ยมผืนผ้า 19"/>
          <p:cNvSpPr/>
          <p:nvPr/>
        </p:nvSpPr>
        <p:spPr>
          <a:xfrm>
            <a:off x="1691680" y="5278884"/>
            <a:ext cx="7089775" cy="814145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hangingPunct="1">
              <a:lnSpc>
                <a:spcPts val="2800"/>
              </a:lnSpc>
              <a:defRPr/>
            </a:pPr>
            <a:endParaRPr lang="en-US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algn="ctr" eaLnBrk="1" hangingPunct="1">
              <a:lnSpc>
                <a:spcPts val="2800"/>
              </a:lnSpc>
              <a:defRPr/>
            </a:pPr>
            <a:endParaRPr lang="en-US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algn="ctr" eaLnBrk="1" hangingPunct="1">
              <a:lnSpc>
                <a:spcPts val="28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Knowledge Results from the Combination of Grasping and Transforming Experience</a:t>
            </a:r>
            <a:endParaRPr lang="th-TH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92000" y="1768128"/>
            <a:ext cx="1331420" cy="4063888"/>
            <a:chOff x="792000" y="1768128"/>
            <a:chExt cx="1331420" cy="406388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827584" y="1768128"/>
              <a:ext cx="0" cy="4010024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ight Arrow 6"/>
            <p:cNvSpPr/>
            <p:nvPr/>
          </p:nvSpPr>
          <p:spPr>
            <a:xfrm>
              <a:off x="792000" y="5688000"/>
              <a:ext cx="900000" cy="144016"/>
            </a:xfrm>
            <a:prstGeom prst="rightArrow">
              <a:avLst/>
            </a:prstGeom>
            <a:solidFill>
              <a:schemeClr val="tx1"/>
            </a:solidFill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827584" y="3108771"/>
              <a:ext cx="576064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ight Arrow 22"/>
            <p:cNvSpPr/>
            <p:nvPr/>
          </p:nvSpPr>
          <p:spPr>
            <a:xfrm>
              <a:off x="1403647" y="2490365"/>
              <a:ext cx="719773" cy="144000"/>
            </a:xfrm>
            <a:prstGeom prst="rightArrow">
              <a:avLst/>
            </a:prstGeom>
            <a:solidFill>
              <a:schemeClr val="tx1"/>
            </a:solidFill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Right Arrow 24"/>
            <p:cNvSpPr/>
            <p:nvPr/>
          </p:nvSpPr>
          <p:spPr>
            <a:xfrm>
              <a:off x="1403647" y="4033623"/>
              <a:ext cx="719773" cy="144000"/>
            </a:xfrm>
            <a:prstGeom prst="rightArrow">
              <a:avLst/>
            </a:prstGeom>
            <a:solidFill>
              <a:schemeClr val="tx1"/>
            </a:solidFill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403647" y="2546805"/>
              <a:ext cx="0" cy="15840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 animBg="1"/>
      <p:bldP spid="29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5C18E7DE-FC8B-4C95-8B00-0F4EF13DF741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5</a:t>
            </a:fld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251520" y="2796629"/>
            <a:ext cx="1656209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20000"/>
              </a:spcBef>
              <a:buSzPct val="200000"/>
              <a:defRPr/>
            </a:pP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แนวคิดหลัก</a:t>
            </a:r>
          </a:p>
        </p:txBody>
      </p:sp>
      <p:sp>
        <p:nvSpPr>
          <p:cNvPr id="24" name="สี่เหลี่ยมผืนผ้า 19"/>
          <p:cNvSpPr/>
          <p:nvPr/>
        </p:nvSpPr>
        <p:spPr>
          <a:xfrm>
            <a:off x="2268538" y="1556792"/>
            <a:ext cx="6657975" cy="1440879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eaLnBrk="1" hangingPunct="1">
              <a:lnSpc>
                <a:spcPts val="3200"/>
              </a:lnSpc>
              <a:defRPr/>
            </a:pP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ความสำคัญของการเตรียมความพร้อมด้านการพัฒนาอาชีพ </a:t>
            </a:r>
            <a:r>
              <a:rPr lang="en-US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(Career Development) </a:t>
            </a: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การทำงาน </a:t>
            </a:r>
            <a:r>
              <a:rPr lang="en-US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(Employability) </a:t>
            </a: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และการเป็นผู้ประกอบการ </a:t>
            </a:r>
            <a:r>
              <a:rPr lang="en-US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(Entrepreneurship)</a:t>
            </a:r>
            <a:endParaRPr lang="th-TH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9" name="สี่เหลี่ยมผืนผ้า 19"/>
          <p:cNvSpPr/>
          <p:nvPr/>
        </p:nvSpPr>
        <p:spPr>
          <a:xfrm>
            <a:off x="2268538" y="3463379"/>
            <a:ext cx="6657975" cy="974725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eaLnBrk="1" hangingPunct="1">
              <a:lnSpc>
                <a:spcPts val="3200"/>
              </a:lnSpc>
              <a:defRPr/>
            </a:pP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การพัฒนาบัณฑิตตามความต้องการของ</a:t>
            </a:r>
            <a: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ตลาดแรงงาน</a:t>
            </a:r>
            <a:endParaRPr lang="th-TH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eaLnBrk="1" hangingPunct="1">
              <a:lnSpc>
                <a:spcPts val="3200"/>
              </a:lnSpc>
              <a:defRPr/>
            </a:pPr>
            <a: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และการประกอบการ</a:t>
            </a:r>
            <a:endParaRPr lang="th-TH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051720" y="2258921"/>
            <a:ext cx="216024" cy="1746862"/>
            <a:chOff x="1907704" y="2258921"/>
            <a:chExt cx="360040" cy="1746862"/>
          </a:xfrm>
        </p:grpSpPr>
        <p:sp>
          <p:nvSpPr>
            <p:cNvPr id="14" name="Right Arrow 13"/>
            <p:cNvSpPr/>
            <p:nvPr/>
          </p:nvSpPr>
          <p:spPr>
            <a:xfrm>
              <a:off x="1907744" y="2258921"/>
              <a:ext cx="360000" cy="144000"/>
            </a:xfrm>
            <a:prstGeom prst="rightArrow">
              <a:avLst/>
            </a:prstGeom>
            <a:solidFill>
              <a:schemeClr val="tx1"/>
            </a:solidFill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1907744" y="3861783"/>
              <a:ext cx="360000" cy="144000"/>
            </a:xfrm>
            <a:prstGeom prst="rightArrow">
              <a:avLst/>
            </a:prstGeom>
            <a:solidFill>
              <a:schemeClr val="tx1"/>
            </a:solidFill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1907704" y="2313775"/>
              <a:ext cx="0" cy="16560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-108520" y="260648"/>
            <a:ext cx="4032448" cy="792088"/>
            <a:chOff x="-108520" y="404664"/>
            <a:chExt cx="4032448" cy="792088"/>
          </a:xfrm>
        </p:grpSpPr>
        <p:sp>
          <p:nvSpPr>
            <p:cNvPr id="10" name="Pentagon 9"/>
            <p:cNvSpPr/>
            <p:nvPr/>
          </p:nvSpPr>
          <p:spPr>
            <a:xfrm>
              <a:off x="-108520" y="404664"/>
              <a:ext cx="4032448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2"/>
            <p:cNvSpPr txBox="1">
              <a:spLocks noChangeArrowheads="1"/>
            </p:cNvSpPr>
            <p:nvPr/>
          </p:nvSpPr>
          <p:spPr bwMode="auto">
            <a:xfrm>
              <a:off x="-1" y="515144"/>
              <a:ext cx="377991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2. สหกิจศึกษา </a:t>
              </a:r>
              <a:r>
                <a:rPr lang="th-TH" sz="40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(ต่อ)</a:t>
              </a:r>
              <a:endParaRPr lang="en-US" sz="3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pic>
        <p:nvPicPr>
          <p:cNvPr id="13" name="Picture 2" descr="http://www.bluefocusmarketing.com/wp-content/uploads/2012/11/9706772_l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745973"/>
            <a:ext cx="2684573" cy="18977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337126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40C34E1C-8AAF-4328-B20E-623FC43A885C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cs typeface="AngsanaUPC" panose="02020603050405020304" pitchFamily="18" charset="-34"/>
              </a:rPr>
              <a:pPr eaLnBrk="1" hangingPunct="1"/>
              <a:t>6</a:t>
            </a:fld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  <a:cs typeface="AngsanaUPC" panose="02020603050405020304" pitchFamily="18" charset="-34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142875" y="1268760"/>
            <a:ext cx="9182100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1588" indent="-1588" eaLnBrk="0" hangingPunct="0"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>
              <a:lnSpc>
                <a:spcPts val="2400"/>
              </a:lnSpc>
              <a:spcBef>
                <a:spcPts val="2400"/>
              </a:spcBef>
              <a:buSzPct val="200000"/>
              <a:tabLst>
                <a:tab pos="628650" algn="l"/>
              </a:tabLst>
              <a:defRPr/>
            </a:pP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2.2	</a:t>
            </a:r>
            <a:r>
              <a:rPr lang="th-TH" sz="3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สห</a:t>
            </a:r>
            <a:r>
              <a:rPr lang="th-TH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กิจ</a:t>
            </a: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ศึกษา 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: </a:t>
            </a: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การบูร</a:t>
            </a:r>
            <a:r>
              <a:rPr lang="th-TH" sz="3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ณา</a:t>
            </a: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การการเรียนกับการทำงาน </a:t>
            </a:r>
            <a:endParaRPr lang="th-TH" sz="3600" b="1" dirty="0">
              <a:effectLst>
                <a:outerShdw blurRad="38100" dist="38100" dir="2700000" algn="tl">
                  <a:srgbClr val="C0C0C0"/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marL="627063" indent="0">
              <a:lnSpc>
                <a:spcPts val="2400"/>
              </a:lnSpc>
              <a:spcBef>
                <a:spcPts val="600"/>
              </a:spcBef>
              <a:buSzPct val="200000"/>
              <a:tabLst>
                <a:tab pos="628650" algn="l"/>
              </a:tabLst>
              <a:defRPr/>
            </a:pPr>
            <a:r>
              <a:rPr lang="th-TH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(</a:t>
            </a:r>
            <a:r>
              <a:rPr lang="th-TH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Cooperative</a:t>
            </a:r>
            <a:r>
              <a:rPr lang="th-TH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and </a:t>
            </a:r>
            <a:r>
              <a:rPr lang="th-TH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Work</a:t>
            </a:r>
            <a:r>
              <a:rPr lang="th-TH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I</a:t>
            </a:r>
            <a:r>
              <a:rPr lang="th-TH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ntegrated</a:t>
            </a:r>
            <a:r>
              <a:rPr lang="th-TH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Education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: CWIE)</a:t>
            </a:r>
            <a:endParaRPr lang="th-TH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3" name="กลุ่ม 2"/>
          <p:cNvGrpSpPr>
            <a:grpSpLocks/>
          </p:cNvGrpSpPr>
          <p:nvPr/>
        </p:nvGrpSpPr>
        <p:grpSpPr bwMode="auto">
          <a:xfrm>
            <a:off x="174625" y="2079972"/>
            <a:ext cx="863600" cy="862013"/>
            <a:chOff x="174625" y="2133600"/>
            <a:chExt cx="863600" cy="862013"/>
          </a:xfrm>
        </p:grpSpPr>
        <p:sp>
          <p:nvSpPr>
            <p:cNvPr id="31" name="Oval 30"/>
            <p:cNvSpPr/>
            <p:nvPr/>
          </p:nvSpPr>
          <p:spPr>
            <a:xfrm>
              <a:off x="174625" y="2133600"/>
              <a:ext cx="863600" cy="862013"/>
            </a:xfrm>
            <a:prstGeom prst="ellipse">
              <a:avLst/>
            </a:prstGeom>
            <a:solidFill>
              <a:srgbClr val="DE8400"/>
            </a:solidFill>
            <a:ln>
              <a:solidFill>
                <a:srgbClr val="FF99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สี่เหลี่ยมผืนผ้า 19"/>
            <p:cNvSpPr/>
            <p:nvPr/>
          </p:nvSpPr>
          <p:spPr>
            <a:xfrm>
              <a:off x="187325" y="2243138"/>
              <a:ext cx="850900" cy="64293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th-TH" sz="3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โดย</a:t>
              </a:r>
            </a:p>
          </p:txBody>
        </p:sp>
      </p:grpSp>
      <p:grpSp>
        <p:nvGrpSpPr>
          <p:cNvPr id="5" name="กลุ่ม 4"/>
          <p:cNvGrpSpPr>
            <a:grpSpLocks/>
          </p:cNvGrpSpPr>
          <p:nvPr/>
        </p:nvGrpSpPr>
        <p:grpSpPr bwMode="auto">
          <a:xfrm>
            <a:off x="1116013" y="2151410"/>
            <a:ext cx="5824537" cy="900112"/>
            <a:chOff x="1116013" y="2205038"/>
            <a:chExt cx="5824537" cy="900112"/>
          </a:xfrm>
        </p:grpSpPr>
        <p:grpSp>
          <p:nvGrpSpPr>
            <p:cNvPr id="8223" name="Group 33"/>
            <p:cNvGrpSpPr>
              <a:grpSpLocks/>
            </p:cNvGrpSpPr>
            <p:nvPr/>
          </p:nvGrpSpPr>
          <p:grpSpPr bwMode="auto">
            <a:xfrm>
              <a:off x="1206500" y="2205038"/>
              <a:ext cx="5734050" cy="900112"/>
              <a:chOff x="2070193" y="2625374"/>
              <a:chExt cx="5734796" cy="900000"/>
            </a:xfrm>
          </p:grpSpPr>
          <p:sp>
            <p:nvSpPr>
              <p:cNvPr id="25" name="Freeform 24"/>
              <p:cNvSpPr/>
              <p:nvPr/>
            </p:nvSpPr>
            <p:spPr>
              <a:xfrm>
                <a:off x="2497287" y="2625374"/>
                <a:ext cx="5307702" cy="900000"/>
              </a:xfrm>
              <a:custGeom>
                <a:avLst/>
                <a:gdLst>
                  <a:gd name="connsiteX0" fmla="*/ 0 w 5244104"/>
                  <a:gd name="connsiteY0" fmla="*/ 0 h 812084"/>
                  <a:gd name="connsiteX1" fmla="*/ 5244104 w 5244104"/>
                  <a:gd name="connsiteY1" fmla="*/ 0 h 812084"/>
                  <a:gd name="connsiteX2" fmla="*/ 5244104 w 5244104"/>
                  <a:gd name="connsiteY2" fmla="*/ 812084 h 812084"/>
                  <a:gd name="connsiteX3" fmla="*/ 0 w 5244104"/>
                  <a:gd name="connsiteY3" fmla="*/ 812084 h 812084"/>
                  <a:gd name="connsiteX4" fmla="*/ 0 w 5244104"/>
                  <a:gd name="connsiteY4" fmla="*/ 0 h 812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44104" h="812084">
                    <a:moveTo>
                      <a:pt x="0" y="0"/>
                    </a:moveTo>
                    <a:lnTo>
                      <a:pt x="5244104" y="0"/>
                    </a:lnTo>
                    <a:lnTo>
                      <a:pt x="5244104" y="812084"/>
                    </a:lnTo>
                    <a:lnTo>
                      <a:pt x="0" y="8120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84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37353" tIns="76200" rIns="76200" bIns="76200" spcCol="1270" anchor="b"/>
              <a:lstStyle/>
              <a:p>
                <a:pPr defTabSz="1333500" eaLnBrk="1" hangingPunct="1">
                  <a:lnSpc>
                    <a:spcPts val="2600"/>
                  </a:lnSpc>
                  <a:spcAft>
                    <a:spcPts val="0"/>
                  </a:spcAft>
                  <a:defRPr/>
                </a:pPr>
                <a:r>
                  <a:rPr lang="th-TH" sz="3000" b="1" dirty="0">
                    <a:solidFill>
                      <a:schemeClr val="tx1"/>
                    </a:solidFill>
                    <a:latin typeface="AngsanaUPC" panose="02020603050405020304" pitchFamily="18" charset="-34"/>
                    <a:cs typeface="AngsanaUPC" panose="02020603050405020304" pitchFamily="18" charset="-34"/>
                  </a:rPr>
                  <a:t>จัดให้นักศึกษามีประสบการณ์ตรง โดยการปฏิบัติงานจริงในสถานประกอบการ</a:t>
                </a: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2070193" y="2655532"/>
                <a:ext cx="846248" cy="846033"/>
              </a:xfrm>
              <a:prstGeom prst="ellipse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  <a:ln>
                <a:solidFill>
                  <a:srgbClr val="FF9900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38" name="สี่เหลี่ยมผืนผ้า 19"/>
            <p:cNvSpPr/>
            <p:nvPr/>
          </p:nvSpPr>
          <p:spPr bwMode="auto">
            <a:xfrm>
              <a:off x="1116013" y="2360613"/>
              <a:ext cx="928687" cy="64293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3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1</a:t>
              </a:r>
              <a:endParaRPr lang="th-TH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1193800" y="3088035"/>
            <a:ext cx="5465763" cy="846137"/>
            <a:chOff x="2275160" y="3678163"/>
            <a:chExt cx="5465192" cy="846224"/>
          </a:xfrm>
        </p:grpSpPr>
        <p:grpSp>
          <p:nvGrpSpPr>
            <p:cNvPr id="8219" name="Group 35"/>
            <p:cNvGrpSpPr>
              <a:grpSpLocks/>
            </p:cNvGrpSpPr>
            <p:nvPr/>
          </p:nvGrpSpPr>
          <p:grpSpPr bwMode="auto">
            <a:xfrm>
              <a:off x="2319218" y="3678163"/>
              <a:ext cx="5421134" cy="846224"/>
              <a:chOff x="2319218" y="3678163"/>
              <a:chExt cx="5421134" cy="846224"/>
            </a:xfrm>
          </p:grpSpPr>
          <p:sp>
            <p:nvSpPr>
              <p:cNvPr id="28" name="Freeform 27"/>
              <p:cNvSpPr/>
              <p:nvPr/>
            </p:nvSpPr>
            <p:spPr>
              <a:xfrm>
                <a:off x="2743424" y="3741670"/>
                <a:ext cx="4996928" cy="719211"/>
              </a:xfrm>
              <a:custGeom>
                <a:avLst/>
                <a:gdLst>
                  <a:gd name="connsiteX0" fmla="*/ 0 w 4998022"/>
                  <a:gd name="connsiteY0" fmla="*/ 0 h 812084"/>
                  <a:gd name="connsiteX1" fmla="*/ 4998022 w 4998022"/>
                  <a:gd name="connsiteY1" fmla="*/ 0 h 812084"/>
                  <a:gd name="connsiteX2" fmla="*/ 4998022 w 4998022"/>
                  <a:gd name="connsiteY2" fmla="*/ 812084 h 812084"/>
                  <a:gd name="connsiteX3" fmla="*/ 0 w 4998022"/>
                  <a:gd name="connsiteY3" fmla="*/ 812084 h 812084"/>
                  <a:gd name="connsiteX4" fmla="*/ 0 w 4998022"/>
                  <a:gd name="connsiteY4" fmla="*/ 0 h 812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8022" h="812084">
                    <a:moveTo>
                      <a:pt x="0" y="0"/>
                    </a:moveTo>
                    <a:lnTo>
                      <a:pt x="4998022" y="0"/>
                    </a:lnTo>
                    <a:lnTo>
                      <a:pt x="4998022" y="812084"/>
                    </a:lnTo>
                    <a:lnTo>
                      <a:pt x="0" y="8120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84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37353" tIns="76200" rIns="76200" bIns="76200" spcCol="1270" anchor="ctr"/>
              <a:lstStyle/>
              <a:p>
                <a:pPr defTabSz="1333500" eaLnBrk="1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th-TH" sz="3000" b="1" dirty="0">
                    <a:solidFill>
                      <a:schemeClr val="tx1"/>
                    </a:solidFill>
                    <a:latin typeface="AngsanaUPC" panose="02020603050405020304" pitchFamily="18" charset="-34"/>
                    <a:cs typeface="AngsanaUPC" panose="02020603050405020304" pitchFamily="18" charset="-34"/>
                  </a:rPr>
                  <a:t>เป็นส่วนหนึ่งของหลักสูตร</a:t>
                </a: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319605" y="3678163"/>
                <a:ext cx="846050" cy="846224"/>
              </a:xfrm>
              <a:prstGeom prst="ellipse">
                <a:avLst/>
              </a:prstGeom>
              <a:ln>
                <a:solidFill>
                  <a:srgbClr val="FF9900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39" name="สี่เหลี่ยมผืนผ้า 19"/>
            <p:cNvSpPr/>
            <p:nvPr/>
          </p:nvSpPr>
          <p:spPr>
            <a:xfrm>
              <a:off x="2275160" y="3789299"/>
              <a:ext cx="928591" cy="643003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3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</a:t>
              </a:r>
              <a:endParaRPr lang="th-TH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grpSp>
        <p:nvGrpSpPr>
          <p:cNvPr id="9" name="Group 42"/>
          <p:cNvGrpSpPr>
            <a:grpSpLocks/>
          </p:cNvGrpSpPr>
          <p:nvPr/>
        </p:nvGrpSpPr>
        <p:grpSpPr bwMode="auto">
          <a:xfrm>
            <a:off x="1187624" y="4023024"/>
            <a:ext cx="5752927" cy="900161"/>
            <a:chOff x="1987877" y="4677654"/>
            <a:chExt cx="5752475" cy="900048"/>
          </a:xfrm>
        </p:grpSpPr>
        <p:grpSp>
          <p:nvGrpSpPr>
            <p:cNvPr id="8215" name="Group 36"/>
            <p:cNvGrpSpPr>
              <a:grpSpLocks/>
            </p:cNvGrpSpPr>
            <p:nvPr/>
          </p:nvGrpSpPr>
          <p:grpSpPr bwMode="auto">
            <a:xfrm>
              <a:off x="2073422" y="4677654"/>
              <a:ext cx="5666930" cy="900048"/>
              <a:chOff x="2073422" y="4677654"/>
              <a:chExt cx="5666930" cy="900048"/>
            </a:xfrm>
          </p:grpSpPr>
          <p:sp>
            <p:nvSpPr>
              <p:cNvPr id="32" name="Freeform 31"/>
              <p:cNvSpPr/>
              <p:nvPr/>
            </p:nvSpPr>
            <p:spPr>
              <a:xfrm>
                <a:off x="2497252" y="4677702"/>
                <a:ext cx="5243100" cy="900000"/>
              </a:xfrm>
              <a:custGeom>
                <a:avLst/>
                <a:gdLst>
                  <a:gd name="connsiteX0" fmla="*/ 0 w 5244104"/>
                  <a:gd name="connsiteY0" fmla="*/ 0 h 812084"/>
                  <a:gd name="connsiteX1" fmla="*/ 5244104 w 5244104"/>
                  <a:gd name="connsiteY1" fmla="*/ 0 h 812084"/>
                  <a:gd name="connsiteX2" fmla="*/ 5244104 w 5244104"/>
                  <a:gd name="connsiteY2" fmla="*/ 812084 h 812084"/>
                  <a:gd name="connsiteX3" fmla="*/ 0 w 5244104"/>
                  <a:gd name="connsiteY3" fmla="*/ 812084 h 812084"/>
                  <a:gd name="connsiteX4" fmla="*/ 0 w 5244104"/>
                  <a:gd name="connsiteY4" fmla="*/ 0 h 812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44104" h="812084">
                    <a:moveTo>
                      <a:pt x="0" y="0"/>
                    </a:moveTo>
                    <a:lnTo>
                      <a:pt x="5244104" y="0"/>
                    </a:lnTo>
                    <a:lnTo>
                      <a:pt x="5244104" y="812084"/>
                    </a:lnTo>
                    <a:lnTo>
                      <a:pt x="0" y="8120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84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37353" tIns="76200" rIns="76200" bIns="76200" spcCol="1270" anchor="b"/>
              <a:lstStyle/>
              <a:p>
                <a:pPr defTabSz="1333500" eaLnBrk="1" hangingPunct="1">
                  <a:lnSpc>
                    <a:spcPts val="2600"/>
                  </a:lnSpc>
                  <a:spcAft>
                    <a:spcPts val="0"/>
                  </a:spcAft>
                  <a:defRPr/>
                </a:pPr>
                <a:r>
                  <a:rPr lang="th-TH" sz="3000" b="1" dirty="0">
                    <a:solidFill>
                      <a:schemeClr val="tx1"/>
                    </a:solidFill>
                    <a:latin typeface="AngsanaUPC" panose="02020603050405020304" pitchFamily="18" charset="-34"/>
                    <a:cs typeface="AngsanaUPC" panose="02020603050405020304" pitchFamily="18" charset="-34"/>
                  </a:rPr>
                  <a:t>เป็นความรับผิดชอบร่วมของสถานศึกษาและสถานประกอบการตามมาตรฐานสหกิจศึกษา</a:t>
                </a: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073422" y="4677654"/>
                <a:ext cx="846072" cy="846032"/>
              </a:xfrm>
              <a:prstGeom prst="ellipse">
                <a:avLst/>
              </a:prstGeom>
              <a:ln>
                <a:solidFill>
                  <a:srgbClr val="FF9900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40" name="สี่เหลี่ยมผืนผ้า 19"/>
            <p:cNvSpPr/>
            <p:nvPr/>
          </p:nvSpPr>
          <p:spPr>
            <a:xfrm>
              <a:off x="1987877" y="4803694"/>
              <a:ext cx="928614" cy="64285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3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3</a:t>
              </a:r>
              <a:endParaRPr lang="th-TH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grpSp>
        <p:nvGrpSpPr>
          <p:cNvPr id="12" name="กลุ่ม 5"/>
          <p:cNvGrpSpPr>
            <a:grpSpLocks/>
          </p:cNvGrpSpPr>
          <p:nvPr/>
        </p:nvGrpSpPr>
        <p:grpSpPr bwMode="auto">
          <a:xfrm>
            <a:off x="555625" y="4885085"/>
            <a:ext cx="3871913" cy="1614487"/>
            <a:chOff x="555625" y="4938713"/>
            <a:chExt cx="3871913" cy="1614487"/>
          </a:xfrm>
        </p:grpSpPr>
        <p:sp>
          <p:nvSpPr>
            <p:cNvPr id="4" name="TextBox 3"/>
            <p:cNvSpPr txBox="1"/>
            <p:nvPr/>
          </p:nvSpPr>
          <p:spPr>
            <a:xfrm>
              <a:off x="555625" y="5229225"/>
              <a:ext cx="3871913" cy="1323975"/>
            </a:xfrm>
            <a:prstGeom prst="rect">
              <a:avLst/>
            </a:prstGeom>
            <a:noFill/>
            <a:ln w="38100">
              <a:solidFill>
                <a:srgbClr val="FF9900"/>
              </a:solidFill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th-TH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พันธ</a:t>
              </a:r>
              <a:r>
                <a:rPr lang="th-TH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กิจสัมพันธ์ระหว่างมหาวิทยาลัยกับสถานประกอบการ </a:t>
              </a:r>
              <a:endPara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endParaRPr>
            </a:p>
            <a:p>
              <a:pPr eaLnBrk="1" hangingPunct="1">
                <a:defRPr/>
              </a:pPr>
              <a:r>
                <a:rPr 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(University – Workplace Engagement)</a:t>
              </a:r>
              <a:endPara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cxnSp>
          <p:nvCxnSpPr>
            <p:cNvPr id="10" name="ตัวเชื่อมต่อตรง 9"/>
            <p:cNvCxnSpPr/>
            <p:nvPr/>
          </p:nvCxnSpPr>
          <p:spPr>
            <a:xfrm>
              <a:off x="2187575" y="4938713"/>
              <a:ext cx="0" cy="290512"/>
            </a:xfrm>
            <a:prstGeom prst="line">
              <a:avLst/>
            </a:prstGeom>
            <a:ln w="571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08" name="TextBox 10"/>
          <p:cNvSpPr txBox="1">
            <a:spLocks noChangeArrowheads="1"/>
          </p:cNvSpPr>
          <p:nvPr/>
        </p:nvSpPr>
        <p:spPr bwMode="auto">
          <a:xfrm>
            <a:off x="4932363" y="5031135"/>
            <a:ext cx="14335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ร่วมคิด ร่วมทำ</a:t>
            </a:r>
          </a:p>
        </p:txBody>
      </p:sp>
      <p:sp>
        <p:nvSpPr>
          <p:cNvPr id="8209" name="TextBox 41"/>
          <p:cNvSpPr txBox="1">
            <a:spLocks noChangeArrowheads="1"/>
          </p:cNvSpPr>
          <p:nvPr/>
        </p:nvSpPr>
        <p:spPr bwMode="auto">
          <a:xfrm>
            <a:off x="4932363" y="5462935"/>
            <a:ext cx="35878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เป็นผลดีด้วยกันทุกฝ่าย </a:t>
            </a:r>
            <a:r>
              <a:rPr lang="en-US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(Mutual Benefit)</a:t>
            </a:r>
            <a:endParaRPr lang="th-TH" altLang="th-TH" sz="2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8210" name="TextBox 43"/>
          <p:cNvSpPr txBox="1">
            <a:spLocks noChangeArrowheads="1"/>
          </p:cNvSpPr>
          <p:nvPr/>
        </p:nvSpPr>
        <p:spPr bwMode="auto">
          <a:xfrm>
            <a:off x="4945063" y="5896322"/>
            <a:ext cx="28632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เป็นเรียนรู้ร่วมกัน </a:t>
            </a:r>
            <a:r>
              <a:rPr lang="en-US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(Scholarship)</a:t>
            </a:r>
            <a:endParaRPr lang="th-TH" altLang="th-TH" sz="2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8211" name="TextBox 44"/>
          <p:cNvSpPr txBox="1">
            <a:spLocks noChangeArrowheads="1"/>
          </p:cNvSpPr>
          <p:nvPr/>
        </p:nvSpPr>
        <p:spPr bwMode="auto">
          <a:xfrm>
            <a:off x="4945063" y="6297960"/>
            <a:ext cx="36054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เกิดผลกระทบทางสังคม </a:t>
            </a:r>
            <a:r>
              <a:rPr lang="en-US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(Social Impacts)</a:t>
            </a:r>
            <a:endParaRPr lang="th-TH" altLang="th-TH" sz="2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572000" y="5175597"/>
            <a:ext cx="287338" cy="1439863"/>
            <a:chOff x="4572000" y="5175597"/>
            <a:chExt cx="287338" cy="1439863"/>
          </a:xfrm>
        </p:grpSpPr>
        <p:sp>
          <p:nvSpPr>
            <p:cNvPr id="15" name="ลูกศรขวา 14"/>
            <p:cNvSpPr/>
            <p:nvPr/>
          </p:nvSpPr>
          <p:spPr>
            <a:xfrm>
              <a:off x="4573588" y="5175597"/>
              <a:ext cx="285750" cy="144463"/>
            </a:xfrm>
            <a:prstGeom prst="rightArrow">
              <a:avLst/>
            </a:prstGeom>
            <a:solidFill>
              <a:srgbClr val="FF9900"/>
            </a:solidFill>
            <a:ln w="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th-TH"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sp>
          <p:nvSpPr>
            <p:cNvPr id="49" name="ลูกศรขวา 48"/>
            <p:cNvSpPr/>
            <p:nvPr/>
          </p:nvSpPr>
          <p:spPr>
            <a:xfrm>
              <a:off x="4572000" y="5607397"/>
              <a:ext cx="285750" cy="144463"/>
            </a:xfrm>
            <a:prstGeom prst="rightArrow">
              <a:avLst/>
            </a:prstGeom>
            <a:solidFill>
              <a:srgbClr val="FF9900"/>
            </a:solidFill>
            <a:ln w="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th-TH"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sp>
          <p:nvSpPr>
            <p:cNvPr id="50" name="ลูกศรขวา 49"/>
            <p:cNvSpPr/>
            <p:nvPr/>
          </p:nvSpPr>
          <p:spPr>
            <a:xfrm>
              <a:off x="4572000" y="6039197"/>
              <a:ext cx="285750" cy="144463"/>
            </a:xfrm>
            <a:prstGeom prst="rightArrow">
              <a:avLst/>
            </a:prstGeom>
            <a:solidFill>
              <a:srgbClr val="FF9900"/>
            </a:solidFill>
            <a:ln w="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th-TH"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sp>
          <p:nvSpPr>
            <p:cNvPr id="51" name="ลูกศรขวา 50"/>
            <p:cNvSpPr/>
            <p:nvPr/>
          </p:nvSpPr>
          <p:spPr>
            <a:xfrm>
              <a:off x="4572000" y="6470997"/>
              <a:ext cx="285750" cy="144463"/>
            </a:xfrm>
            <a:prstGeom prst="rightArrow">
              <a:avLst/>
            </a:prstGeom>
            <a:solidFill>
              <a:srgbClr val="FF9900"/>
            </a:solidFill>
            <a:ln w="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th-TH"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218406" y="2045518"/>
            <a:ext cx="1818090" cy="18088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ปฏิบัติงานไม่ใช่ฝึกงานหรือดูงาน </a:t>
            </a:r>
          </a:p>
          <a:p>
            <a:pPr algn="ctr"/>
            <a:r>
              <a:rPr lang="th-TH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หรือ</a:t>
            </a:r>
            <a:r>
              <a:rPr lang="th-TH" dirty="0" err="1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ฝึกสห</a:t>
            </a:r>
            <a:r>
              <a:rPr lang="th-TH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กิจ</a:t>
            </a:r>
            <a:endParaRPr lang="th-TH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6948296" y="2439268"/>
            <a:ext cx="252000" cy="324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36" name="Group 35"/>
          <p:cNvGrpSpPr/>
          <p:nvPr/>
        </p:nvGrpSpPr>
        <p:grpSpPr>
          <a:xfrm>
            <a:off x="-108520" y="260648"/>
            <a:ext cx="4032448" cy="792088"/>
            <a:chOff x="-108520" y="404664"/>
            <a:chExt cx="4032448" cy="792088"/>
          </a:xfrm>
        </p:grpSpPr>
        <p:sp>
          <p:nvSpPr>
            <p:cNvPr id="37" name="Pentagon 36"/>
            <p:cNvSpPr/>
            <p:nvPr/>
          </p:nvSpPr>
          <p:spPr>
            <a:xfrm>
              <a:off x="-108520" y="404664"/>
              <a:ext cx="4032448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2" name="Rectangle 2"/>
            <p:cNvSpPr txBox="1">
              <a:spLocks noChangeArrowheads="1"/>
            </p:cNvSpPr>
            <p:nvPr/>
          </p:nvSpPr>
          <p:spPr bwMode="auto">
            <a:xfrm>
              <a:off x="-1" y="515144"/>
              <a:ext cx="377991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2. สหกิจศึกษา </a:t>
              </a:r>
              <a:r>
                <a:rPr lang="th-TH" sz="40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(ต่อ)</a:t>
              </a:r>
              <a:endParaRPr lang="en-US" sz="3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8208" grpId="0"/>
      <p:bldP spid="8209" grpId="0"/>
      <p:bldP spid="8210" grpId="0"/>
      <p:bldP spid="8211" grpId="0"/>
      <p:bldP spid="8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8E1C7B07-0B54-4972-99ED-6287F9A83930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7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789712" y="1302090"/>
            <a:ext cx="2773363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20000"/>
              </a:spcBef>
              <a:buSzPct val="200000"/>
              <a:defRPr/>
            </a:pP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2.3 ความหมาย</a:t>
            </a:r>
            <a:endParaRPr lang="th-TH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0" name="สี่เหลี่ยมผืนผ้า 19"/>
          <p:cNvSpPr/>
          <p:nvPr/>
        </p:nvSpPr>
        <p:spPr>
          <a:xfrm>
            <a:off x="3633650" y="1441722"/>
            <a:ext cx="5288855" cy="4705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thaiDist" eaLnBrk="1" hangingPunct="1">
              <a:lnSpc>
                <a:spcPts val="3500"/>
              </a:lnSpc>
              <a:defRPr/>
            </a:pPr>
            <a:r>
              <a:rPr lang="th-TH" sz="36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สหกิจศึกษา</a:t>
            </a:r>
            <a:r>
              <a:rPr lang="th-TH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</a:t>
            </a:r>
            <a: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Cooperative Education</a:t>
            </a: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) หมายถึง ระบบการศึกษาที่จัดให้มีการเรียนการสอนในสถานศึกษาสลับกับการไปหาประสบการณ์ตรงจากการปฏิบัติงานจริง </a:t>
            </a:r>
            <a: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/>
            </a:r>
            <a:b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ณ </a:t>
            </a: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สถานประกอบการอย่างมีระบบ ด้วยความร่วมมือจากสถานประกอบการและทุกฝ่ายที่เกี่ยวข้องเป็น</a:t>
            </a:r>
            <a:r>
              <a:rPr lang="th-TH" sz="32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ระบบการศึกษาที่ผสมผสานการเรียนกับการทำงาน</a:t>
            </a: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sz="30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</a:t>
            </a:r>
            <a:r>
              <a:rPr lang="th-TH" sz="3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Cooperative</a:t>
            </a:r>
            <a:r>
              <a:rPr lang="th-TH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en-US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and </a:t>
            </a:r>
            <a:r>
              <a:rPr lang="th-TH" sz="3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Work</a:t>
            </a:r>
            <a:r>
              <a:rPr lang="th-TH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-</a:t>
            </a:r>
            <a:r>
              <a:rPr lang="en-US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I</a:t>
            </a:r>
            <a:r>
              <a:rPr lang="th-TH" sz="3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ntegrated</a:t>
            </a:r>
            <a:r>
              <a:rPr lang="th-TH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sz="3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Education</a:t>
            </a:r>
            <a:r>
              <a:rPr lang="en-US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: </a:t>
            </a:r>
            <a:r>
              <a:rPr lang="en-US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CWIE) </a:t>
            </a:r>
            <a:r>
              <a:rPr lang="th-TH" sz="30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และถือเป็น</a:t>
            </a:r>
            <a:r>
              <a:rPr lang="th-TH" sz="3000" b="1" dirty="0" err="1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พันธ</a:t>
            </a:r>
            <a:r>
              <a:rPr lang="th-TH" sz="30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กิจสัมพันธ์ </a:t>
            </a:r>
            <a:r>
              <a:rPr lang="en-US" sz="30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(Engagement</a:t>
            </a:r>
            <a:r>
              <a:rPr lang="th-TH" sz="30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)</a:t>
            </a:r>
            <a:r>
              <a:rPr lang="th-TH" sz="3000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sz="30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ระหว่างสถานศึกษากับสถานประกอบการรูปแบบหนึ่ง</a:t>
            </a:r>
          </a:p>
        </p:txBody>
      </p:sp>
      <p:pic>
        <p:nvPicPr>
          <p:cNvPr id="20" name="Picture 19" descr="STUDENT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032272"/>
            <a:ext cx="259238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 descr="DSC00613.JPG"/>
          <p:cNvPicPr>
            <a:picLocks noChangeAspect="1"/>
          </p:cNvPicPr>
          <p:nvPr/>
        </p:nvPicPr>
        <p:blipFill>
          <a:blip r:embed="rId3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30"/>
          <a:stretch>
            <a:fillRect/>
          </a:stretch>
        </p:blipFill>
        <p:spPr bwMode="auto">
          <a:xfrm>
            <a:off x="900113" y="4046810"/>
            <a:ext cx="2592387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08520" y="260648"/>
            <a:ext cx="4032448" cy="792088"/>
            <a:chOff x="-108520" y="404664"/>
            <a:chExt cx="4032448" cy="792088"/>
          </a:xfrm>
        </p:grpSpPr>
        <p:sp>
          <p:nvSpPr>
            <p:cNvPr id="10" name="Pentagon 9"/>
            <p:cNvSpPr/>
            <p:nvPr/>
          </p:nvSpPr>
          <p:spPr>
            <a:xfrm>
              <a:off x="-108520" y="404664"/>
              <a:ext cx="4032448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" name="Rectangle 2"/>
            <p:cNvSpPr txBox="1">
              <a:spLocks noChangeArrowheads="1"/>
            </p:cNvSpPr>
            <p:nvPr/>
          </p:nvSpPr>
          <p:spPr bwMode="auto">
            <a:xfrm>
              <a:off x="-1" y="515144"/>
              <a:ext cx="377991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2. สหกิจศึกษา </a:t>
              </a:r>
              <a:r>
                <a:rPr lang="th-TH" sz="40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(ต่อ)</a:t>
              </a:r>
              <a:endParaRPr lang="en-US" sz="3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2DB43809-F999-45DB-8DD5-1FD1E0AB523F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8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81050" y="980728"/>
            <a:ext cx="8759825" cy="4799013"/>
            <a:chOff x="781050" y="980728"/>
            <a:chExt cx="8759825" cy="4799013"/>
          </a:xfrm>
        </p:grpSpPr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3287713" y="980728"/>
              <a:ext cx="6253162" cy="2354262"/>
              <a:chOff x="3623390" y="1112556"/>
              <a:chExt cx="6252837" cy="2355971"/>
            </a:xfrm>
          </p:grpSpPr>
          <p:sp>
            <p:nvSpPr>
              <p:cNvPr id="19" name="Circular Arrow 18"/>
              <p:cNvSpPr>
                <a:spLocks/>
              </p:cNvSpPr>
              <p:nvPr/>
            </p:nvSpPr>
            <p:spPr>
              <a:xfrm>
                <a:off x="3623390" y="1112556"/>
                <a:ext cx="1800131" cy="1799943"/>
              </a:xfrm>
              <a:prstGeom prst="circularArrow">
                <a:avLst>
                  <a:gd name="adj1" fmla="val 10980"/>
                  <a:gd name="adj2" fmla="val 1142322"/>
                  <a:gd name="adj3" fmla="val 4500000"/>
                  <a:gd name="adj4" fmla="val 10800000"/>
                  <a:gd name="adj5" fmla="val 12500"/>
                </a:avLst>
              </a:prstGeom>
              <a:solidFill>
                <a:srgbClr val="DE8400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Freeform 21"/>
              <p:cNvSpPr/>
              <p:nvPr/>
            </p:nvSpPr>
            <p:spPr>
              <a:xfrm>
                <a:off x="3780544" y="2925208"/>
                <a:ext cx="6095683" cy="543319"/>
              </a:xfrm>
              <a:custGeom>
                <a:avLst/>
                <a:gdLst>
                  <a:gd name="connsiteX0" fmla="*/ 0 w 6095998"/>
                  <a:gd name="connsiteY0" fmla="*/ 0 h 543356"/>
                  <a:gd name="connsiteX1" fmla="*/ 6095998 w 6095998"/>
                  <a:gd name="connsiteY1" fmla="*/ 0 h 543356"/>
                  <a:gd name="connsiteX2" fmla="*/ 6095998 w 6095998"/>
                  <a:gd name="connsiteY2" fmla="*/ 543356 h 543356"/>
                  <a:gd name="connsiteX3" fmla="*/ 0 w 6095998"/>
                  <a:gd name="connsiteY3" fmla="*/ 543356 h 543356"/>
                  <a:gd name="connsiteX4" fmla="*/ 0 w 6095998"/>
                  <a:gd name="connsiteY4" fmla="*/ 0 h 543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95998" h="543356">
                    <a:moveTo>
                      <a:pt x="0" y="0"/>
                    </a:moveTo>
                    <a:lnTo>
                      <a:pt x="6095998" y="0"/>
                    </a:lnTo>
                    <a:lnTo>
                      <a:pt x="6095998" y="543356"/>
                    </a:lnTo>
                    <a:lnTo>
                      <a:pt x="0" y="54335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9050" tIns="19050" rIns="19050" bIns="19050" spcCol="1270" anchor="ctr"/>
              <a:lstStyle/>
              <a:p>
                <a:pPr defTabSz="1333500" eaLnBrk="1" hangingPunct="1">
                  <a:lnSpc>
                    <a:spcPct val="50000"/>
                  </a:lnSpc>
                  <a:spcAft>
                    <a:spcPts val="0"/>
                  </a:spcAft>
                  <a:defRPr/>
                </a:pPr>
                <a:r>
                  <a:rPr lang="th-TH" sz="3000" b="1" dirty="0">
                    <a:latin typeface="AngsanaUPC" panose="02020603050405020304" pitchFamily="18" charset="-34"/>
                    <a:cs typeface="AngsanaUPC" panose="02020603050405020304" pitchFamily="18" charset="-34"/>
                  </a:rPr>
                  <a:t>พัฒนาอาชีพ สร้างความพร้อมในการทำงาน</a:t>
                </a:r>
              </a:p>
              <a:p>
                <a:pPr defTabSz="1333500" eaLnBrk="1" hangingPunct="1">
                  <a:lnSpc>
                    <a:spcPct val="50000"/>
                  </a:lnSpc>
                  <a:spcAft>
                    <a:spcPts val="0"/>
                  </a:spcAft>
                  <a:defRPr/>
                </a:pPr>
                <a:r>
                  <a:rPr lang="th-TH" sz="3000" b="1" dirty="0">
                    <a:latin typeface="AngsanaUPC" panose="02020603050405020304" pitchFamily="18" charset="-34"/>
                    <a:cs typeface="AngsanaUPC" panose="02020603050405020304" pitchFamily="18" charset="-34"/>
                  </a:rPr>
                  <a:t>และเป็นผู้ประกอบการ</a:t>
                </a:r>
                <a:endParaRPr lang="th-TH" sz="3000" dirty="0">
                  <a:latin typeface="AngsanaUPC" panose="02020603050405020304" pitchFamily="18" charset="-34"/>
                  <a:cs typeface="AngsanaUPC" panose="02020603050405020304" pitchFamily="18" charset="-34"/>
                </a:endParaRPr>
              </a:p>
            </p:txBody>
          </p:sp>
        </p:grpSp>
        <p:sp>
          <p:nvSpPr>
            <p:cNvPr id="20" name="Freeform 19"/>
            <p:cNvSpPr/>
            <p:nvPr/>
          </p:nvSpPr>
          <p:spPr>
            <a:xfrm>
              <a:off x="2076450" y="1745903"/>
              <a:ext cx="5459413" cy="542925"/>
            </a:xfrm>
            <a:custGeom>
              <a:avLst/>
              <a:gdLst>
                <a:gd name="connsiteX0" fmla="*/ 0 w 5459749"/>
                <a:gd name="connsiteY0" fmla="*/ 0 h 543356"/>
                <a:gd name="connsiteX1" fmla="*/ 5459749 w 5459749"/>
                <a:gd name="connsiteY1" fmla="*/ 0 h 543356"/>
                <a:gd name="connsiteX2" fmla="*/ 5459749 w 5459749"/>
                <a:gd name="connsiteY2" fmla="*/ 543356 h 543356"/>
                <a:gd name="connsiteX3" fmla="*/ 0 w 5459749"/>
                <a:gd name="connsiteY3" fmla="*/ 543356 h 543356"/>
                <a:gd name="connsiteX4" fmla="*/ 0 w 5459749"/>
                <a:gd name="connsiteY4" fmla="*/ 0 h 54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59749" h="543356">
                  <a:moveTo>
                    <a:pt x="0" y="0"/>
                  </a:moveTo>
                  <a:lnTo>
                    <a:pt x="5459749" y="0"/>
                  </a:lnTo>
                  <a:lnTo>
                    <a:pt x="5459749" y="543356"/>
                  </a:lnTo>
                  <a:lnTo>
                    <a:pt x="0" y="54335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0320" tIns="20320" rIns="20320" bIns="20320" spcCol="1270" anchor="ctr"/>
            <a:lstStyle/>
            <a:p>
              <a:pPr defTabSz="1422400" eaLnBrk="1" hangingPunct="1">
                <a:lnSpc>
                  <a:spcPts val="2400"/>
                </a:lnSpc>
                <a:spcAft>
                  <a:spcPts val="0"/>
                </a:spcAft>
                <a:defRPr/>
              </a:pPr>
              <a:r>
                <a:rPr lang="th-TH" sz="4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สหกิจศึกษา </a:t>
              </a:r>
            </a:p>
            <a:p>
              <a:pPr defTabSz="1422400" eaLnBrk="1" hangingPunct="1">
                <a:lnSpc>
                  <a:spcPts val="2400"/>
                </a:lnSpc>
                <a:spcAft>
                  <a:spcPts val="0"/>
                </a:spcAft>
                <a:defRPr/>
              </a:pPr>
              <a:r>
                <a:rPr lang="th-TH" sz="3200" b="1" dirty="0" err="1">
                  <a:latin typeface="AngsanaUPC" panose="02020603050405020304" pitchFamily="18" charset="-34"/>
                  <a:cs typeface="AngsanaUPC" panose="02020603050405020304" pitchFamily="18" charset="-34"/>
                </a:rPr>
                <a:t>บูรณา</a:t>
              </a:r>
              <a:r>
                <a:rPr lang="th-TH" sz="3200" b="1" dirty="0">
                  <a:latin typeface="AngsanaUPC" panose="02020603050405020304" pitchFamily="18" charset="-34"/>
                  <a:cs typeface="AngsanaUPC" panose="02020603050405020304" pitchFamily="18" charset="-34"/>
                </a:rPr>
                <a:t>การการเรียนกับการทำงาน</a:t>
              </a:r>
            </a:p>
          </p:txBody>
        </p:sp>
        <p:grpSp>
          <p:nvGrpSpPr>
            <p:cNvPr id="7" name="Group 28"/>
            <p:cNvGrpSpPr>
              <a:grpSpLocks/>
            </p:cNvGrpSpPr>
            <p:nvPr/>
          </p:nvGrpSpPr>
          <p:grpSpPr bwMode="auto">
            <a:xfrm>
              <a:off x="2652713" y="2072928"/>
              <a:ext cx="3041650" cy="2663825"/>
              <a:chOff x="2987824" y="2204866"/>
              <a:chExt cx="3042352" cy="2664136"/>
            </a:xfrm>
          </p:grpSpPr>
          <p:sp>
            <p:nvSpPr>
              <p:cNvPr id="21" name="Shape 20"/>
              <p:cNvSpPr/>
              <p:nvPr/>
            </p:nvSpPr>
            <p:spPr>
              <a:xfrm>
                <a:off x="3079920" y="2204866"/>
                <a:ext cx="1800640" cy="1800435"/>
              </a:xfrm>
              <a:prstGeom prst="leftCircularArrow">
                <a:avLst>
                  <a:gd name="adj1" fmla="val 10980"/>
                  <a:gd name="adj2" fmla="val 1142322"/>
                  <a:gd name="adj3" fmla="val 6300000"/>
                  <a:gd name="adj4" fmla="val 18900000"/>
                  <a:gd name="adj5" fmla="val 12500"/>
                </a:avLst>
              </a:prstGeom>
              <a:solidFill>
                <a:srgbClr val="DE8400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3" name="Block Arc 22"/>
              <p:cNvSpPr/>
              <p:nvPr/>
            </p:nvSpPr>
            <p:spPr>
              <a:xfrm>
                <a:off x="3762703" y="3428971"/>
                <a:ext cx="1440194" cy="1440031"/>
              </a:xfrm>
              <a:prstGeom prst="blockArc">
                <a:avLst>
                  <a:gd name="adj1" fmla="val 13500000"/>
                  <a:gd name="adj2" fmla="val 10800000"/>
                  <a:gd name="adj3" fmla="val 12740"/>
                </a:avLst>
              </a:prstGeom>
              <a:solidFill>
                <a:srgbClr val="DE8400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5" name="Freeform 24"/>
              <p:cNvSpPr/>
              <p:nvPr/>
            </p:nvSpPr>
            <p:spPr>
              <a:xfrm>
                <a:off x="2987824" y="3894163"/>
                <a:ext cx="3042352" cy="542988"/>
              </a:xfrm>
              <a:custGeom>
                <a:avLst/>
                <a:gdLst>
                  <a:gd name="connsiteX0" fmla="*/ 0 w 3042352"/>
                  <a:gd name="connsiteY0" fmla="*/ 0 h 543356"/>
                  <a:gd name="connsiteX1" fmla="*/ 3042352 w 3042352"/>
                  <a:gd name="connsiteY1" fmla="*/ 0 h 543356"/>
                  <a:gd name="connsiteX2" fmla="*/ 3042352 w 3042352"/>
                  <a:gd name="connsiteY2" fmla="*/ 543356 h 543356"/>
                  <a:gd name="connsiteX3" fmla="*/ 0 w 3042352"/>
                  <a:gd name="connsiteY3" fmla="*/ 543356 h 543356"/>
                  <a:gd name="connsiteX4" fmla="*/ 0 w 3042352"/>
                  <a:gd name="connsiteY4" fmla="*/ 0 h 543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2352" h="543356">
                    <a:moveTo>
                      <a:pt x="0" y="0"/>
                    </a:moveTo>
                    <a:lnTo>
                      <a:pt x="3042352" y="0"/>
                    </a:lnTo>
                    <a:lnTo>
                      <a:pt x="3042352" y="543356"/>
                    </a:lnTo>
                    <a:lnTo>
                      <a:pt x="0" y="54335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30480" tIns="30480" rIns="30480" bIns="30480" spcCol="1270" anchor="ctr"/>
              <a:lstStyle/>
              <a:p>
                <a:pPr algn="ctr" defTabSz="2133600" eaLnBrk="1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th-TH" sz="4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ngsanaUPC" panose="02020603050405020304" pitchFamily="18" charset="-34"/>
                    <a:cs typeface="AngsanaUPC" panose="02020603050405020304" pitchFamily="18" charset="-34"/>
                  </a:rPr>
                  <a:t>สหกิจศึกษา</a:t>
                </a:r>
              </a:p>
            </p:txBody>
          </p:sp>
        </p:grpSp>
        <p:grpSp>
          <p:nvGrpSpPr>
            <p:cNvPr id="8" name="Group 34"/>
            <p:cNvGrpSpPr>
              <a:grpSpLocks/>
            </p:cNvGrpSpPr>
            <p:nvPr/>
          </p:nvGrpSpPr>
          <p:grpSpPr bwMode="auto">
            <a:xfrm>
              <a:off x="781050" y="3368328"/>
              <a:ext cx="2303463" cy="1296987"/>
              <a:chOff x="195891" y="747927"/>
              <a:chExt cx="3709548" cy="2568139"/>
            </a:xfrm>
          </p:grpSpPr>
          <p:sp>
            <p:nvSpPr>
              <p:cNvPr id="36" name="Down Arrow 35"/>
              <p:cNvSpPr/>
              <p:nvPr/>
            </p:nvSpPr>
            <p:spPr>
              <a:xfrm rot="16200000">
                <a:off x="766596" y="177223"/>
                <a:ext cx="2568139" cy="3709548"/>
              </a:xfrm>
              <a:prstGeom prst="downArrow">
                <a:avLst>
                  <a:gd name="adj1" fmla="val 50000"/>
                  <a:gd name="adj2" fmla="val 35000"/>
                </a:avLst>
              </a:prstGeom>
              <a:solidFill>
                <a:srgbClr val="DE84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Down Arrow 4"/>
              <p:cNvSpPr/>
              <p:nvPr/>
            </p:nvSpPr>
            <p:spPr>
              <a:xfrm>
                <a:off x="195891" y="1103128"/>
                <a:ext cx="3709548" cy="185773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84480" tIns="284480" rIns="284480" bIns="284480" spcCol="1270" anchor="ctr"/>
              <a:lstStyle/>
              <a:p>
                <a:pPr algn="ctr" defTabSz="1778000" eaLnBrk="1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th-TH" sz="36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ngsanaUPC" panose="02020603050405020304" pitchFamily="18" charset="-34"/>
                    <a:cs typeface="AngsanaUPC" panose="02020603050405020304" pitchFamily="18" charset="-34"/>
                  </a:rPr>
                  <a:t>สถานศึกษา</a:t>
                </a:r>
                <a:endParaRPr lang="en-US" sz="36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endParaRPr>
              </a:p>
            </p:txBody>
          </p:sp>
        </p:grpSp>
        <p:grpSp>
          <p:nvGrpSpPr>
            <p:cNvPr id="10" name="Group 37"/>
            <p:cNvGrpSpPr>
              <a:grpSpLocks/>
            </p:cNvGrpSpPr>
            <p:nvPr/>
          </p:nvGrpSpPr>
          <p:grpSpPr bwMode="auto">
            <a:xfrm rot="5400000">
              <a:off x="6230365" y="2132237"/>
              <a:ext cx="1857375" cy="3754884"/>
              <a:chOff x="2286373" y="150331"/>
              <a:chExt cx="3047254" cy="3950068"/>
            </a:xfrm>
          </p:grpSpPr>
          <p:sp>
            <p:nvSpPr>
              <p:cNvPr id="39" name="Down Arrow 38"/>
              <p:cNvSpPr/>
              <p:nvPr/>
            </p:nvSpPr>
            <p:spPr>
              <a:xfrm>
                <a:off x="2286373" y="377584"/>
                <a:ext cx="3047254" cy="3722815"/>
              </a:xfrm>
              <a:prstGeom prst="downArrow">
                <a:avLst>
                  <a:gd name="adj1" fmla="val 50000"/>
                  <a:gd name="adj2" fmla="val 35000"/>
                </a:avLst>
              </a:prstGeom>
              <a:solidFill>
                <a:srgbClr val="DE84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" name="Down Arrow 4"/>
              <p:cNvSpPr/>
              <p:nvPr/>
            </p:nvSpPr>
            <p:spPr>
              <a:xfrm>
                <a:off x="2794252" y="150331"/>
                <a:ext cx="2031503" cy="391332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vert="vert270" lIns="284480" tIns="284480" rIns="284480" bIns="284480" spcCol="1270" anchor="ctr"/>
              <a:lstStyle/>
              <a:p>
                <a:pPr algn="ctr" defTabSz="1778000" eaLnBrk="1" hangingPunct="1">
                  <a:lnSpc>
                    <a:spcPct val="70000"/>
                  </a:lnSpc>
                  <a:spcAft>
                    <a:spcPts val="0"/>
                  </a:spcAft>
                  <a:defRPr/>
                </a:pPr>
                <a:r>
                  <a:rPr lang="th-TH" sz="36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ngsanaUPC" panose="02020603050405020304" pitchFamily="18" charset="-34"/>
                    <a:cs typeface="AngsanaUPC" panose="02020603050405020304" pitchFamily="18" charset="-34"/>
                  </a:rPr>
                  <a:t>สถานประกอบการ</a:t>
                </a:r>
                <a:r>
                  <a:rPr lang="th-TH" sz="36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ngsanaUPC" panose="02020603050405020304" pitchFamily="18" charset="-34"/>
                    <a:cs typeface="AngsanaUPC" panose="02020603050405020304" pitchFamily="18" charset="-34"/>
                  </a:rPr>
                  <a:t>และ ภาคี</a:t>
                </a:r>
                <a:r>
                  <a:rPr lang="th-TH" sz="36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ngsanaUPC" panose="02020603050405020304" pitchFamily="18" charset="-34"/>
                    <a:cs typeface="AngsanaUPC" panose="02020603050405020304" pitchFamily="18" charset="-34"/>
                  </a:rPr>
                  <a:t>ที่เกี่ยวข้อง</a:t>
                </a:r>
                <a:endParaRPr lang="en-US" sz="3600" dirty="0">
                  <a:solidFill>
                    <a:schemeClr val="tx1"/>
                  </a:solidFill>
                  <a:latin typeface="AngsanaUPC" panose="02020603050405020304" pitchFamily="18" charset="-34"/>
                  <a:cs typeface="AngsanaUPC" panose="02020603050405020304" pitchFamily="18" charset="-34"/>
                </a:endParaRPr>
              </a:p>
            </p:txBody>
          </p:sp>
        </p:grpSp>
        <p:sp>
          <p:nvSpPr>
            <p:cNvPr id="30" name="สี่เหลี่ยมผืนผ้า 19"/>
            <p:cNvSpPr/>
            <p:nvPr/>
          </p:nvSpPr>
          <p:spPr bwMode="auto">
            <a:xfrm>
              <a:off x="1691680" y="5132041"/>
              <a:ext cx="5184675" cy="647700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1" hangingPunct="1">
                <a:lnSpc>
                  <a:spcPts val="2400"/>
                </a:lnSpc>
                <a:defRPr/>
              </a:pPr>
              <a:r>
                <a:rPr lang="th-TH" sz="3200" b="1" dirty="0" err="1">
                  <a:solidFill>
                    <a:schemeClr val="tx1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พันธ</a:t>
              </a:r>
              <a:r>
                <a:rPr lang="th-TH" sz="3200" b="1" dirty="0">
                  <a:solidFill>
                    <a:schemeClr val="tx1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กิจสัมพันธ์เพื่อ</a:t>
              </a:r>
            </a:p>
            <a:p>
              <a:pPr algn="ctr" eaLnBrk="1" hangingPunct="1">
                <a:lnSpc>
                  <a:spcPts val="1200"/>
                </a:lnSpc>
                <a:defRPr/>
              </a:pPr>
              <a:endParaRPr lang="th-TH" sz="20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endParaRPr>
            </a:p>
            <a:p>
              <a:pPr algn="ctr" eaLnBrk="1" hangingPunct="1">
                <a:lnSpc>
                  <a:spcPts val="2400"/>
                </a:lnSpc>
                <a:defRPr/>
              </a:pPr>
              <a:r>
                <a:rPr lang="th-TH" sz="3600" b="1" dirty="0">
                  <a:solidFill>
                    <a:schemeClr val="tx1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พัฒนาคุณภาพบัณฑิต</a:t>
              </a:r>
            </a:p>
            <a:p>
              <a:pPr algn="ctr" eaLnBrk="1" hangingPunct="1">
                <a:lnSpc>
                  <a:spcPts val="2400"/>
                </a:lnSpc>
                <a:defRPr/>
              </a:pPr>
              <a:r>
                <a:rPr lang="th-TH" b="1" dirty="0">
                  <a:solidFill>
                    <a:schemeClr val="tx1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ตามมาตรฐานวิชาการ มาตรฐานวิชาชีพ ตรงตามความต้องการของ</a:t>
              </a:r>
              <a:r>
                <a:rPr lang="th-TH" b="1" dirty="0" smtClean="0">
                  <a:solidFill>
                    <a:schemeClr val="tx1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ตลาดแรงงานและการประกอบการ</a:t>
              </a:r>
              <a:endParaRPr lang="th-TH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sp>
          <p:nvSpPr>
            <p:cNvPr id="42" name="Down Arrow 41"/>
            <p:cNvSpPr/>
            <p:nvPr/>
          </p:nvSpPr>
          <p:spPr bwMode="auto">
            <a:xfrm>
              <a:off x="3510756" y="4449415"/>
              <a:ext cx="1295400" cy="568325"/>
            </a:xfrm>
            <a:prstGeom prst="downArrow">
              <a:avLst>
                <a:gd name="adj1" fmla="val 50000"/>
                <a:gd name="adj2" fmla="val 35000"/>
              </a:avLst>
            </a:prstGeom>
            <a:solidFill>
              <a:srgbClr val="DE84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4" name="Group 23"/>
          <p:cNvGrpSpPr/>
          <p:nvPr/>
        </p:nvGrpSpPr>
        <p:grpSpPr>
          <a:xfrm>
            <a:off x="-108520" y="260648"/>
            <a:ext cx="4032448" cy="792088"/>
            <a:chOff x="-108520" y="404664"/>
            <a:chExt cx="4032448" cy="792088"/>
          </a:xfrm>
        </p:grpSpPr>
        <p:sp>
          <p:nvSpPr>
            <p:cNvPr id="26" name="Pentagon 25"/>
            <p:cNvSpPr/>
            <p:nvPr/>
          </p:nvSpPr>
          <p:spPr>
            <a:xfrm>
              <a:off x="-108520" y="404664"/>
              <a:ext cx="4032448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7" name="Rectangle 2"/>
            <p:cNvSpPr txBox="1">
              <a:spLocks noChangeArrowheads="1"/>
            </p:cNvSpPr>
            <p:nvPr/>
          </p:nvSpPr>
          <p:spPr bwMode="auto">
            <a:xfrm>
              <a:off x="-1" y="515144"/>
              <a:ext cx="377991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2. สหกิจศึกษา </a:t>
              </a:r>
              <a:r>
                <a:rPr lang="th-TH" sz="40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(ต่อ)</a:t>
              </a:r>
              <a:endParaRPr lang="en-US" sz="3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D0258BA4-59BF-432E-AA5A-581CD1736485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9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323528" y="1177706"/>
            <a:ext cx="8748464" cy="1387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marL="531813" indent="-531813" eaLnBrk="1" hangingPunct="1">
              <a:lnSpc>
                <a:spcPts val="3500"/>
              </a:lnSpc>
              <a:spcBef>
                <a:spcPts val="0"/>
              </a:spcBef>
              <a:buSzPct val="200000"/>
              <a:defRPr/>
            </a:pP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2.4 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การเรียกชื่อการจัดการศึกษาที่ยึด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“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การทำงานเป็นฐาน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”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/>
            </a:r>
            <a:b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(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Work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–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Based Education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)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: </a:t>
            </a:r>
            <a:r>
              <a:rPr lang="en-US" alt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COOPERATIVE </a:t>
            </a:r>
            <a:r>
              <a:rPr lang="en-US" alt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EDUCATION </a:t>
            </a:r>
            <a:r>
              <a:rPr lang="th-TH" alt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เป็นชื่อเฉพาะ ส่วน </a:t>
            </a:r>
            <a:r>
              <a:rPr lang="en-US" alt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WORK–INTEGRATED </a:t>
            </a:r>
            <a:r>
              <a:rPr lang="en-US" alt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DUCATION </a:t>
            </a:r>
            <a:r>
              <a:rPr lang="th-TH" alt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เป็นวิธีการ</a:t>
            </a:r>
            <a:endParaRPr lang="th-TH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784200" y="2636912"/>
            <a:ext cx="8180287" cy="386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>
              <a:lnSpc>
                <a:spcPts val="3500"/>
              </a:lnSpc>
            </a:pP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	</a:t>
            </a:r>
            <a:r>
              <a:rPr lang="th-TH" altLang="th-TH" sz="3200" b="1" spc="-100" dirty="0">
                <a:latin typeface="AngsanaUPC" panose="02020603050405020304" pitchFamily="18" charset="-34"/>
                <a:cs typeface="AngsanaUPC" panose="02020603050405020304" pitchFamily="18" charset="-34"/>
              </a:rPr>
              <a:t>ตามปรัชญาการศึกษาประสบการณ์</a:t>
            </a:r>
            <a:r>
              <a:rPr lang="th-TH" altLang="th-TH" sz="3200" b="1" spc="-100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นิยม (</a:t>
            </a:r>
            <a:r>
              <a:rPr lang="en-US" altLang="th-TH" sz="3200" b="1" spc="-100" dirty="0">
                <a:latin typeface="AngsanaUPC" panose="02020603050405020304" pitchFamily="18" charset="-34"/>
                <a:cs typeface="AngsanaUPC" panose="02020603050405020304" pitchFamily="18" charset="-34"/>
              </a:rPr>
              <a:t>EXPERIMENTALISM</a:t>
            </a:r>
            <a:r>
              <a:rPr lang="th-TH" altLang="th-TH" sz="3200" b="1" spc="-100" dirty="0">
                <a:latin typeface="AngsanaUPC" panose="02020603050405020304" pitchFamily="18" charset="-34"/>
                <a:cs typeface="AngsanaUPC" panose="02020603050405020304" pitchFamily="18" charset="-34"/>
              </a:rPr>
              <a:t>)  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ในประเทศต่างๆ เรียกกันหลายชื่อ  อาทิ 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COOPERATIVE EDUCATION, INTERNSHIP, COLLABORATIVE 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EDUCATION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และ 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WORK–INTEGRATED  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LEARNING  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เป็นต้น </a:t>
            </a:r>
            <a:r>
              <a:rPr lang="th-TH" altLang="th-TH" sz="3200" b="1" dirty="0" err="1">
                <a:latin typeface="AngsanaUPC" panose="02020603050405020304" pitchFamily="18" charset="-34"/>
                <a:cs typeface="AngsanaUPC" panose="02020603050405020304" pitchFamily="18" charset="-34"/>
              </a:rPr>
              <a:t>สมาคมสห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กิจศึกษาโลก 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เดิม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ชื่อว่า 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“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WORLD ASSOCIATION  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FOR 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COOPERATIVE EDUCATION”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เพราะ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มหาวิทยาลัยสมาชิกในประเทศต่างๆ ใช้ 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“COOPERATIVE </a:t>
            </a:r>
            <a:r>
              <a:rPr lang="en-US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EDUCATION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” 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เป็นส่วนใหญ่  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และเป็นชื่อเฉพาะที่เรียกมาตั้งแต่แรกเริ่มมีการศึกษาประเภทนี้</a:t>
            </a:r>
            <a:endParaRPr lang="en-US" alt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108520" y="260648"/>
            <a:ext cx="4032448" cy="792088"/>
            <a:chOff x="-108520" y="404664"/>
            <a:chExt cx="4032448" cy="792088"/>
          </a:xfrm>
        </p:grpSpPr>
        <p:sp>
          <p:nvSpPr>
            <p:cNvPr id="8" name="Pentagon 7"/>
            <p:cNvSpPr/>
            <p:nvPr/>
          </p:nvSpPr>
          <p:spPr>
            <a:xfrm>
              <a:off x="-108520" y="404664"/>
              <a:ext cx="4032448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9" name="Rectangle 2"/>
            <p:cNvSpPr txBox="1">
              <a:spLocks noChangeArrowheads="1"/>
            </p:cNvSpPr>
            <p:nvPr/>
          </p:nvSpPr>
          <p:spPr bwMode="auto">
            <a:xfrm>
              <a:off x="-1" y="515144"/>
              <a:ext cx="377991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2. สหกิจศึกษา </a:t>
              </a:r>
              <a:r>
                <a:rPr lang="th-TH" sz="40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(ต่อ)</a:t>
              </a:r>
              <a:endParaRPr lang="en-US" sz="3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247&quot;&gt;&lt;object type=&quot;3&quot; unique_id=&quot;10248&quot;&gt;&lt;property id=&quot;20148&quot; value=&quot;5&quot;/&gt;&lt;property id=&quot;20300&quot; value=&quot;Slide 1 - &amp;quot;ooperative Education&amp;quot;&quot;/&gt;&lt;property id=&quot;20307&quot; value=&quot;294&quot;/&gt;&lt;/object&gt;&lt;object type=&quot;3&quot; unique_id=&quot;10249&quot;&gt;&lt;property id=&quot;20148&quot; value=&quot;5&quot;/&gt;&lt;property id=&quot;20300&quot; value=&quot;Slide 2&quot;/&gt;&lt;property id=&quot;20307&quot; value=&quot;300&quot;/&gt;&lt;/object&gt;&lt;object type=&quot;3&quot; unique_id=&quot;10250&quot;&gt;&lt;property id=&quot;20148&quot; value=&quot;5&quot;/&gt;&lt;property id=&quot;20300&quot; value=&quot;Slide 3&quot;/&gt;&lt;property id=&quot;20307&quot; value=&quot;295&quot;/&gt;&lt;/object&gt;&lt;object type=&quot;3&quot; unique_id=&quot;10251&quot;&gt;&lt;property id=&quot;20148&quot; value=&quot;5&quot;/&gt;&lt;property id=&quot;20300&quot; value=&quot;Slide 4&quot;/&gt;&lt;property id=&quot;20307&quot; value=&quot;299&quot;/&gt;&lt;/object&gt;&lt;object type=&quot;3&quot; unique_id=&quot;10252&quot;&gt;&lt;property id=&quot;20148&quot; value=&quot;5&quot;/&gt;&lt;property id=&quot;20300&quot; value=&quot;Slide 5&quot;/&gt;&lt;property id=&quot;20307&quot; value=&quot;304&quot;/&gt;&lt;/object&gt;&lt;object type=&quot;3&quot; unique_id=&quot;10253&quot;&gt;&lt;property id=&quot;20148&quot; value=&quot;5&quot;/&gt;&lt;property id=&quot;20300&quot; value=&quot;Slide 6&quot;/&gt;&lt;property id=&quot;20307&quot; value=&quot;310&quot;/&gt;&lt;/object&gt;&lt;object type=&quot;3&quot; unique_id=&quot;10254&quot;&gt;&lt;property id=&quot;20148&quot; value=&quot;5&quot;/&gt;&lt;property id=&quot;20300&quot; value=&quot;Slide 7&quot;/&gt;&lt;property id=&quot;20307&quot; value=&quot;317&quot;/&gt;&lt;/object&gt;&lt;object type=&quot;3&quot; unique_id=&quot;10255&quot;&gt;&lt;property id=&quot;20148&quot; value=&quot;5&quot;/&gt;&lt;property id=&quot;20300&quot; value=&quot;Slide 8&quot;/&gt;&lt;property id=&quot;20307&quot; value=&quot;316&quot;/&gt;&lt;/object&gt;&lt;object type=&quot;3&quot; unique_id=&quot;10256&quot;&gt;&lt;property id=&quot;20148&quot; value=&quot;5&quot;/&gt;&lt;property id=&quot;20300&quot; value=&quot;Slide 9&quot;/&gt;&lt;property id=&quot;20307&quot; value=&quot;311&quot;/&gt;&lt;/object&gt;&lt;object type=&quot;3&quot; unique_id=&quot;10257&quot;&gt;&lt;property id=&quot;20148&quot; value=&quot;5&quot;/&gt;&lt;property id=&quot;20300&quot; value=&quot;Slide 10&quot;/&gt;&lt;property id=&quot;20307&quot; value=&quot;308&quot;/&gt;&lt;/object&gt;&lt;object type=&quot;3&quot; unique_id=&quot;10258&quot;&gt;&lt;property id=&quot;20148&quot; value=&quot;5&quot;/&gt;&lt;property id=&quot;20300&quot; value=&quot;Slide 11&quot;/&gt;&lt;property id=&quot;20307&quot; value=&quot;309&quot;/&gt;&lt;/object&gt;&lt;object type=&quot;3&quot; unique_id=&quot;10259&quot;&gt;&lt;property id=&quot;20148&quot; value=&quot;5&quot;/&gt;&lt;property id=&quot;20300&quot; value=&quot;Slide 12&quot;/&gt;&lt;property id=&quot;20307&quot; value=&quot;301&quot;/&gt;&lt;/object&gt;&lt;object type=&quot;3&quot; unique_id=&quot;10336&quot;&gt;&lt;property id=&quot;20148&quot; value=&quot;5&quot;/&gt;&lt;property id=&quot;20300&quot; value=&quot;Slide 13&quot;/&gt;&lt;property id=&quot;20307&quot; value=&quot;318&quot;/&gt;&lt;/object&gt;&lt;/object&gt;&lt;object type=&quot;8&quot; unique_id=&quot;10275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Crop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3296</TotalTime>
  <Words>1238</Words>
  <Application>Microsoft Office PowerPoint</Application>
  <PresentationFormat>On-screen Show (4:3)</PresentationFormat>
  <Paragraphs>169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Angsana New</vt:lpstr>
      <vt:lpstr>AngsanaUPC</vt:lpstr>
      <vt:lpstr>Arial</vt:lpstr>
      <vt:lpstr>Arial Black</vt:lpstr>
      <vt:lpstr>Calibri</vt:lpstr>
      <vt:lpstr>Cordia New</vt:lpstr>
      <vt:lpstr>Franklin Gothic Book</vt:lpstr>
      <vt:lpstr>LilyUPC</vt:lpstr>
      <vt:lpstr>TH SarabunPSK</vt:lpstr>
      <vt:lpstr>Crop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Cooperative Education</dc:title>
  <dc:creator>WUT</dc:creator>
  <cp:lastModifiedBy>วราภรณ์ ยงบรรทม</cp:lastModifiedBy>
  <cp:revision>363</cp:revision>
  <cp:lastPrinted>2017-03-14T02:43:52Z</cp:lastPrinted>
  <dcterms:created xsi:type="dcterms:W3CDTF">2009-01-29T02:20:56Z</dcterms:created>
  <dcterms:modified xsi:type="dcterms:W3CDTF">2020-02-24T09:09:31Z</dcterms:modified>
</cp:coreProperties>
</file>