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notesMasterIdLst>
    <p:notesMasterId r:id="rId20"/>
  </p:notesMasterIdLst>
  <p:sldIdLst>
    <p:sldId id="258" r:id="rId3"/>
    <p:sldId id="259" r:id="rId4"/>
    <p:sldId id="260" r:id="rId5"/>
    <p:sldId id="262" r:id="rId6"/>
    <p:sldId id="263" r:id="rId7"/>
    <p:sldId id="264" r:id="rId8"/>
    <p:sldId id="274" r:id="rId9"/>
    <p:sldId id="265" r:id="rId10"/>
    <p:sldId id="266" r:id="rId11"/>
    <p:sldId id="275" r:id="rId12"/>
    <p:sldId id="267" r:id="rId13"/>
    <p:sldId id="276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28DAA"/>
    <a:srgbClr val="4040DC"/>
    <a:srgbClr val="808080"/>
    <a:srgbClr val="DDE5EB"/>
    <a:srgbClr val="5F5F5F"/>
    <a:srgbClr val="36485B"/>
    <a:srgbClr val="8EA4B6"/>
    <a:srgbClr val="384A5E"/>
    <a:srgbClr val="2531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475" autoAdjust="0"/>
  </p:normalViewPr>
  <p:slideViewPr>
    <p:cSldViewPr>
      <p:cViewPr varScale="1">
        <p:scale>
          <a:sx n="80" d="100"/>
          <a:sy n="80" d="100"/>
        </p:scale>
        <p:origin x="170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BBDD7881-EFAC-450C-924D-B1DCFE98298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8725DB3-42F4-4F81-8B2B-BA99CC58AF72}" type="slidenum">
              <a:rPr lang="en-US"/>
              <a:pPr/>
              <a:t>1</a:t>
            </a:fld>
            <a:endParaRPr lang="en-US"/>
          </a:p>
        </p:txBody>
      </p:sp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Background created by m62 Visualcommunications, visit www.m62.net for more information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98F117-3E26-48BB-8EA9-AE095ABD2034}" type="slidenum">
              <a:rPr lang="en-US"/>
              <a:pPr/>
              <a:t>10</a:t>
            </a:fld>
            <a:endParaRPr lang="en-US"/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Background created by m62 Visualcommunications, visit www.m62.net for more information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98F117-3E26-48BB-8EA9-AE095ABD2034}" type="slidenum">
              <a:rPr lang="en-US"/>
              <a:pPr/>
              <a:t>11</a:t>
            </a:fld>
            <a:endParaRPr lang="en-US"/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Background created by m62 Visualcommunications, visit www.m62.net for more information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98F117-3E26-48BB-8EA9-AE095ABD2034}" type="slidenum">
              <a:rPr lang="en-US"/>
              <a:pPr/>
              <a:t>12</a:t>
            </a:fld>
            <a:endParaRPr lang="en-US"/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Background created by m62 Visualcommunications, visit www.m62.net for more information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98F117-3E26-48BB-8EA9-AE095ABD2034}" type="slidenum">
              <a:rPr lang="en-US"/>
              <a:pPr/>
              <a:t>13</a:t>
            </a:fld>
            <a:endParaRPr lang="en-US"/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Background created by m62 Visualcommunications, visit www.m62.net for more information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98F117-3E26-48BB-8EA9-AE095ABD2034}" type="slidenum">
              <a:rPr lang="en-US"/>
              <a:pPr/>
              <a:t>14</a:t>
            </a:fld>
            <a:endParaRPr lang="en-US"/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Background created by m62 Visualcommunications, visit www.m62.net for more information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98F117-3E26-48BB-8EA9-AE095ABD2034}" type="slidenum">
              <a:rPr lang="en-US"/>
              <a:pPr/>
              <a:t>15</a:t>
            </a:fld>
            <a:endParaRPr lang="en-US"/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Background created by m62 Visualcommunications, visit www.m62.net for more information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98F117-3E26-48BB-8EA9-AE095ABD2034}" type="slidenum">
              <a:rPr lang="en-US"/>
              <a:pPr/>
              <a:t>16</a:t>
            </a:fld>
            <a:endParaRPr lang="en-US"/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Background created by m62 Visualcommunications, visit www.m62.net for more information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98F117-3E26-48BB-8EA9-AE095ABD2034}" type="slidenum">
              <a:rPr lang="en-US"/>
              <a:pPr/>
              <a:t>17</a:t>
            </a:fld>
            <a:endParaRPr lang="en-US"/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Background created by m62 Visualcommunications, visit www.m62.net for more information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98F117-3E26-48BB-8EA9-AE095ABD2034}" type="slidenum">
              <a:rPr lang="en-US"/>
              <a:pPr/>
              <a:t>2</a:t>
            </a:fld>
            <a:endParaRPr lang="en-US"/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Background created by m62 Visualcommunications, visit www.m62.net for more information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98F117-3E26-48BB-8EA9-AE095ABD2034}" type="slidenum">
              <a:rPr lang="en-US"/>
              <a:pPr/>
              <a:t>3</a:t>
            </a:fld>
            <a:endParaRPr lang="en-US"/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Background created by m62 Visualcommunications, visit www.m62.net for more information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98F117-3E26-48BB-8EA9-AE095ABD2034}" type="slidenum">
              <a:rPr lang="en-US"/>
              <a:pPr/>
              <a:t>4</a:t>
            </a:fld>
            <a:endParaRPr lang="en-US"/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Background created by m62 Visualcommunications, visit www.m62.net for more information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98F117-3E26-48BB-8EA9-AE095ABD2034}" type="slidenum">
              <a:rPr lang="en-US"/>
              <a:pPr/>
              <a:t>5</a:t>
            </a:fld>
            <a:endParaRPr lang="en-US"/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Background created by m62 Visualcommunications, visit www.m62.net for more information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98F117-3E26-48BB-8EA9-AE095ABD2034}" type="slidenum">
              <a:rPr lang="en-US"/>
              <a:pPr/>
              <a:t>6</a:t>
            </a:fld>
            <a:endParaRPr lang="en-US"/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Background created by m62 Visualcommunications, visit www.m62.net for more information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98F117-3E26-48BB-8EA9-AE095ABD2034}" type="slidenum">
              <a:rPr lang="en-US"/>
              <a:pPr/>
              <a:t>7</a:t>
            </a:fld>
            <a:endParaRPr lang="en-US"/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Background created by m62 Visualcommunications, visit www.m62.net for more information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98F117-3E26-48BB-8EA9-AE095ABD2034}" type="slidenum">
              <a:rPr lang="en-US"/>
              <a:pPr/>
              <a:t>8</a:t>
            </a:fld>
            <a:endParaRPr lang="en-US"/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Background created by m62 Visualcommunications, visit www.m62.net for more information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98F117-3E26-48BB-8EA9-AE095ABD2034}" type="slidenum">
              <a:rPr lang="en-US"/>
              <a:pPr/>
              <a:t>9</a:t>
            </a:fld>
            <a:endParaRPr lang="en-US"/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Background created by m62 Visualcommunications, visit www.m62.net for more information</a:t>
            </a:r>
          </a:p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22" name="Rectangle 30"/>
          <p:cNvSpPr>
            <a:spLocks noChangeArrowheads="1"/>
          </p:cNvSpPr>
          <p:nvPr/>
        </p:nvSpPr>
        <p:spPr bwMode="auto">
          <a:xfrm>
            <a:off x="6484938" y="6165850"/>
            <a:ext cx="2659062" cy="6921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0" y="6321425"/>
            <a:ext cx="9144000" cy="144463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  <a:alpha val="0"/>
                </a:schemeClr>
              </a:gs>
              <a:gs pos="100000">
                <a:schemeClr val="accent1">
                  <a:alpha val="19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221" name="Rectangle 29"/>
          <p:cNvSpPr>
            <a:spLocks noChangeArrowheads="1"/>
          </p:cNvSpPr>
          <p:nvPr/>
        </p:nvSpPr>
        <p:spPr bwMode="auto">
          <a:xfrm>
            <a:off x="2124075" y="6165850"/>
            <a:ext cx="4392613" cy="692150"/>
          </a:xfrm>
          <a:prstGeom prst="rect">
            <a:avLst/>
          </a:prstGeom>
          <a:gradFill rotWithShape="1">
            <a:gsLst>
              <a:gs pos="0">
                <a:schemeClr val="bg1">
                  <a:gamma/>
                  <a:shade val="46275"/>
                  <a:invGamma/>
                  <a:alpha val="0"/>
                </a:schemeClr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8253" name="Picture 61"/>
          <p:cNvPicPr>
            <a:picLocks noChangeAspect="1" noChangeArrowheads="1"/>
          </p:cNvPicPr>
          <p:nvPr/>
        </p:nvPicPr>
        <p:blipFill>
          <a:blip r:embed="rId2"/>
          <a:srcRect r="25349" b="21463"/>
          <a:stretch>
            <a:fillRect/>
          </a:stretch>
        </p:blipFill>
        <p:spPr bwMode="auto">
          <a:xfrm>
            <a:off x="4235450" y="1693863"/>
            <a:ext cx="4908550" cy="516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212" name="Picture 20"/>
          <p:cNvPicPr>
            <a:picLocks noChangeAspect="1" noChangeArrowheads="1"/>
          </p:cNvPicPr>
          <p:nvPr/>
        </p:nvPicPr>
        <p:blipFill>
          <a:blip r:embed="rId3">
            <a:lum bright="12000"/>
          </a:blip>
          <a:srcRect r="85306" b="78163"/>
          <a:stretch>
            <a:fillRect/>
          </a:stretch>
        </p:blipFill>
        <p:spPr bwMode="auto">
          <a:xfrm>
            <a:off x="166688" y="6575425"/>
            <a:ext cx="28575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213" name="Picture 21"/>
          <p:cNvPicPr>
            <a:picLocks noChangeAspect="1" noChangeArrowheads="1"/>
          </p:cNvPicPr>
          <p:nvPr/>
        </p:nvPicPr>
        <p:blipFill>
          <a:blip r:embed="rId3">
            <a:lum bright="6000"/>
          </a:blip>
          <a:srcRect l="14694" r="73470" b="77695"/>
          <a:stretch>
            <a:fillRect/>
          </a:stretch>
        </p:blipFill>
        <p:spPr bwMode="auto">
          <a:xfrm>
            <a:off x="452438" y="6572250"/>
            <a:ext cx="230187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214" name="Picture 22"/>
          <p:cNvPicPr>
            <a:picLocks noChangeAspect="1" noChangeArrowheads="1"/>
          </p:cNvPicPr>
          <p:nvPr/>
        </p:nvPicPr>
        <p:blipFill>
          <a:blip r:embed="rId3">
            <a:lum bright="6000"/>
          </a:blip>
          <a:srcRect l="25960" r="65224" b="76952"/>
          <a:stretch>
            <a:fillRect/>
          </a:stretch>
        </p:blipFill>
        <p:spPr bwMode="auto">
          <a:xfrm>
            <a:off x="671513" y="6565900"/>
            <a:ext cx="171450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215" name="Picture 23"/>
          <p:cNvPicPr>
            <a:picLocks noChangeAspect="1" noChangeArrowheads="1"/>
          </p:cNvPicPr>
          <p:nvPr/>
        </p:nvPicPr>
        <p:blipFill>
          <a:blip r:embed="rId3">
            <a:lum bright="-6000"/>
          </a:blip>
          <a:srcRect l="33795" r="54042" b="77943"/>
          <a:stretch>
            <a:fillRect/>
          </a:stretch>
        </p:blipFill>
        <p:spPr bwMode="auto">
          <a:xfrm>
            <a:off x="823913" y="6575425"/>
            <a:ext cx="236537" cy="28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216" name="Picture 24"/>
          <p:cNvPicPr>
            <a:picLocks noChangeAspect="1" noChangeArrowheads="1"/>
          </p:cNvPicPr>
          <p:nvPr/>
        </p:nvPicPr>
        <p:blipFill>
          <a:blip r:embed="rId3">
            <a:lum bright="-6000"/>
          </a:blip>
          <a:srcRect l="44081" r="45879" b="73978"/>
          <a:stretch>
            <a:fillRect/>
          </a:stretch>
        </p:blipFill>
        <p:spPr bwMode="auto">
          <a:xfrm>
            <a:off x="1023938" y="6524625"/>
            <a:ext cx="195262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217" name="Picture 25"/>
          <p:cNvPicPr>
            <a:picLocks noChangeAspect="1" noChangeArrowheads="1"/>
          </p:cNvPicPr>
          <p:nvPr/>
        </p:nvPicPr>
        <p:blipFill>
          <a:blip r:embed="rId3">
            <a:lum bright="6000"/>
          </a:blip>
          <a:srcRect l="59265" t="1982" r="33795" b="77695"/>
          <a:stretch>
            <a:fillRect/>
          </a:stretch>
        </p:blipFill>
        <p:spPr bwMode="auto">
          <a:xfrm>
            <a:off x="1319213" y="6597650"/>
            <a:ext cx="13493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218" name="Picture 26"/>
          <p:cNvPicPr>
            <a:picLocks noChangeAspect="1" noChangeArrowheads="1"/>
          </p:cNvPicPr>
          <p:nvPr/>
        </p:nvPicPr>
        <p:blipFill>
          <a:blip r:embed="rId3">
            <a:lum bright="12000"/>
          </a:blip>
          <a:srcRect l="72000" r="14938" b="77696"/>
          <a:stretch>
            <a:fillRect/>
          </a:stretch>
        </p:blipFill>
        <p:spPr bwMode="auto">
          <a:xfrm>
            <a:off x="1570038" y="6572250"/>
            <a:ext cx="2540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219" name="Picture 27"/>
          <p:cNvPicPr>
            <a:picLocks noChangeAspect="1" noChangeArrowheads="1"/>
          </p:cNvPicPr>
          <p:nvPr/>
        </p:nvPicPr>
        <p:blipFill>
          <a:blip r:embed="rId3">
            <a:lum bright="12000"/>
          </a:blip>
          <a:srcRect l="81306" r="3836" b="78192"/>
          <a:stretch>
            <a:fillRect/>
          </a:stretch>
        </p:blipFill>
        <p:spPr bwMode="auto">
          <a:xfrm>
            <a:off x="1751013" y="6578600"/>
            <a:ext cx="288925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220" name="Picture 28"/>
          <p:cNvPicPr>
            <a:picLocks noChangeAspect="1" noChangeArrowheads="1"/>
          </p:cNvPicPr>
          <p:nvPr/>
        </p:nvPicPr>
        <p:blipFill>
          <a:blip r:embed="rId3">
            <a:lum bright="6000"/>
          </a:blip>
          <a:srcRect l="64326" r="25877" b="75836"/>
          <a:stretch>
            <a:fillRect/>
          </a:stretch>
        </p:blipFill>
        <p:spPr bwMode="auto">
          <a:xfrm>
            <a:off x="1420813" y="6548438"/>
            <a:ext cx="190500" cy="30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223" name="Rectangle 31"/>
          <p:cNvSpPr>
            <a:spLocks noChangeArrowheads="1"/>
          </p:cNvSpPr>
          <p:nvPr/>
        </p:nvSpPr>
        <p:spPr bwMode="auto">
          <a:xfrm>
            <a:off x="3175" y="6562725"/>
            <a:ext cx="9140825" cy="295275"/>
          </a:xfrm>
          <a:prstGeom prst="rect">
            <a:avLst/>
          </a:prstGeom>
          <a:gradFill rotWithShape="1">
            <a:gsLst>
              <a:gs pos="0">
                <a:schemeClr val="accent2">
                  <a:gamma/>
                  <a:shade val="46275"/>
                  <a:invGamma/>
                  <a:alpha val="0"/>
                </a:schemeClr>
              </a:gs>
              <a:gs pos="100000">
                <a:schemeClr val="accent2">
                  <a:alpha val="7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241" name="Rectangle 49"/>
          <p:cNvSpPr>
            <a:spLocks noChangeArrowheads="1"/>
          </p:cNvSpPr>
          <p:nvPr/>
        </p:nvSpPr>
        <p:spPr bwMode="auto">
          <a:xfrm>
            <a:off x="0" y="0"/>
            <a:ext cx="9144000" cy="14128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240" name="Rectangle 48"/>
          <p:cNvSpPr>
            <a:spLocks noChangeArrowheads="1"/>
          </p:cNvSpPr>
          <p:nvPr/>
        </p:nvSpPr>
        <p:spPr bwMode="auto">
          <a:xfrm>
            <a:off x="0" y="1196975"/>
            <a:ext cx="9144000" cy="5661025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  <a:alpha val="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8200" name="Group 8"/>
          <p:cNvGrpSpPr>
            <a:grpSpLocks/>
          </p:cNvGrpSpPr>
          <p:nvPr/>
        </p:nvGrpSpPr>
        <p:grpSpPr bwMode="auto">
          <a:xfrm>
            <a:off x="166688" y="5411788"/>
            <a:ext cx="1944687" cy="1235075"/>
            <a:chOff x="-937" y="-280"/>
            <a:chExt cx="5957" cy="3781"/>
          </a:xfrm>
        </p:grpSpPr>
        <p:sp>
          <p:nvSpPr>
            <p:cNvPr id="8201" name="Freeform 9"/>
            <p:cNvSpPr>
              <a:spLocks noEditPoints="1"/>
            </p:cNvSpPr>
            <p:nvPr/>
          </p:nvSpPr>
          <p:spPr bwMode="auto">
            <a:xfrm>
              <a:off x="-937" y="-100"/>
              <a:ext cx="943" cy="3477"/>
            </a:xfrm>
            <a:custGeom>
              <a:avLst/>
              <a:gdLst/>
              <a:ahLst/>
              <a:cxnLst>
                <a:cxn ang="0">
                  <a:pos x="417" y="282"/>
                </a:cxn>
                <a:cxn ang="0">
                  <a:pos x="401" y="222"/>
                </a:cxn>
                <a:cxn ang="0">
                  <a:pos x="427" y="143"/>
                </a:cxn>
                <a:cxn ang="0">
                  <a:pos x="293" y="35"/>
                </a:cxn>
                <a:cxn ang="0">
                  <a:pos x="264" y="166"/>
                </a:cxn>
                <a:cxn ang="0">
                  <a:pos x="297" y="260"/>
                </a:cxn>
                <a:cxn ang="0">
                  <a:pos x="231" y="296"/>
                </a:cxn>
                <a:cxn ang="0">
                  <a:pos x="161" y="380"/>
                </a:cxn>
                <a:cxn ang="0">
                  <a:pos x="140" y="415"/>
                </a:cxn>
                <a:cxn ang="0">
                  <a:pos x="117" y="454"/>
                </a:cxn>
                <a:cxn ang="0">
                  <a:pos x="63" y="540"/>
                </a:cxn>
                <a:cxn ang="0">
                  <a:pos x="147" y="610"/>
                </a:cxn>
                <a:cxn ang="0">
                  <a:pos x="145" y="640"/>
                </a:cxn>
                <a:cxn ang="0">
                  <a:pos x="141" y="734"/>
                </a:cxn>
                <a:cxn ang="0">
                  <a:pos x="128" y="811"/>
                </a:cxn>
                <a:cxn ang="0">
                  <a:pos x="112" y="867"/>
                </a:cxn>
                <a:cxn ang="0">
                  <a:pos x="91" y="1056"/>
                </a:cxn>
                <a:cxn ang="0">
                  <a:pos x="73" y="1330"/>
                </a:cxn>
                <a:cxn ang="0">
                  <a:pos x="53" y="1686"/>
                </a:cxn>
                <a:cxn ang="0">
                  <a:pos x="127" y="1726"/>
                </a:cxn>
                <a:cxn ang="0">
                  <a:pos x="203" y="1688"/>
                </a:cxn>
                <a:cxn ang="0">
                  <a:pos x="212" y="1708"/>
                </a:cxn>
                <a:cxn ang="0">
                  <a:pos x="233" y="1687"/>
                </a:cxn>
                <a:cxn ang="0">
                  <a:pos x="209" y="1722"/>
                </a:cxn>
                <a:cxn ang="0">
                  <a:pos x="328" y="1706"/>
                </a:cxn>
                <a:cxn ang="0">
                  <a:pos x="348" y="1704"/>
                </a:cxn>
                <a:cxn ang="0">
                  <a:pos x="356" y="1690"/>
                </a:cxn>
                <a:cxn ang="0">
                  <a:pos x="380" y="1486"/>
                </a:cxn>
                <a:cxn ang="0">
                  <a:pos x="383" y="1095"/>
                </a:cxn>
                <a:cxn ang="0">
                  <a:pos x="389" y="740"/>
                </a:cxn>
                <a:cxn ang="0">
                  <a:pos x="345" y="579"/>
                </a:cxn>
                <a:cxn ang="0">
                  <a:pos x="399" y="526"/>
                </a:cxn>
                <a:cxn ang="0">
                  <a:pos x="453" y="420"/>
                </a:cxn>
                <a:cxn ang="0">
                  <a:pos x="262" y="1584"/>
                </a:cxn>
                <a:cxn ang="0">
                  <a:pos x="210" y="1280"/>
                </a:cxn>
                <a:cxn ang="0">
                  <a:pos x="223" y="1163"/>
                </a:cxn>
                <a:cxn ang="0">
                  <a:pos x="255" y="1152"/>
                </a:cxn>
                <a:cxn ang="0">
                  <a:pos x="275" y="1510"/>
                </a:cxn>
              </a:cxnLst>
              <a:rect l="0" t="0" r="r" b="b"/>
              <a:pathLst>
                <a:path w="471" h="1736">
                  <a:moveTo>
                    <a:pt x="453" y="322"/>
                  </a:moveTo>
                  <a:cubicBezTo>
                    <a:pt x="417" y="282"/>
                    <a:pt x="417" y="282"/>
                    <a:pt x="417" y="282"/>
                  </a:cubicBezTo>
                  <a:cubicBezTo>
                    <a:pt x="429" y="275"/>
                    <a:pt x="429" y="275"/>
                    <a:pt x="429" y="275"/>
                  </a:cubicBezTo>
                  <a:cubicBezTo>
                    <a:pt x="429" y="275"/>
                    <a:pt x="412" y="222"/>
                    <a:pt x="401" y="222"/>
                  </a:cubicBezTo>
                  <a:cubicBezTo>
                    <a:pt x="401" y="222"/>
                    <a:pt x="390" y="207"/>
                    <a:pt x="400" y="195"/>
                  </a:cubicBezTo>
                  <a:cubicBezTo>
                    <a:pt x="400" y="195"/>
                    <a:pt x="429" y="164"/>
                    <a:pt x="427" y="143"/>
                  </a:cubicBezTo>
                  <a:cubicBezTo>
                    <a:pt x="427" y="143"/>
                    <a:pt x="416" y="86"/>
                    <a:pt x="409" y="70"/>
                  </a:cubicBezTo>
                  <a:cubicBezTo>
                    <a:pt x="403" y="54"/>
                    <a:pt x="360" y="0"/>
                    <a:pt x="293" y="35"/>
                  </a:cubicBezTo>
                  <a:cubicBezTo>
                    <a:pt x="227" y="70"/>
                    <a:pt x="260" y="147"/>
                    <a:pt x="260" y="147"/>
                  </a:cubicBezTo>
                  <a:cubicBezTo>
                    <a:pt x="260" y="147"/>
                    <a:pt x="265" y="158"/>
                    <a:pt x="264" y="166"/>
                  </a:cubicBezTo>
                  <a:cubicBezTo>
                    <a:pt x="264" y="166"/>
                    <a:pt x="275" y="239"/>
                    <a:pt x="303" y="247"/>
                  </a:cubicBezTo>
                  <a:cubicBezTo>
                    <a:pt x="303" y="247"/>
                    <a:pt x="301" y="260"/>
                    <a:pt x="297" y="260"/>
                  </a:cubicBezTo>
                  <a:cubicBezTo>
                    <a:pt x="273" y="278"/>
                    <a:pt x="273" y="278"/>
                    <a:pt x="273" y="278"/>
                  </a:cubicBezTo>
                  <a:cubicBezTo>
                    <a:pt x="273" y="278"/>
                    <a:pt x="262" y="293"/>
                    <a:pt x="231" y="296"/>
                  </a:cubicBezTo>
                  <a:cubicBezTo>
                    <a:pt x="231" y="296"/>
                    <a:pt x="196" y="310"/>
                    <a:pt x="189" y="326"/>
                  </a:cubicBezTo>
                  <a:cubicBezTo>
                    <a:pt x="189" y="326"/>
                    <a:pt x="169" y="368"/>
                    <a:pt x="161" y="380"/>
                  </a:cubicBezTo>
                  <a:cubicBezTo>
                    <a:pt x="161" y="380"/>
                    <a:pt x="153" y="388"/>
                    <a:pt x="148" y="400"/>
                  </a:cubicBezTo>
                  <a:cubicBezTo>
                    <a:pt x="148" y="400"/>
                    <a:pt x="145" y="412"/>
                    <a:pt x="140" y="415"/>
                  </a:cubicBezTo>
                  <a:cubicBezTo>
                    <a:pt x="140" y="415"/>
                    <a:pt x="129" y="423"/>
                    <a:pt x="127" y="430"/>
                  </a:cubicBezTo>
                  <a:cubicBezTo>
                    <a:pt x="127" y="430"/>
                    <a:pt x="116" y="446"/>
                    <a:pt x="117" y="454"/>
                  </a:cubicBezTo>
                  <a:cubicBezTo>
                    <a:pt x="117" y="454"/>
                    <a:pt x="93" y="476"/>
                    <a:pt x="93" y="488"/>
                  </a:cubicBezTo>
                  <a:cubicBezTo>
                    <a:pt x="93" y="488"/>
                    <a:pt x="60" y="499"/>
                    <a:pt x="63" y="540"/>
                  </a:cubicBezTo>
                  <a:cubicBezTo>
                    <a:pt x="63" y="540"/>
                    <a:pt x="56" y="588"/>
                    <a:pt x="76" y="590"/>
                  </a:cubicBezTo>
                  <a:cubicBezTo>
                    <a:pt x="147" y="610"/>
                    <a:pt x="147" y="610"/>
                    <a:pt x="147" y="610"/>
                  </a:cubicBezTo>
                  <a:cubicBezTo>
                    <a:pt x="140" y="640"/>
                    <a:pt x="140" y="640"/>
                    <a:pt x="140" y="640"/>
                  </a:cubicBezTo>
                  <a:cubicBezTo>
                    <a:pt x="145" y="640"/>
                    <a:pt x="145" y="640"/>
                    <a:pt x="145" y="640"/>
                  </a:cubicBezTo>
                  <a:cubicBezTo>
                    <a:pt x="145" y="640"/>
                    <a:pt x="135" y="696"/>
                    <a:pt x="125" y="726"/>
                  </a:cubicBezTo>
                  <a:cubicBezTo>
                    <a:pt x="125" y="726"/>
                    <a:pt x="129" y="734"/>
                    <a:pt x="141" y="734"/>
                  </a:cubicBezTo>
                  <a:cubicBezTo>
                    <a:pt x="141" y="734"/>
                    <a:pt x="143" y="780"/>
                    <a:pt x="139" y="786"/>
                  </a:cubicBezTo>
                  <a:cubicBezTo>
                    <a:pt x="139" y="786"/>
                    <a:pt x="128" y="799"/>
                    <a:pt x="128" y="811"/>
                  </a:cubicBezTo>
                  <a:cubicBezTo>
                    <a:pt x="128" y="811"/>
                    <a:pt x="127" y="828"/>
                    <a:pt x="127" y="835"/>
                  </a:cubicBezTo>
                  <a:cubicBezTo>
                    <a:pt x="127" y="835"/>
                    <a:pt x="112" y="857"/>
                    <a:pt x="112" y="867"/>
                  </a:cubicBezTo>
                  <a:cubicBezTo>
                    <a:pt x="112" y="867"/>
                    <a:pt x="106" y="902"/>
                    <a:pt x="103" y="916"/>
                  </a:cubicBezTo>
                  <a:cubicBezTo>
                    <a:pt x="103" y="916"/>
                    <a:pt x="87" y="1043"/>
                    <a:pt x="91" y="1056"/>
                  </a:cubicBezTo>
                  <a:cubicBezTo>
                    <a:pt x="91" y="1056"/>
                    <a:pt x="67" y="1170"/>
                    <a:pt x="73" y="1222"/>
                  </a:cubicBezTo>
                  <a:cubicBezTo>
                    <a:pt x="73" y="1222"/>
                    <a:pt x="83" y="1295"/>
                    <a:pt x="73" y="1330"/>
                  </a:cubicBezTo>
                  <a:cubicBezTo>
                    <a:pt x="73" y="1330"/>
                    <a:pt x="64" y="1392"/>
                    <a:pt x="64" y="1399"/>
                  </a:cubicBezTo>
                  <a:cubicBezTo>
                    <a:pt x="64" y="1399"/>
                    <a:pt x="52" y="1671"/>
                    <a:pt x="53" y="1686"/>
                  </a:cubicBezTo>
                  <a:cubicBezTo>
                    <a:pt x="53" y="1686"/>
                    <a:pt x="0" y="1702"/>
                    <a:pt x="1" y="1706"/>
                  </a:cubicBezTo>
                  <a:cubicBezTo>
                    <a:pt x="1" y="1706"/>
                    <a:pt x="84" y="1734"/>
                    <a:pt x="127" y="1726"/>
                  </a:cubicBezTo>
                  <a:cubicBezTo>
                    <a:pt x="127" y="1726"/>
                    <a:pt x="151" y="1703"/>
                    <a:pt x="152" y="1695"/>
                  </a:cubicBezTo>
                  <a:cubicBezTo>
                    <a:pt x="152" y="1695"/>
                    <a:pt x="199" y="1694"/>
                    <a:pt x="203" y="1688"/>
                  </a:cubicBezTo>
                  <a:cubicBezTo>
                    <a:pt x="203" y="1710"/>
                    <a:pt x="203" y="1710"/>
                    <a:pt x="203" y="1710"/>
                  </a:cubicBezTo>
                  <a:cubicBezTo>
                    <a:pt x="212" y="1708"/>
                    <a:pt x="212" y="1708"/>
                    <a:pt x="212" y="1708"/>
                  </a:cubicBezTo>
                  <a:cubicBezTo>
                    <a:pt x="216" y="1687"/>
                    <a:pt x="216" y="1687"/>
                    <a:pt x="216" y="1687"/>
                  </a:cubicBezTo>
                  <a:cubicBezTo>
                    <a:pt x="216" y="1687"/>
                    <a:pt x="229" y="1690"/>
                    <a:pt x="233" y="1687"/>
                  </a:cubicBezTo>
                  <a:cubicBezTo>
                    <a:pt x="235" y="1700"/>
                    <a:pt x="235" y="1700"/>
                    <a:pt x="235" y="1700"/>
                  </a:cubicBezTo>
                  <a:cubicBezTo>
                    <a:pt x="209" y="1722"/>
                    <a:pt x="209" y="1722"/>
                    <a:pt x="209" y="1722"/>
                  </a:cubicBezTo>
                  <a:cubicBezTo>
                    <a:pt x="209" y="1722"/>
                    <a:pt x="205" y="1727"/>
                    <a:pt x="219" y="1727"/>
                  </a:cubicBezTo>
                  <a:cubicBezTo>
                    <a:pt x="219" y="1727"/>
                    <a:pt x="317" y="1736"/>
                    <a:pt x="328" y="1706"/>
                  </a:cubicBezTo>
                  <a:cubicBezTo>
                    <a:pt x="328" y="1706"/>
                    <a:pt x="339" y="1703"/>
                    <a:pt x="348" y="1699"/>
                  </a:cubicBezTo>
                  <a:cubicBezTo>
                    <a:pt x="348" y="1704"/>
                    <a:pt x="348" y="1704"/>
                    <a:pt x="348" y="1704"/>
                  </a:cubicBezTo>
                  <a:cubicBezTo>
                    <a:pt x="356" y="1706"/>
                    <a:pt x="356" y="1706"/>
                    <a:pt x="356" y="1706"/>
                  </a:cubicBezTo>
                  <a:cubicBezTo>
                    <a:pt x="356" y="1690"/>
                    <a:pt x="356" y="1690"/>
                    <a:pt x="356" y="1690"/>
                  </a:cubicBezTo>
                  <a:cubicBezTo>
                    <a:pt x="356" y="1690"/>
                    <a:pt x="376" y="1676"/>
                    <a:pt x="379" y="1668"/>
                  </a:cubicBezTo>
                  <a:cubicBezTo>
                    <a:pt x="379" y="1668"/>
                    <a:pt x="375" y="1491"/>
                    <a:pt x="380" y="1486"/>
                  </a:cubicBezTo>
                  <a:cubicBezTo>
                    <a:pt x="380" y="1486"/>
                    <a:pt x="407" y="1190"/>
                    <a:pt x="375" y="1138"/>
                  </a:cubicBezTo>
                  <a:cubicBezTo>
                    <a:pt x="375" y="1138"/>
                    <a:pt x="381" y="1106"/>
                    <a:pt x="383" y="1095"/>
                  </a:cubicBezTo>
                  <a:cubicBezTo>
                    <a:pt x="396" y="950"/>
                    <a:pt x="396" y="950"/>
                    <a:pt x="396" y="950"/>
                  </a:cubicBezTo>
                  <a:cubicBezTo>
                    <a:pt x="396" y="950"/>
                    <a:pt x="440" y="872"/>
                    <a:pt x="389" y="740"/>
                  </a:cubicBezTo>
                  <a:cubicBezTo>
                    <a:pt x="389" y="740"/>
                    <a:pt x="359" y="638"/>
                    <a:pt x="348" y="628"/>
                  </a:cubicBezTo>
                  <a:cubicBezTo>
                    <a:pt x="348" y="628"/>
                    <a:pt x="361" y="606"/>
                    <a:pt x="345" y="579"/>
                  </a:cubicBezTo>
                  <a:cubicBezTo>
                    <a:pt x="345" y="579"/>
                    <a:pt x="375" y="564"/>
                    <a:pt x="375" y="547"/>
                  </a:cubicBezTo>
                  <a:cubicBezTo>
                    <a:pt x="375" y="547"/>
                    <a:pt x="389" y="546"/>
                    <a:pt x="399" y="526"/>
                  </a:cubicBezTo>
                  <a:cubicBezTo>
                    <a:pt x="399" y="526"/>
                    <a:pt x="421" y="474"/>
                    <a:pt x="427" y="474"/>
                  </a:cubicBezTo>
                  <a:cubicBezTo>
                    <a:pt x="427" y="474"/>
                    <a:pt x="451" y="468"/>
                    <a:pt x="453" y="420"/>
                  </a:cubicBezTo>
                  <a:cubicBezTo>
                    <a:pt x="453" y="420"/>
                    <a:pt x="471" y="359"/>
                    <a:pt x="453" y="322"/>
                  </a:cubicBezTo>
                  <a:close/>
                  <a:moveTo>
                    <a:pt x="262" y="1584"/>
                  </a:moveTo>
                  <a:cubicBezTo>
                    <a:pt x="259" y="1607"/>
                    <a:pt x="249" y="1609"/>
                    <a:pt x="249" y="1609"/>
                  </a:cubicBezTo>
                  <a:cubicBezTo>
                    <a:pt x="240" y="1535"/>
                    <a:pt x="210" y="1280"/>
                    <a:pt x="210" y="1280"/>
                  </a:cubicBezTo>
                  <a:cubicBezTo>
                    <a:pt x="205" y="1257"/>
                    <a:pt x="205" y="1225"/>
                    <a:pt x="205" y="1225"/>
                  </a:cubicBezTo>
                  <a:cubicBezTo>
                    <a:pt x="212" y="1200"/>
                    <a:pt x="223" y="1163"/>
                    <a:pt x="223" y="1163"/>
                  </a:cubicBezTo>
                  <a:cubicBezTo>
                    <a:pt x="227" y="1140"/>
                    <a:pt x="244" y="1093"/>
                    <a:pt x="244" y="1093"/>
                  </a:cubicBezTo>
                  <a:cubicBezTo>
                    <a:pt x="254" y="1102"/>
                    <a:pt x="255" y="1152"/>
                    <a:pt x="255" y="1152"/>
                  </a:cubicBezTo>
                  <a:cubicBezTo>
                    <a:pt x="261" y="1215"/>
                    <a:pt x="271" y="1224"/>
                    <a:pt x="271" y="1224"/>
                  </a:cubicBezTo>
                  <a:cubicBezTo>
                    <a:pt x="274" y="1234"/>
                    <a:pt x="275" y="1510"/>
                    <a:pt x="275" y="1510"/>
                  </a:cubicBezTo>
                  <a:cubicBezTo>
                    <a:pt x="267" y="1535"/>
                    <a:pt x="262" y="1584"/>
                    <a:pt x="262" y="1584"/>
                  </a:cubicBez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02" name="Freeform 10"/>
            <p:cNvSpPr>
              <a:spLocks/>
            </p:cNvSpPr>
            <p:nvPr/>
          </p:nvSpPr>
          <p:spPr bwMode="auto">
            <a:xfrm>
              <a:off x="-595" y="347"/>
              <a:ext cx="493" cy="511"/>
            </a:xfrm>
            <a:custGeom>
              <a:avLst/>
              <a:gdLst/>
              <a:ahLst/>
              <a:cxnLst>
                <a:cxn ang="0">
                  <a:pos x="18" y="255"/>
                </a:cxn>
                <a:cxn ang="0">
                  <a:pos x="18" y="193"/>
                </a:cxn>
                <a:cxn ang="0">
                  <a:pos x="78" y="108"/>
                </a:cxn>
                <a:cxn ang="0">
                  <a:pos x="100" y="77"/>
                </a:cxn>
                <a:cxn ang="0">
                  <a:pos x="103" y="59"/>
                </a:cxn>
                <a:cxn ang="0">
                  <a:pos x="129" y="39"/>
                </a:cxn>
                <a:cxn ang="0">
                  <a:pos x="128" y="59"/>
                </a:cxn>
                <a:cxn ang="0">
                  <a:pos x="57" y="152"/>
                </a:cxn>
                <a:cxn ang="0">
                  <a:pos x="141" y="70"/>
                </a:cxn>
                <a:cxn ang="0">
                  <a:pos x="139" y="59"/>
                </a:cxn>
                <a:cxn ang="0">
                  <a:pos x="152" y="43"/>
                </a:cxn>
                <a:cxn ang="0">
                  <a:pos x="229" y="0"/>
                </a:cxn>
                <a:cxn ang="0">
                  <a:pos x="243" y="18"/>
                </a:cxn>
                <a:cxn ang="0">
                  <a:pos x="246" y="25"/>
                </a:cxn>
                <a:cxn ang="0">
                  <a:pos x="180" y="50"/>
                </a:cxn>
                <a:cxn ang="0">
                  <a:pos x="28" y="254"/>
                </a:cxn>
                <a:cxn ang="0">
                  <a:pos x="18" y="255"/>
                </a:cxn>
              </a:cxnLst>
              <a:rect l="0" t="0" r="r" b="b"/>
              <a:pathLst>
                <a:path w="246" h="255">
                  <a:moveTo>
                    <a:pt x="18" y="255"/>
                  </a:moveTo>
                  <a:cubicBezTo>
                    <a:pt x="18" y="255"/>
                    <a:pt x="0" y="215"/>
                    <a:pt x="18" y="193"/>
                  </a:cubicBezTo>
                  <a:cubicBezTo>
                    <a:pt x="18" y="193"/>
                    <a:pt x="72" y="126"/>
                    <a:pt x="78" y="108"/>
                  </a:cubicBezTo>
                  <a:cubicBezTo>
                    <a:pt x="78" y="108"/>
                    <a:pt x="99" y="80"/>
                    <a:pt x="100" y="77"/>
                  </a:cubicBezTo>
                  <a:cubicBezTo>
                    <a:pt x="101" y="74"/>
                    <a:pt x="103" y="59"/>
                    <a:pt x="103" y="59"/>
                  </a:cubicBezTo>
                  <a:cubicBezTo>
                    <a:pt x="129" y="39"/>
                    <a:pt x="129" y="39"/>
                    <a:pt x="129" y="39"/>
                  </a:cubicBezTo>
                  <a:cubicBezTo>
                    <a:pt x="128" y="59"/>
                    <a:pt x="128" y="59"/>
                    <a:pt x="128" y="59"/>
                  </a:cubicBezTo>
                  <a:cubicBezTo>
                    <a:pt x="57" y="152"/>
                    <a:pt x="57" y="152"/>
                    <a:pt x="57" y="152"/>
                  </a:cubicBezTo>
                  <a:cubicBezTo>
                    <a:pt x="141" y="70"/>
                    <a:pt x="141" y="70"/>
                    <a:pt x="141" y="70"/>
                  </a:cubicBezTo>
                  <a:cubicBezTo>
                    <a:pt x="139" y="59"/>
                    <a:pt x="139" y="59"/>
                    <a:pt x="139" y="59"/>
                  </a:cubicBezTo>
                  <a:cubicBezTo>
                    <a:pt x="139" y="59"/>
                    <a:pt x="134" y="50"/>
                    <a:pt x="152" y="43"/>
                  </a:cubicBezTo>
                  <a:cubicBezTo>
                    <a:pt x="152" y="43"/>
                    <a:pt x="224" y="14"/>
                    <a:pt x="229" y="0"/>
                  </a:cubicBezTo>
                  <a:cubicBezTo>
                    <a:pt x="229" y="0"/>
                    <a:pt x="239" y="6"/>
                    <a:pt x="243" y="18"/>
                  </a:cubicBezTo>
                  <a:cubicBezTo>
                    <a:pt x="246" y="25"/>
                    <a:pt x="246" y="25"/>
                    <a:pt x="246" y="25"/>
                  </a:cubicBezTo>
                  <a:cubicBezTo>
                    <a:pt x="246" y="25"/>
                    <a:pt x="215" y="32"/>
                    <a:pt x="180" y="50"/>
                  </a:cubicBezTo>
                  <a:cubicBezTo>
                    <a:pt x="180" y="50"/>
                    <a:pt x="38" y="159"/>
                    <a:pt x="28" y="254"/>
                  </a:cubicBezTo>
                  <a:lnTo>
                    <a:pt x="18" y="25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03" name="Freeform 11"/>
            <p:cNvSpPr>
              <a:spLocks/>
            </p:cNvSpPr>
            <p:nvPr/>
          </p:nvSpPr>
          <p:spPr bwMode="auto">
            <a:xfrm>
              <a:off x="16" y="-178"/>
              <a:ext cx="1197" cy="3569"/>
            </a:xfrm>
            <a:custGeom>
              <a:avLst/>
              <a:gdLst/>
              <a:ahLst/>
              <a:cxnLst>
                <a:cxn ang="0">
                  <a:pos x="11" y="1743"/>
                </a:cxn>
                <a:cxn ang="0">
                  <a:pos x="111" y="1759"/>
                </a:cxn>
                <a:cxn ang="0">
                  <a:pos x="148" y="1737"/>
                </a:cxn>
                <a:cxn ang="0">
                  <a:pos x="198" y="1726"/>
                </a:cxn>
                <a:cxn ang="0">
                  <a:pos x="205" y="1661"/>
                </a:cxn>
                <a:cxn ang="0">
                  <a:pos x="215" y="1502"/>
                </a:cxn>
                <a:cxn ang="0">
                  <a:pos x="290" y="1132"/>
                </a:cxn>
                <a:cxn ang="0">
                  <a:pos x="363" y="1199"/>
                </a:cxn>
                <a:cxn ang="0">
                  <a:pos x="385" y="1471"/>
                </a:cxn>
                <a:cxn ang="0">
                  <a:pos x="391" y="1694"/>
                </a:cxn>
                <a:cxn ang="0">
                  <a:pos x="402" y="1721"/>
                </a:cxn>
                <a:cxn ang="0">
                  <a:pos x="419" y="1765"/>
                </a:cxn>
                <a:cxn ang="0">
                  <a:pos x="494" y="1723"/>
                </a:cxn>
                <a:cxn ang="0">
                  <a:pos x="483" y="1699"/>
                </a:cxn>
                <a:cxn ang="0">
                  <a:pos x="491" y="1507"/>
                </a:cxn>
                <a:cxn ang="0">
                  <a:pos x="494" y="1268"/>
                </a:cxn>
                <a:cxn ang="0">
                  <a:pos x="512" y="1025"/>
                </a:cxn>
                <a:cxn ang="0">
                  <a:pos x="485" y="741"/>
                </a:cxn>
                <a:cxn ang="0">
                  <a:pos x="512" y="693"/>
                </a:cxn>
                <a:cxn ang="0">
                  <a:pos x="520" y="622"/>
                </a:cxn>
                <a:cxn ang="0">
                  <a:pos x="575" y="413"/>
                </a:cxn>
                <a:cxn ang="0">
                  <a:pos x="494" y="288"/>
                </a:cxn>
                <a:cxn ang="0">
                  <a:pos x="432" y="250"/>
                </a:cxn>
                <a:cxn ang="0">
                  <a:pos x="409" y="196"/>
                </a:cxn>
                <a:cxn ang="0">
                  <a:pos x="423" y="126"/>
                </a:cxn>
                <a:cxn ang="0">
                  <a:pos x="393" y="34"/>
                </a:cxn>
                <a:cxn ang="0">
                  <a:pos x="243" y="96"/>
                </a:cxn>
                <a:cxn ang="0">
                  <a:pos x="307" y="245"/>
                </a:cxn>
                <a:cxn ang="0">
                  <a:pos x="233" y="289"/>
                </a:cxn>
                <a:cxn ang="0">
                  <a:pos x="123" y="399"/>
                </a:cxn>
                <a:cxn ang="0">
                  <a:pos x="148" y="600"/>
                </a:cxn>
                <a:cxn ang="0">
                  <a:pos x="189" y="715"/>
                </a:cxn>
                <a:cxn ang="0">
                  <a:pos x="191" y="749"/>
                </a:cxn>
                <a:cxn ang="0">
                  <a:pos x="142" y="913"/>
                </a:cxn>
                <a:cxn ang="0">
                  <a:pos x="103" y="1480"/>
                </a:cxn>
                <a:cxn ang="0">
                  <a:pos x="76" y="1693"/>
                </a:cxn>
              </a:cxnLst>
              <a:rect l="0" t="0" r="r" b="b"/>
              <a:pathLst>
                <a:path w="598" h="1782">
                  <a:moveTo>
                    <a:pt x="76" y="1693"/>
                  </a:moveTo>
                  <a:cubicBezTo>
                    <a:pt x="76" y="1693"/>
                    <a:pt x="51" y="1729"/>
                    <a:pt x="11" y="1743"/>
                  </a:cubicBezTo>
                  <a:cubicBezTo>
                    <a:pt x="11" y="1743"/>
                    <a:pt x="0" y="1753"/>
                    <a:pt x="5" y="1769"/>
                  </a:cubicBezTo>
                  <a:cubicBezTo>
                    <a:pt x="5" y="1769"/>
                    <a:pt x="65" y="1782"/>
                    <a:pt x="111" y="1759"/>
                  </a:cubicBezTo>
                  <a:cubicBezTo>
                    <a:pt x="111" y="1759"/>
                    <a:pt x="135" y="1737"/>
                    <a:pt x="136" y="1731"/>
                  </a:cubicBezTo>
                  <a:cubicBezTo>
                    <a:pt x="136" y="1731"/>
                    <a:pt x="141" y="1729"/>
                    <a:pt x="148" y="1737"/>
                  </a:cubicBezTo>
                  <a:cubicBezTo>
                    <a:pt x="148" y="1737"/>
                    <a:pt x="159" y="1740"/>
                    <a:pt x="172" y="1737"/>
                  </a:cubicBezTo>
                  <a:cubicBezTo>
                    <a:pt x="172" y="1737"/>
                    <a:pt x="195" y="1731"/>
                    <a:pt x="198" y="1726"/>
                  </a:cubicBezTo>
                  <a:cubicBezTo>
                    <a:pt x="198" y="1726"/>
                    <a:pt x="201" y="1706"/>
                    <a:pt x="198" y="1698"/>
                  </a:cubicBezTo>
                  <a:cubicBezTo>
                    <a:pt x="205" y="1661"/>
                    <a:pt x="205" y="1661"/>
                    <a:pt x="205" y="1661"/>
                  </a:cubicBezTo>
                  <a:cubicBezTo>
                    <a:pt x="205" y="1661"/>
                    <a:pt x="221" y="1609"/>
                    <a:pt x="209" y="1568"/>
                  </a:cubicBezTo>
                  <a:cubicBezTo>
                    <a:pt x="209" y="1568"/>
                    <a:pt x="205" y="1530"/>
                    <a:pt x="215" y="1502"/>
                  </a:cubicBezTo>
                  <a:cubicBezTo>
                    <a:pt x="215" y="1502"/>
                    <a:pt x="241" y="1337"/>
                    <a:pt x="245" y="1304"/>
                  </a:cubicBezTo>
                  <a:cubicBezTo>
                    <a:pt x="250" y="1272"/>
                    <a:pt x="260" y="1270"/>
                    <a:pt x="290" y="1132"/>
                  </a:cubicBezTo>
                  <a:cubicBezTo>
                    <a:pt x="290" y="1132"/>
                    <a:pt x="311" y="1050"/>
                    <a:pt x="317" y="1046"/>
                  </a:cubicBezTo>
                  <a:cubicBezTo>
                    <a:pt x="317" y="1046"/>
                    <a:pt x="330" y="1168"/>
                    <a:pt x="363" y="1199"/>
                  </a:cubicBezTo>
                  <a:cubicBezTo>
                    <a:pt x="363" y="1199"/>
                    <a:pt x="367" y="1299"/>
                    <a:pt x="380" y="1320"/>
                  </a:cubicBezTo>
                  <a:cubicBezTo>
                    <a:pt x="380" y="1320"/>
                    <a:pt x="376" y="1452"/>
                    <a:pt x="385" y="1471"/>
                  </a:cubicBezTo>
                  <a:cubicBezTo>
                    <a:pt x="393" y="1491"/>
                    <a:pt x="366" y="1515"/>
                    <a:pt x="363" y="1598"/>
                  </a:cubicBezTo>
                  <a:cubicBezTo>
                    <a:pt x="360" y="1680"/>
                    <a:pt x="378" y="1684"/>
                    <a:pt x="391" y="1694"/>
                  </a:cubicBezTo>
                  <a:cubicBezTo>
                    <a:pt x="397" y="1698"/>
                    <a:pt x="397" y="1698"/>
                    <a:pt x="397" y="1698"/>
                  </a:cubicBezTo>
                  <a:cubicBezTo>
                    <a:pt x="397" y="1698"/>
                    <a:pt x="403" y="1718"/>
                    <a:pt x="402" y="1721"/>
                  </a:cubicBezTo>
                  <a:cubicBezTo>
                    <a:pt x="400" y="1724"/>
                    <a:pt x="407" y="1732"/>
                    <a:pt x="405" y="1743"/>
                  </a:cubicBezTo>
                  <a:cubicBezTo>
                    <a:pt x="405" y="1743"/>
                    <a:pt x="396" y="1759"/>
                    <a:pt x="419" y="1765"/>
                  </a:cubicBezTo>
                  <a:cubicBezTo>
                    <a:pt x="419" y="1765"/>
                    <a:pt x="492" y="1779"/>
                    <a:pt x="496" y="1746"/>
                  </a:cubicBezTo>
                  <a:cubicBezTo>
                    <a:pt x="496" y="1746"/>
                    <a:pt x="500" y="1741"/>
                    <a:pt x="494" y="1723"/>
                  </a:cubicBezTo>
                  <a:cubicBezTo>
                    <a:pt x="494" y="1723"/>
                    <a:pt x="477" y="1701"/>
                    <a:pt x="477" y="1699"/>
                  </a:cubicBezTo>
                  <a:cubicBezTo>
                    <a:pt x="483" y="1699"/>
                    <a:pt x="483" y="1699"/>
                    <a:pt x="483" y="1699"/>
                  </a:cubicBezTo>
                  <a:cubicBezTo>
                    <a:pt x="483" y="1699"/>
                    <a:pt x="486" y="1661"/>
                    <a:pt x="488" y="1659"/>
                  </a:cubicBezTo>
                  <a:cubicBezTo>
                    <a:pt x="488" y="1659"/>
                    <a:pt x="498" y="1514"/>
                    <a:pt x="491" y="1507"/>
                  </a:cubicBezTo>
                  <a:cubicBezTo>
                    <a:pt x="491" y="1507"/>
                    <a:pt x="500" y="1463"/>
                    <a:pt x="500" y="1438"/>
                  </a:cubicBezTo>
                  <a:cubicBezTo>
                    <a:pt x="500" y="1438"/>
                    <a:pt x="499" y="1279"/>
                    <a:pt x="494" y="1268"/>
                  </a:cubicBezTo>
                  <a:cubicBezTo>
                    <a:pt x="490" y="1257"/>
                    <a:pt x="504" y="1144"/>
                    <a:pt x="504" y="1144"/>
                  </a:cubicBezTo>
                  <a:cubicBezTo>
                    <a:pt x="504" y="1144"/>
                    <a:pt x="514" y="1037"/>
                    <a:pt x="512" y="1025"/>
                  </a:cubicBezTo>
                  <a:cubicBezTo>
                    <a:pt x="511" y="1012"/>
                    <a:pt x="530" y="916"/>
                    <a:pt x="493" y="769"/>
                  </a:cubicBezTo>
                  <a:cubicBezTo>
                    <a:pt x="485" y="741"/>
                    <a:pt x="485" y="741"/>
                    <a:pt x="485" y="741"/>
                  </a:cubicBezTo>
                  <a:cubicBezTo>
                    <a:pt x="485" y="741"/>
                    <a:pt x="488" y="720"/>
                    <a:pt x="479" y="706"/>
                  </a:cubicBezTo>
                  <a:cubicBezTo>
                    <a:pt x="479" y="706"/>
                    <a:pt x="505" y="706"/>
                    <a:pt x="512" y="693"/>
                  </a:cubicBezTo>
                  <a:cubicBezTo>
                    <a:pt x="512" y="693"/>
                    <a:pt x="518" y="661"/>
                    <a:pt x="515" y="656"/>
                  </a:cubicBezTo>
                  <a:cubicBezTo>
                    <a:pt x="515" y="656"/>
                    <a:pt x="520" y="634"/>
                    <a:pt x="520" y="622"/>
                  </a:cubicBezTo>
                  <a:cubicBezTo>
                    <a:pt x="520" y="622"/>
                    <a:pt x="572" y="532"/>
                    <a:pt x="574" y="458"/>
                  </a:cubicBezTo>
                  <a:cubicBezTo>
                    <a:pt x="575" y="413"/>
                    <a:pt x="575" y="413"/>
                    <a:pt x="575" y="413"/>
                  </a:cubicBezTo>
                  <a:cubicBezTo>
                    <a:pt x="575" y="413"/>
                    <a:pt x="598" y="331"/>
                    <a:pt x="542" y="310"/>
                  </a:cubicBezTo>
                  <a:cubicBezTo>
                    <a:pt x="542" y="310"/>
                    <a:pt x="519" y="292"/>
                    <a:pt x="494" y="288"/>
                  </a:cubicBezTo>
                  <a:cubicBezTo>
                    <a:pt x="494" y="288"/>
                    <a:pt x="479" y="271"/>
                    <a:pt x="460" y="266"/>
                  </a:cubicBezTo>
                  <a:cubicBezTo>
                    <a:pt x="441" y="260"/>
                    <a:pt x="432" y="250"/>
                    <a:pt x="432" y="250"/>
                  </a:cubicBezTo>
                  <a:cubicBezTo>
                    <a:pt x="432" y="250"/>
                    <a:pt x="424" y="215"/>
                    <a:pt x="413" y="215"/>
                  </a:cubicBezTo>
                  <a:cubicBezTo>
                    <a:pt x="413" y="215"/>
                    <a:pt x="409" y="206"/>
                    <a:pt x="409" y="196"/>
                  </a:cubicBezTo>
                  <a:cubicBezTo>
                    <a:pt x="409" y="186"/>
                    <a:pt x="406" y="159"/>
                    <a:pt x="414" y="154"/>
                  </a:cubicBezTo>
                  <a:cubicBezTo>
                    <a:pt x="423" y="150"/>
                    <a:pt x="423" y="144"/>
                    <a:pt x="423" y="126"/>
                  </a:cubicBezTo>
                  <a:cubicBezTo>
                    <a:pt x="423" y="108"/>
                    <a:pt x="420" y="107"/>
                    <a:pt x="416" y="105"/>
                  </a:cubicBezTo>
                  <a:cubicBezTo>
                    <a:pt x="411" y="102"/>
                    <a:pt x="420" y="52"/>
                    <a:pt x="393" y="34"/>
                  </a:cubicBezTo>
                  <a:cubicBezTo>
                    <a:pt x="367" y="16"/>
                    <a:pt x="352" y="0"/>
                    <a:pt x="307" y="5"/>
                  </a:cubicBezTo>
                  <a:cubicBezTo>
                    <a:pt x="262" y="10"/>
                    <a:pt x="245" y="68"/>
                    <a:pt x="243" y="96"/>
                  </a:cubicBezTo>
                  <a:cubicBezTo>
                    <a:pt x="242" y="125"/>
                    <a:pt x="263" y="156"/>
                    <a:pt x="263" y="156"/>
                  </a:cubicBezTo>
                  <a:cubicBezTo>
                    <a:pt x="263" y="156"/>
                    <a:pt x="287" y="226"/>
                    <a:pt x="307" y="245"/>
                  </a:cubicBezTo>
                  <a:cubicBezTo>
                    <a:pt x="307" y="245"/>
                    <a:pt x="302" y="253"/>
                    <a:pt x="293" y="264"/>
                  </a:cubicBezTo>
                  <a:cubicBezTo>
                    <a:pt x="290" y="267"/>
                    <a:pt x="273" y="270"/>
                    <a:pt x="233" y="289"/>
                  </a:cubicBezTo>
                  <a:cubicBezTo>
                    <a:pt x="233" y="289"/>
                    <a:pt x="199" y="293"/>
                    <a:pt x="183" y="305"/>
                  </a:cubicBezTo>
                  <a:cubicBezTo>
                    <a:pt x="172" y="313"/>
                    <a:pt x="144" y="333"/>
                    <a:pt x="123" y="399"/>
                  </a:cubicBezTo>
                  <a:cubicBezTo>
                    <a:pt x="101" y="466"/>
                    <a:pt x="84" y="514"/>
                    <a:pt x="88" y="524"/>
                  </a:cubicBezTo>
                  <a:cubicBezTo>
                    <a:pt x="91" y="535"/>
                    <a:pt x="96" y="605"/>
                    <a:pt x="148" y="600"/>
                  </a:cubicBezTo>
                  <a:cubicBezTo>
                    <a:pt x="180" y="604"/>
                    <a:pt x="180" y="604"/>
                    <a:pt x="180" y="604"/>
                  </a:cubicBezTo>
                  <a:cubicBezTo>
                    <a:pt x="180" y="604"/>
                    <a:pt x="169" y="705"/>
                    <a:pt x="189" y="715"/>
                  </a:cubicBezTo>
                  <a:cubicBezTo>
                    <a:pt x="189" y="715"/>
                    <a:pt x="195" y="720"/>
                    <a:pt x="195" y="726"/>
                  </a:cubicBezTo>
                  <a:cubicBezTo>
                    <a:pt x="195" y="733"/>
                    <a:pt x="191" y="749"/>
                    <a:pt x="191" y="749"/>
                  </a:cubicBezTo>
                  <a:cubicBezTo>
                    <a:pt x="191" y="749"/>
                    <a:pt x="135" y="794"/>
                    <a:pt x="147" y="845"/>
                  </a:cubicBezTo>
                  <a:cubicBezTo>
                    <a:pt x="147" y="845"/>
                    <a:pt x="151" y="883"/>
                    <a:pt x="142" y="913"/>
                  </a:cubicBezTo>
                  <a:cubicBezTo>
                    <a:pt x="133" y="942"/>
                    <a:pt x="119" y="1118"/>
                    <a:pt x="114" y="1227"/>
                  </a:cubicBezTo>
                  <a:cubicBezTo>
                    <a:pt x="110" y="1337"/>
                    <a:pt x="102" y="1404"/>
                    <a:pt x="103" y="1480"/>
                  </a:cubicBezTo>
                  <a:cubicBezTo>
                    <a:pt x="105" y="1557"/>
                    <a:pt x="88" y="1635"/>
                    <a:pt x="88" y="1635"/>
                  </a:cubicBezTo>
                  <a:lnTo>
                    <a:pt x="76" y="1693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04" name="Freeform 12"/>
            <p:cNvSpPr>
              <a:spLocks/>
            </p:cNvSpPr>
            <p:nvPr/>
          </p:nvSpPr>
          <p:spPr bwMode="auto">
            <a:xfrm>
              <a:off x="526" y="407"/>
              <a:ext cx="224" cy="398"/>
            </a:xfrm>
            <a:custGeom>
              <a:avLst/>
              <a:gdLst/>
              <a:ahLst/>
              <a:cxnLst>
                <a:cxn ang="0">
                  <a:pos x="80" y="0"/>
                </a:cxn>
                <a:cxn ang="0">
                  <a:pos x="99" y="3"/>
                </a:cxn>
                <a:cxn ang="0">
                  <a:pos x="112" y="28"/>
                </a:cxn>
                <a:cxn ang="0">
                  <a:pos x="94" y="44"/>
                </a:cxn>
                <a:cxn ang="0">
                  <a:pos x="95" y="87"/>
                </a:cxn>
                <a:cxn ang="0">
                  <a:pos x="71" y="199"/>
                </a:cxn>
                <a:cxn ang="0">
                  <a:pos x="11" y="198"/>
                </a:cxn>
                <a:cxn ang="0">
                  <a:pos x="0" y="197"/>
                </a:cxn>
                <a:cxn ang="0">
                  <a:pos x="57" y="59"/>
                </a:cxn>
                <a:cxn ang="0">
                  <a:pos x="66" y="39"/>
                </a:cxn>
                <a:cxn ang="0">
                  <a:pos x="61" y="25"/>
                </a:cxn>
                <a:cxn ang="0">
                  <a:pos x="80" y="0"/>
                </a:cxn>
              </a:cxnLst>
              <a:rect l="0" t="0" r="r" b="b"/>
              <a:pathLst>
                <a:path w="112" h="199">
                  <a:moveTo>
                    <a:pt x="80" y="0"/>
                  </a:moveTo>
                  <a:cubicBezTo>
                    <a:pt x="99" y="3"/>
                    <a:pt x="99" y="3"/>
                    <a:pt x="99" y="3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94" y="44"/>
                    <a:pt x="94" y="44"/>
                    <a:pt x="94" y="44"/>
                  </a:cubicBezTo>
                  <a:cubicBezTo>
                    <a:pt x="94" y="44"/>
                    <a:pt x="99" y="75"/>
                    <a:pt x="95" y="87"/>
                  </a:cubicBezTo>
                  <a:cubicBezTo>
                    <a:pt x="95" y="87"/>
                    <a:pt x="72" y="191"/>
                    <a:pt x="71" y="199"/>
                  </a:cubicBezTo>
                  <a:cubicBezTo>
                    <a:pt x="11" y="198"/>
                    <a:pt x="11" y="198"/>
                    <a:pt x="11" y="198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0" y="197"/>
                    <a:pt x="5" y="135"/>
                    <a:pt x="57" y="59"/>
                  </a:cubicBezTo>
                  <a:cubicBezTo>
                    <a:pt x="66" y="39"/>
                    <a:pt x="66" y="39"/>
                    <a:pt x="66" y="39"/>
                  </a:cubicBezTo>
                  <a:cubicBezTo>
                    <a:pt x="61" y="25"/>
                    <a:pt x="61" y="25"/>
                    <a:pt x="61" y="25"/>
                  </a:cubicBezTo>
                  <a:cubicBezTo>
                    <a:pt x="61" y="25"/>
                    <a:pt x="71" y="3"/>
                    <a:pt x="80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05" name="Freeform 13"/>
            <p:cNvSpPr>
              <a:spLocks/>
            </p:cNvSpPr>
            <p:nvPr/>
          </p:nvSpPr>
          <p:spPr bwMode="auto">
            <a:xfrm>
              <a:off x="428" y="1034"/>
              <a:ext cx="200" cy="356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57" y="9"/>
                </a:cxn>
                <a:cxn ang="0">
                  <a:pos x="66" y="13"/>
                </a:cxn>
                <a:cxn ang="0">
                  <a:pos x="100" y="27"/>
                </a:cxn>
                <a:cxn ang="0">
                  <a:pos x="84" y="137"/>
                </a:cxn>
                <a:cxn ang="0">
                  <a:pos x="31" y="178"/>
                </a:cxn>
                <a:cxn ang="0">
                  <a:pos x="0" y="126"/>
                </a:cxn>
                <a:cxn ang="0">
                  <a:pos x="31" y="0"/>
                </a:cxn>
              </a:cxnLst>
              <a:rect l="0" t="0" r="r" b="b"/>
              <a:pathLst>
                <a:path w="100" h="178">
                  <a:moveTo>
                    <a:pt x="31" y="0"/>
                  </a:moveTo>
                  <a:cubicBezTo>
                    <a:pt x="57" y="9"/>
                    <a:pt x="57" y="9"/>
                    <a:pt x="57" y="9"/>
                  </a:cubicBezTo>
                  <a:cubicBezTo>
                    <a:pt x="66" y="13"/>
                    <a:pt x="66" y="13"/>
                    <a:pt x="66" y="13"/>
                  </a:cubicBezTo>
                  <a:cubicBezTo>
                    <a:pt x="100" y="27"/>
                    <a:pt x="100" y="27"/>
                    <a:pt x="100" y="27"/>
                  </a:cubicBezTo>
                  <a:cubicBezTo>
                    <a:pt x="84" y="137"/>
                    <a:pt x="84" y="137"/>
                    <a:pt x="84" y="137"/>
                  </a:cubicBezTo>
                  <a:cubicBezTo>
                    <a:pt x="31" y="178"/>
                    <a:pt x="31" y="178"/>
                    <a:pt x="31" y="178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0" y="126"/>
                    <a:pt x="36" y="2"/>
                    <a:pt x="31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06" name="Freeform 14"/>
            <p:cNvSpPr>
              <a:spLocks noEditPoints="1"/>
            </p:cNvSpPr>
            <p:nvPr/>
          </p:nvSpPr>
          <p:spPr bwMode="auto">
            <a:xfrm>
              <a:off x="1177" y="-280"/>
              <a:ext cx="1291" cy="3755"/>
            </a:xfrm>
            <a:custGeom>
              <a:avLst/>
              <a:gdLst/>
              <a:ahLst/>
              <a:cxnLst>
                <a:cxn ang="0">
                  <a:pos x="635" y="728"/>
                </a:cxn>
                <a:cxn ang="0">
                  <a:pos x="627" y="680"/>
                </a:cxn>
                <a:cxn ang="0">
                  <a:pos x="623" y="630"/>
                </a:cxn>
                <a:cxn ang="0">
                  <a:pos x="586" y="450"/>
                </a:cxn>
                <a:cxn ang="0">
                  <a:pos x="463" y="336"/>
                </a:cxn>
                <a:cxn ang="0">
                  <a:pos x="415" y="254"/>
                </a:cxn>
                <a:cxn ang="0">
                  <a:pos x="447" y="147"/>
                </a:cxn>
                <a:cxn ang="0">
                  <a:pos x="280" y="67"/>
                </a:cxn>
                <a:cxn ang="0">
                  <a:pos x="280" y="214"/>
                </a:cxn>
                <a:cxn ang="0">
                  <a:pos x="287" y="265"/>
                </a:cxn>
                <a:cxn ang="0">
                  <a:pos x="132" y="374"/>
                </a:cxn>
                <a:cxn ang="0">
                  <a:pos x="43" y="633"/>
                </a:cxn>
                <a:cxn ang="0">
                  <a:pos x="46" y="710"/>
                </a:cxn>
                <a:cxn ang="0">
                  <a:pos x="69" y="775"/>
                </a:cxn>
                <a:cxn ang="0">
                  <a:pos x="132" y="922"/>
                </a:cxn>
                <a:cxn ang="0">
                  <a:pos x="151" y="945"/>
                </a:cxn>
                <a:cxn ang="0">
                  <a:pos x="138" y="1103"/>
                </a:cxn>
                <a:cxn ang="0">
                  <a:pos x="112" y="1290"/>
                </a:cxn>
                <a:cxn ang="0">
                  <a:pos x="85" y="1499"/>
                </a:cxn>
                <a:cxn ang="0">
                  <a:pos x="68" y="1672"/>
                </a:cxn>
                <a:cxn ang="0">
                  <a:pos x="57" y="1746"/>
                </a:cxn>
                <a:cxn ang="0">
                  <a:pos x="12" y="1825"/>
                </a:cxn>
                <a:cxn ang="0">
                  <a:pos x="118" y="1839"/>
                </a:cxn>
                <a:cxn ang="0">
                  <a:pos x="161" y="1810"/>
                </a:cxn>
                <a:cxn ang="0">
                  <a:pos x="175" y="1760"/>
                </a:cxn>
                <a:cxn ang="0">
                  <a:pos x="194" y="1660"/>
                </a:cxn>
                <a:cxn ang="0">
                  <a:pos x="252" y="1371"/>
                </a:cxn>
                <a:cxn ang="0">
                  <a:pos x="271" y="1228"/>
                </a:cxn>
                <a:cxn ang="0">
                  <a:pos x="356" y="1076"/>
                </a:cxn>
                <a:cxn ang="0">
                  <a:pos x="376" y="1258"/>
                </a:cxn>
                <a:cxn ang="0">
                  <a:pos x="372" y="1392"/>
                </a:cxn>
                <a:cxn ang="0">
                  <a:pos x="365" y="1582"/>
                </a:cxn>
                <a:cxn ang="0">
                  <a:pos x="333" y="1663"/>
                </a:cxn>
                <a:cxn ang="0">
                  <a:pos x="344" y="1768"/>
                </a:cxn>
                <a:cxn ang="0">
                  <a:pos x="402" y="1811"/>
                </a:cxn>
                <a:cxn ang="0">
                  <a:pos x="486" y="1800"/>
                </a:cxn>
                <a:cxn ang="0">
                  <a:pos x="443" y="1718"/>
                </a:cxn>
                <a:cxn ang="0">
                  <a:pos x="477" y="1549"/>
                </a:cxn>
                <a:cxn ang="0">
                  <a:pos x="517" y="1351"/>
                </a:cxn>
                <a:cxn ang="0">
                  <a:pos x="544" y="1040"/>
                </a:cxn>
                <a:cxn ang="0">
                  <a:pos x="603" y="890"/>
                </a:cxn>
                <a:cxn ang="0">
                  <a:pos x="641" y="780"/>
                </a:cxn>
                <a:cxn ang="0">
                  <a:pos x="170" y="825"/>
                </a:cxn>
                <a:cxn ang="0">
                  <a:pos x="148" y="748"/>
                </a:cxn>
                <a:cxn ang="0">
                  <a:pos x="143" y="678"/>
                </a:cxn>
                <a:cxn ang="0">
                  <a:pos x="176" y="616"/>
                </a:cxn>
                <a:cxn ang="0">
                  <a:pos x="187" y="795"/>
                </a:cxn>
                <a:cxn ang="0">
                  <a:pos x="541" y="861"/>
                </a:cxn>
                <a:cxn ang="0">
                  <a:pos x="509" y="801"/>
                </a:cxn>
                <a:cxn ang="0">
                  <a:pos x="512" y="717"/>
                </a:cxn>
                <a:cxn ang="0">
                  <a:pos x="502" y="642"/>
                </a:cxn>
                <a:cxn ang="0">
                  <a:pos x="539" y="719"/>
                </a:cxn>
                <a:cxn ang="0">
                  <a:pos x="545" y="833"/>
                </a:cxn>
                <a:cxn ang="0">
                  <a:pos x="541" y="861"/>
                </a:cxn>
              </a:cxnLst>
              <a:rect l="0" t="0" r="r" b="b"/>
              <a:pathLst>
                <a:path w="645" h="1875">
                  <a:moveTo>
                    <a:pt x="641" y="780"/>
                  </a:moveTo>
                  <a:cubicBezTo>
                    <a:pt x="638" y="757"/>
                    <a:pt x="636" y="745"/>
                    <a:pt x="635" y="728"/>
                  </a:cubicBezTo>
                  <a:cubicBezTo>
                    <a:pt x="635" y="728"/>
                    <a:pt x="635" y="722"/>
                    <a:pt x="638" y="708"/>
                  </a:cubicBezTo>
                  <a:cubicBezTo>
                    <a:pt x="638" y="708"/>
                    <a:pt x="634" y="683"/>
                    <a:pt x="627" y="680"/>
                  </a:cubicBezTo>
                  <a:cubicBezTo>
                    <a:pt x="623" y="662"/>
                    <a:pt x="623" y="662"/>
                    <a:pt x="623" y="662"/>
                  </a:cubicBezTo>
                  <a:cubicBezTo>
                    <a:pt x="623" y="662"/>
                    <a:pt x="631" y="639"/>
                    <a:pt x="623" y="630"/>
                  </a:cubicBezTo>
                  <a:cubicBezTo>
                    <a:pt x="619" y="624"/>
                    <a:pt x="616" y="570"/>
                    <a:pt x="608" y="562"/>
                  </a:cubicBezTo>
                  <a:cubicBezTo>
                    <a:pt x="600" y="555"/>
                    <a:pt x="617" y="478"/>
                    <a:pt x="586" y="450"/>
                  </a:cubicBezTo>
                  <a:cubicBezTo>
                    <a:pt x="556" y="421"/>
                    <a:pt x="613" y="428"/>
                    <a:pt x="509" y="357"/>
                  </a:cubicBezTo>
                  <a:cubicBezTo>
                    <a:pt x="509" y="357"/>
                    <a:pt x="465" y="343"/>
                    <a:pt x="463" y="336"/>
                  </a:cubicBezTo>
                  <a:cubicBezTo>
                    <a:pt x="462" y="328"/>
                    <a:pt x="420" y="310"/>
                    <a:pt x="420" y="310"/>
                  </a:cubicBezTo>
                  <a:cubicBezTo>
                    <a:pt x="420" y="310"/>
                    <a:pt x="408" y="263"/>
                    <a:pt x="415" y="254"/>
                  </a:cubicBezTo>
                  <a:cubicBezTo>
                    <a:pt x="421" y="245"/>
                    <a:pt x="431" y="216"/>
                    <a:pt x="430" y="213"/>
                  </a:cubicBezTo>
                  <a:cubicBezTo>
                    <a:pt x="429" y="209"/>
                    <a:pt x="453" y="196"/>
                    <a:pt x="447" y="147"/>
                  </a:cubicBezTo>
                  <a:cubicBezTo>
                    <a:pt x="447" y="147"/>
                    <a:pt x="453" y="104"/>
                    <a:pt x="440" y="69"/>
                  </a:cubicBezTo>
                  <a:cubicBezTo>
                    <a:pt x="427" y="35"/>
                    <a:pt x="340" y="0"/>
                    <a:pt x="280" y="67"/>
                  </a:cubicBezTo>
                  <a:cubicBezTo>
                    <a:pt x="280" y="67"/>
                    <a:pt x="262" y="111"/>
                    <a:pt x="271" y="141"/>
                  </a:cubicBezTo>
                  <a:cubicBezTo>
                    <a:pt x="271" y="141"/>
                    <a:pt x="260" y="206"/>
                    <a:pt x="280" y="214"/>
                  </a:cubicBezTo>
                  <a:cubicBezTo>
                    <a:pt x="288" y="237"/>
                    <a:pt x="288" y="237"/>
                    <a:pt x="288" y="237"/>
                  </a:cubicBezTo>
                  <a:cubicBezTo>
                    <a:pt x="288" y="237"/>
                    <a:pt x="296" y="260"/>
                    <a:pt x="287" y="265"/>
                  </a:cubicBezTo>
                  <a:cubicBezTo>
                    <a:pt x="287" y="265"/>
                    <a:pt x="271" y="301"/>
                    <a:pt x="264" y="302"/>
                  </a:cubicBezTo>
                  <a:cubicBezTo>
                    <a:pt x="264" y="302"/>
                    <a:pt x="148" y="356"/>
                    <a:pt x="132" y="374"/>
                  </a:cubicBezTo>
                  <a:cubicBezTo>
                    <a:pt x="132" y="374"/>
                    <a:pt x="110" y="389"/>
                    <a:pt x="79" y="475"/>
                  </a:cubicBezTo>
                  <a:cubicBezTo>
                    <a:pt x="79" y="475"/>
                    <a:pt x="43" y="622"/>
                    <a:pt x="43" y="633"/>
                  </a:cubicBezTo>
                  <a:cubicBezTo>
                    <a:pt x="43" y="633"/>
                    <a:pt x="37" y="674"/>
                    <a:pt x="48" y="678"/>
                  </a:cubicBezTo>
                  <a:cubicBezTo>
                    <a:pt x="48" y="678"/>
                    <a:pt x="42" y="707"/>
                    <a:pt x="46" y="710"/>
                  </a:cubicBezTo>
                  <a:cubicBezTo>
                    <a:pt x="46" y="710"/>
                    <a:pt x="51" y="739"/>
                    <a:pt x="59" y="738"/>
                  </a:cubicBezTo>
                  <a:cubicBezTo>
                    <a:pt x="69" y="775"/>
                    <a:pt x="69" y="775"/>
                    <a:pt x="69" y="775"/>
                  </a:cubicBezTo>
                  <a:cubicBezTo>
                    <a:pt x="69" y="775"/>
                    <a:pt x="61" y="818"/>
                    <a:pt x="75" y="831"/>
                  </a:cubicBezTo>
                  <a:cubicBezTo>
                    <a:pt x="75" y="831"/>
                    <a:pt x="125" y="908"/>
                    <a:pt x="132" y="922"/>
                  </a:cubicBezTo>
                  <a:cubicBezTo>
                    <a:pt x="146" y="930"/>
                    <a:pt x="146" y="930"/>
                    <a:pt x="146" y="930"/>
                  </a:cubicBezTo>
                  <a:cubicBezTo>
                    <a:pt x="151" y="945"/>
                    <a:pt x="151" y="945"/>
                    <a:pt x="151" y="945"/>
                  </a:cubicBezTo>
                  <a:cubicBezTo>
                    <a:pt x="151" y="945"/>
                    <a:pt x="153" y="971"/>
                    <a:pt x="160" y="979"/>
                  </a:cubicBezTo>
                  <a:cubicBezTo>
                    <a:pt x="160" y="979"/>
                    <a:pt x="142" y="1089"/>
                    <a:pt x="138" y="1103"/>
                  </a:cubicBezTo>
                  <a:cubicBezTo>
                    <a:pt x="138" y="1103"/>
                    <a:pt x="119" y="1203"/>
                    <a:pt x="120" y="1248"/>
                  </a:cubicBezTo>
                  <a:cubicBezTo>
                    <a:pt x="120" y="1248"/>
                    <a:pt x="124" y="1282"/>
                    <a:pt x="112" y="1290"/>
                  </a:cubicBezTo>
                  <a:cubicBezTo>
                    <a:pt x="101" y="1298"/>
                    <a:pt x="100" y="1359"/>
                    <a:pt x="100" y="1359"/>
                  </a:cubicBezTo>
                  <a:cubicBezTo>
                    <a:pt x="100" y="1359"/>
                    <a:pt x="78" y="1419"/>
                    <a:pt x="85" y="1499"/>
                  </a:cubicBezTo>
                  <a:cubicBezTo>
                    <a:pt x="85" y="1499"/>
                    <a:pt x="73" y="1554"/>
                    <a:pt x="73" y="1587"/>
                  </a:cubicBezTo>
                  <a:cubicBezTo>
                    <a:pt x="73" y="1620"/>
                    <a:pt x="68" y="1672"/>
                    <a:pt x="68" y="1672"/>
                  </a:cubicBezTo>
                  <a:cubicBezTo>
                    <a:pt x="68" y="1672"/>
                    <a:pt x="50" y="1679"/>
                    <a:pt x="53" y="1705"/>
                  </a:cubicBezTo>
                  <a:cubicBezTo>
                    <a:pt x="57" y="1746"/>
                    <a:pt x="57" y="1746"/>
                    <a:pt x="57" y="1746"/>
                  </a:cubicBezTo>
                  <a:cubicBezTo>
                    <a:pt x="65" y="1754"/>
                    <a:pt x="65" y="1754"/>
                    <a:pt x="65" y="1754"/>
                  </a:cubicBezTo>
                  <a:cubicBezTo>
                    <a:pt x="65" y="1754"/>
                    <a:pt x="48" y="1797"/>
                    <a:pt x="12" y="1825"/>
                  </a:cubicBezTo>
                  <a:cubicBezTo>
                    <a:pt x="12" y="1825"/>
                    <a:pt x="0" y="1841"/>
                    <a:pt x="9" y="1860"/>
                  </a:cubicBezTo>
                  <a:cubicBezTo>
                    <a:pt x="9" y="1860"/>
                    <a:pt x="78" y="1875"/>
                    <a:pt x="118" y="1839"/>
                  </a:cubicBezTo>
                  <a:cubicBezTo>
                    <a:pt x="118" y="1839"/>
                    <a:pt x="123" y="1819"/>
                    <a:pt x="125" y="1815"/>
                  </a:cubicBezTo>
                  <a:cubicBezTo>
                    <a:pt x="125" y="1815"/>
                    <a:pt x="147" y="1821"/>
                    <a:pt x="161" y="1810"/>
                  </a:cubicBezTo>
                  <a:cubicBezTo>
                    <a:pt x="161" y="1810"/>
                    <a:pt x="182" y="1818"/>
                    <a:pt x="178" y="1780"/>
                  </a:cubicBezTo>
                  <a:cubicBezTo>
                    <a:pt x="175" y="1760"/>
                    <a:pt x="175" y="1760"/>
                    <a:pt x="175" y="1760"/>
                  </a:cubicBezTo>
                  <a:cubicBezTo>
                    <a:pt x="175" y="1760"/>
                    <a:pt x="182" y="1754"/>
                    <a:pt x="179" y="1739"/>
                  </a:cubicBezTo>
                  <a:cubicBezTo>
                    <a:pt x="176" y="1725"/>
                    <a:pt x="192" y="1720"/>
                    <a:pt x="194" y="1660"/>
                  </a:cubicBezTo>
                  <a:cubicBezTo>
                    <a:pt x="197" y="1600"/>
                    <a:pt x="184" y="1573"/>
                    <a:pt x="192" y="1559"/>
                  </a:cubicBezTo>
                  <a:cubicBezTo>
                    <a:pt x="199" y="1545"/>
                    <a:pt x="246" y="1371"/>
                    <a:pt x="252" y="1371"/>
                  </a:cubicBezTo>
                  <a:cubicBezTo>
                    <a:pt x="258" y="1371"/>
                    <a:pt x="262" y="1303"/>
                    <a:pt x="260" y="1296"/>
                  </a:cubicBezTo>
                  <a:cubicBezTo>
                    <a:pt x="257" y="1290"/>
                    <a:pt x="264" y="1248"/>
                    <a:pt x="271" y="1228"/>
                  </a:cubicBezTo>
                  <a:cubicBezTo>
                    <a:pt x="279" y="1209"/>
                    <a:pt x="325" y="1082"/>
                    <a:pt x="334" y="1070"/>
                  </a:cubicBezTo>
                  <a:cubicBezTo>
                    <a:pt x="343" y="1057"/>
                    <a:pt x="357" y="1043"/>
                    <a:pt x="356" y="1076"/>
                  </a:cubicBezTo>
                  <a:cubicBezTo>
                    <a:pt x="354" y="1109"/>
                    <a:pt x="360" y="1201"/>
                    <a:pt x="361" y="1221"/>
                  </a:cubicBezTo>
                  <a:cubicBezTo>
                    <a:pt x="362" y="1240"/>
                    <a:pt x="376" y="1258"/>
                    <a:pt x="376" y="1258"/>
                  </a:cubicBezTo>
                  <a:cubicBezTo>
                    <a:pt x="376" y="1258"/>
                    <a:pt x="375" y="1341"/>
                    <a:pt x="385" y="1342"/>
                  </a:cubicBezTo>
                  <a:cubicBezTo>
                    <a:pt x="395" y="1344"/>
                    <a:pt x="366" y="1382"/>
                    <a:pt x="372" y="1392"/>
                  </a:cubicBezTo>
                  <a:cubicBezTo>
                    <a:pt x="370" y="1469"/>
                    <a:pt x="370" y="1469"/>
                    <a:pt x="370" y="1469"/>
                  </a:cubicBezTo>
                  <a:cubicBezTo>
                    <a:pt x="370" y="1469"/>
                    <a:pt x="358" y="1582"/>
                    <a:pt x="365" y="1582"/>
                  </a:cubicBezTo>
                  <a:cubicBezTo>
                    <a:pt x="371" y="1582"/>
                    <a:pt x="349" y="1616"/>
                    <a:pt x="349" y="1616"/>
                  </a:cubicBezTo>
                  <a:cubicBezTo>
                    <a:pt x="349" y="1616"/>
                    <a:pt x="333" y="1643"/>
                    <a:pt x="333" y="1663"/>
                  </a:cubicBezTo>
                  <a:cubicBezTo>
                    <a:pt x="333" y="1682"/>
                    <a:pt x="333" y="1723"/>
                    <a:pt x="340" y="1723"/>
                  </a:cubicBezTo>
                  <a:cubicBezTo>
                    <a:pt x="348" y="1723"/>
                    <a:pt x="344" y="1768"/>
                    <a:pt x="344" y="1768"/>
                  </a:cubicBezTo>
                  <a:cubicBezTo>
                    <a:pt x="344" y="1768"/>
                    <a:pt x="362" y="1779"/>
                    <a:pt x="378" y="1778"/>
                  </a:cubicBezTo>
                  <a:cubicBezTo>
                    <a:pt x="378" y="1778"/>
                    <a:pt x="384" y="1811"/>
                    <a:pt x="402" y="1811"/>
                  </a:cubicBezTo>
                  <a:cubicBezTo>
                    <a:pt x="402" y="1811"/>
                    <a:pt x="429" y="1825"/>
                    <a:pt x="443" y="1819"/>
                  </a:cubicBezTo>
                  <a:cubicBezTo>
                    <a:pt x="443" y="1819"/>
                    <a:pt x="483" y="1829"/>
                    <a:pt x="486" y="1800"/>
                  </a:cubicBezTo>
                  <a:cubicBezTo>
                    <a:pt x="486" y="1800"/>
                    <a:pt x="488" y="1777"/>
                    <a:pt x="474" y="1768"/>
                  </a:cubicBezTo>
                  <a:cubicBezTo>
                    <a:pt x="474" y="1768"/>
                    <a:pt x="435" y="1737"/>
                    <a:pt x="443" y="1718"/>
                  </a:cubicBezTo>
                  <a:cubicBezTo>
                    <a:pt x="451" y="1698"/>
                    <a:pt x="456" y="1652"/>
                    <a:pt x="451" y="1646"/>
                  </a:cubicBezTo>
                  <a:cubicBezTo>
                    <a:pt x="445" y="1640"/>
                    <a:pt x="458" y="1584"/>
                    <a:pt x="477" y="1549"/>
                  </a:cubicBezTo>
                  <a:cubicBezTo>
                    <a:pt x="497" y="1513"/>
                    <a:pt x="498" y="1446"/>
                    <a:pt x="498" y="1446"/>
                  </a:cubicBezTo>
                  <a:cubicBezTo>
                    <a:pt x="517" y="1351"/>
                    <a:pt x="517" y="1351"/>
                    <a:pt x="517" y="1351"/>
                  </a:cubicBezTo>
                  <a:cubicBezTo>
                    <a:pt x="517" y="1351"/>
                    <a:pt x="509" y="1278"/>
                    <a:pt x="518" y="1264"/>
                  </a:cubicBezTo>
                  <a:cubicBezTo>
                    <a:pt x="527" y="1250"/>
                    <a:pt x="539" y="1039"/>
                    <a:pt x="544" y="1040"/>
                  </a:cubicBezTo>
                  <a:cubicBezTo>
                    <a:pt x="549" y="1041"/>
                    <a:pt x="540" y="952"/>
                    <a:pt x="563" y="938"/>
                  </a:cubicBezTo>
                  <a:cubicBezTo>
                    <a:pt x="586" y="923"/>
                    <a:pt x="603" y="890"/>
                    <a:pt x="603" y="890"/>
                  </a:cubicBezTo>
                  <a:cubicBezTo>
                    <a:pt x="617" y="833"/>
                    <a:pt x="617" y="833"/>
                    <a:pt x="617" y="833"/>
                  </a:cubicBezTo>
                  <a:cubicBezTo>
                    <a:pt x="617" y="833"/>
                    <a:pt x="645" y="803"/>
                    <a:pt x="641" y="780"/>
                  </a:cubicBezTo>
                  <a:close/>
                  <a:moveTo>
                    <a:pt x="187" y="840"/>
                  </a:moveTo>
                  <a:cubicBezTo>
                    <a:pt x="170" y="825"/>
                    <a:pt x="170" y="825"/>
                    <a:pt x="170" y="825"/>
                  </a:cubicBezTo>
                  <a:cubicBezTo>
                    <a:pt x="166" y="799"/>
                    <a:pt x="166" y="799"/>
                    <a:pt x="166" y="799"/>
                  </a:cubicBezTo>
                  <a:cubicBezTo>
                    <a:pt x="156" y="786"/>
                    <a:pt x="148" y="748"/>
                    <a:pt x="148" y="748"/>
                  </a:cubicBezTo>
                  <a:cubicBezTo>
                    <a:pt x="146" y="710"/>
                    <a:pt x="146" y="710"/>
                    <a:pt x="146" y="710"/>
                  </a:cubicBezTo>
                  <a:cubicBezTo>
                    <a:pt x="142" y="703"/>
                    <a:pt x="143" y="678"/>
                    <a:pt x="143" y="678"/>
                  </a:cubicBezTo>
                  <a:cubicBezTo>
                    <a:pt x="153" y="672"/>
                    <a:pt x="153" y="649"/>
                    <a:pt x="153" y="649"/>
                  </a:cubicBezTo>
                  <a:cubicBezTo>
                    <a:pt x="176" y="616"/>
                    <a:pt x="176" y="616"/>
                    <a:pt x="176" y="616"/>
                  </a:cubicBezTo>
                  <a:cubicBezTo>
                    <a:pt x="178" y="621"/>
                    <a:pt x="166" y="729"/>
                    <a:pt x="166" y="729"/>
                  </a:cubicBezTo>
                  <a:cubicBezTo>
                    <a:pt x="162" y="781"/>
                    <a:pt x="187" y="795"/>
                    <a:pt x="187" y="795"/>
                  </a:cubicBezTo>
                  <a:cubicBezTo>
                    <a:pt x="183" y="795"/>
                    <a:pt x="187" y="840"/>
                    <a:pt x="187" y="840"/>
                  </a:cubicBezTo>
                  <a:close/>
                  <a:moveTo>
                    <a:pt x="541" y="861"/>
                  </a:moveTo>
                  <a:cubicBezTo>
                    <a:pt x="507" y="808"/>
                    <a:pt x="507" y="808"/>
                    <a:pt x="507" y="808"/>
                  </a:cubicBezTo>
                  <a:cubicBezTo>
                    <a:pt x="509" y="801"/>
                    <a:pt x="509" y="801"/>
                    <a:pt x="509" y="801"/>
                  </a:cubicBezTo>
                  <a:cubicBezTo>
                    <a:pt x="509" y="801"/>
                    <a:pt x="504" y="765"/>
                    <a:pt x="498" y="765"/>
                  </a:cubicBezTo>
                  <a:cubicBezTo>
                    <a:pt x="498" y="765"/>
                    <a:pt x="512" y="749"/>
                    <a:pt x="512" y="717"/>
                  </a:cubicBezTo>
                  <a:cubicBezTo>
                    <a:pt x="512" y="717"/>
                    <a:pt x="506" y="697"/>
                    <a:pt x="497" y="683"/>
                  </a:cubicBezTo>
                  <a:cubicBezTo>
                    <a:pt x="489" y="671"/>
                    <a:pt x="501" y="652"/>
                    <a:pt x="502" y="642"/>
                  </a:cubicBezTo>
                  <a:cubicBezTo>
                    <a:pt x="512" y="624"/>
                    <a:pt x="512" y="624"/>
                    <a:pt x="512" y="624"/>
                  </a:cubicBezTo>
                  <a:cubicBezTo>
                    <a:pt x="512" y="624"/>
                    <a:pt x="524" y="699"/>
                    <a:pt x="539" y="719"/>
                  </a:cubicBezTo>
                  <a:cubicBezTo>
                    <a:pt x="539" y="719"/>
                    <a:pt x="540" y="765"/>
                    <a:pt x="547" y="789"/>
                  </a:cubicBezTo>
                  <a:cubicBezTo>
                    <a:pt x="547" y="789"/>
                    <a:pt x="540" y="825"/>
                    <a:pt x="545" y="833"/>
                  </a:cubicBezTo>
                  <a:cubicBezTo>
                    <a:pt x="545" y="833"/>
                    <a:pt x="552" y="835"/>
                    <a:pt x="549" y="840"/>
                  </a:cubicBezTo>
                  <a:cubicBezTo>
                    <a:pt x="549" y="840"/>
                    <a:pt x="552" y="857"/>
                    <a:pt x="541" y="861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07" name="Freeform 15"/>
            <p:cNvSpPr>
              <a:spLocks/>
            </p:cNvSpPr>
            <p:nvPr/>
          </p:nvSpPr>
          <p:spPr bwMode="auto">
            <a:xfrm>
              <a:off x="1851" y="419"/>
              <a:ext cx="210" cy="911"/>
            </a:xfrm>
            <a:custGeom>
              <a:avLst/>
              <a:gdLst/>
              <a:ahLst/>
              <a:cxnLst>
                <a:cxn ang="0">
                  <a:pos x="37" y="1"/>
                </a:cxn>
                <a:cxn ang="0">
                  <a:pos x="54" y="23"/>
                </a:cxn>
                <a:cxn ang="0">
                  <a:pos x="49" y="57"/>
                </a:cxn>
                <a:cxn ang="0">
                  <a:pos x="84" y="168"/>
                </a:cxn>
                <a:cxn ang="0">
                  <a:pos x="100" y="406"/>
                </a:cxn>
                <a:cxn ang="0">
                  <a:pos x="62" y="451"/>
                </a:cxn>
                <a:cxn ang="0">
                  <a:pos x="14" y="405"/>
                </a:cxn>
                <a:cxn ang="0">
                  <a:pos x="11" y="145"/>
                </a:cxn>
                <a:cxn ang="0">
                  <a:pos x="19" y="63"/>
                </a:cxn>
                <a:cxn ang="0">
                  <a:pos x="0" y="25"/>
                </a:cxn>
                <a:cxn ang="0">
                  <a:pos x="31" y="0"/>
                </a:cxn>
                <a:cxn ang="0">
                  <a:pos x="37" y="1"/>
                </a:cxn>
              </a:cxnLst>
              <a:rect l="0" t="0" r="r" b="b"/>
              <a:pathLst>
                <a:path w="105" h="455">
                  <a:moveTo>
                    <a:pt x="37" y="1"/>
                  </a:moveTo>
                  <a:cubicBezTo>
                    <a:pt x="54" y="23"/>
                    <a:pt x="54" y="23"/>
                    <a:pt x="54" y="23"/>
                  </a:cubicBezTo>
                  <a:cubicBezTo>
                    <a:pt x="49" y="57"/>
                    <a:pt x="49" y="57"/>
                    <a:pt x="49" y="57"/>
                  </a:cubicBezTo>
                  <a:cubicBezTo>
                    <a:pt x="49" y="57"/>
                    <a:pt x="83" y="149"/>
                    <a:pt x="84" y="168"/>
                  </a:cubicBezTo>
                  <a:cubicBezTo>
                    <a:pt x="84" y="168"/>
                    <a:pt x="105" y="389"/>
                    <a:pt x="100" y="406"/>
                  </a:cubicBezTo>
                  <a:cubicBezTo>
                    <a:pt x="100" y="406"/>
                    <a:pt x="76" y="437"/>
                    <a:pt x="62" y="451"/>
                  </a:cubicBezTo>
                  <a:cubicBezTo>
                    <a:pt x="57" y="455"/>
                    <a:pt x="13" y="409"/>
                    <a:pt x="14" y="405"/>
                  </a:cubicBezTo>
                  <a:cubicBezTo>
                    <a:pt x="14" y="401"/>
                    <a:pt x="6" y="204"/>
                    <a:pt x="11" y="145"/>
                  </a:cubicBezTo>
                  <a:cubicBezTo>
                    <a:pt x="11" y="145"/>
                    <a:pt x="17" y="89"/>
                    <a:pt x="19" y="63"/>
                  </a:cubicBezTo>
                  <a:cubicBezTo>
                    <a:pt x="21" y="40"/>
                    <a:pt x="2" y="25"/>
                    <a:pt x="0" y="25"/>
                  </a:cubicBezTo>
                  <a:cubicBezTo>
                    <a:pt x="0" y="25"/>
                    <a:pt x="23" y="0"/>
                    <a:pt x="31" y="0"/>
                  </a:cubicBezTo>
                  <a:cubicBezTo>
                    <a:pt x="33" y="0"/>
                    <a:pt x="37" y="1"/>
                    <a:pt x="37" y="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08" name="Freeform 16"/>
            <p:cNvSpPr>
              <a:spLocks noEditPoints="1"/>
            </p:cNvSpPr>
            <p:nvPr/>
          </p:nvSpPr>
          <p:spPr bwMode="auto">
            <a:xfrm>
              <a:off x="2548" y="-262"/>
              <a:ext cx="968" cy="3763"/>
            </a:xfrm>
            <a:custGeom>
              <a:avLst/>
              <a:gdLst/>
              <a:ahLst/>
              <a:cxnLst>
                <a:cxn ang="0">
                  <a:pos x="368" y="784"/>
                </a:cxn>
                <a:cxn ang="0">
                  <a:pos x="362" y="588"/>
                </a:cxn>
                <a:cxn ang="0">
                  <a:pos x="420" y="349"/>
                </a:cxn>
                <a:cxn ang="0">
                  <a:pos x="341" y="289"/>
                </a:cxn>
                <a:cxn ang="0">
                  <a:pos x="338" y="166"/>
                </a:cxn>
                <a:cxn ang="0">
                  <a:pos x="351" y="168"/>
                </a:cxn>
                <a:cxn ang="0">
                  <a:pos x="363" y="171"/>
                </a:cxn>
                <a:cxn ang="0">
                  <a:pos x="341" y="79"/>
                </a:cxn>
                <a:cxn ang="0">
                  <a:pos x="235" y="13"/>
                </a:cxn>
                <a:cxn ang="0">
                  <a:pos x="168" y="121"/>
                </a:cxn>
                <a:cxn ang="0">
                  <a:pos x="220" y="238"/>
                </a:cxn>
                <a:cxn ang="0">
                  <a:pos x="236" y="275"/>
                </a:cxn>
                <a:cxn ang="0">
                  <a:pos x="122" y="307"/>
                </a:cxn>
                <a:cxn ang="0">
                  <a:pos x="30" y="464"/>
                </a:cxn>
                <a:cxn ang="0">
                  <a:pos x="5" y="542"/>
                </a:cxn>
                <a:cxn ang="0">
                  <a:pos x="64" y="644"/>
                </a:cxn>
                <a:cxn ang="0">
                  <a:pos x="17" y="774"/>
                </a:cxn>
                <a:cxn ang="0">
                  <a:pos x="90" y="857"/>
                </a:cxn>
                <a:cxn ang="0">
                  <a:pos x="82" y="945"/>
                </a:cxn>
                <a:cxn ang="0">
                  <a:pos x="83" y="1131"/>
                </a:cxn>
                <a:cxn ang="0">
                  <a:pos x="81" y="1366"/>
                </a:cxn>
                <a:cxn ang="0">
                  <a:pos x="178" y="1491"/>
                </a:cxn>
                <a:cxn ang="0">
                  <a:pos x="108" y="1812"/>
                </a:cxn>
                <a:cxn ang="0">
                  <a:pos x="59" y="1851"/>
                </a:cxn>
                <a:cxn ang="0">
                  <a:pos x="191" y="1819"/>
                </a:cxn>
                <a:cxn ang="0">
                  <a:pos x="213" y="1845"/>
                </a:cxn>
                <a:cxn ang="0">
                  <a:pos x="232" y="1826"/>
                </a:cxn>
                <a:cxn ang="0">
                  <a:pos x="312" y="1764"/>
                </a:cxn>
                <a:cxn ang="0">
                  <a:pos x="334" y="1806"/>
                </a:cxn>
                <a:cxn ang="0">
                  <a:pos x="372" y="1736"/>
                </a:cxn>
                <a:cxn ang="0">
                  <a:pos x="296" y="1556"/>
                </a:cxn>
                <a:cxn ang="0">
                  <a:pos x="281" y="1352"/>
                </a:cxn>
                <a:cxn ang="0">
                  <a:pos x="368" y="1025"/>
                </a:cxn>
                <a:cxn ang="0">
                  <a:pos x="242" y="1731"/>
                </a:cxn>
                <a:cxn ang="0">
                  <a:pos x="243" y="1618"/>
                </a:cxn>
              </a:cxnLst>
              <a:rect l="0" t="0" r="r" b="b"/>
              <a:pathLst>
                <a:path w="484" h="1879">
                  <a:moveTo>
                    <a:pt x="368" y="1025"/>
                  </a:moveTo>
                  <a:cubicBezTo>
                    <a:pt x="368" y="1025"/>
                    <a:pt x="386" y="821"/>
                    <a:pt x="368" y="784"/>
                  </a:cubicBezTo>
                  <a:cubicBezTo>
                    <a:pt x="359" y="767"/>
                    <a:pt x="318" y="654"/>
                    <a:pt x="327" y="644"/>
                  </a:cubicBezTo>
                  <a:cubicBezTo>
                    <a:pt x="335" y="634"/>
                    <a:pt x="359" y="596"/>
                    <a:pt x="362" y="588"/>
                  </a:cubicBezTo>
                  <a:cubicBezTo>
                    <a:pt x="365" y="581"/>
                    <a:pt x="484" y="435"/>
                    <a:pt x="473" y="412"/>
                  </a:cubicBezTo>
                  <a:cubicBezTo>
                    <a:pt x="461" y="388"/>
                    <a:pt x="445" y="368"/>
                    <a:pt x="420" y="349"/>
                  </a:cubicBezTo>
                  <a:cubicBezTo>
                    <a:pt x="395" y="330"/>
                    <a:pt x="378" y="339"/>
                    <a:pt x="365" y="301"/>
                  </a:cubicBezTo>
                  <a:cubicBezTo>
                    <a:pt x="341" y="289"/>
                    <a:pt x="341" y="289"/>
                    <a:pt x="341" y="289"/>
                  </a:cubicBezTo>
                  <a:cubicBezTo>
                    <a:pt x="341" y="289"/>
                    <a:pt x="319" y="247"/>
                    <a:pt x="328" y="204"/>
                  </a:cubicBezTo>
                  <a:cubicBezTo>
                    <a:pt x="337" y="162"/>
                    <a:pt x="338" y="166"/>
                    <a:pt x="338" y="166"/>
                  </a:cubicBezTo>
                  <a:cubicBezTo>
                    <a:pt x="347" y="159"/>
                    <a:pt x="347" y="159"/>
                    <a:pt x="347" y="159"/>
                  </a:cubicBezTo>
                  <a:cubicBezTo>
                    <a:pt x="351" y="168"/>
                    <a:pt x="351" y="168"/>
                    <a:pt x="351" y="168"/>
                  </a:cubicBezTo>
                  <a:cubicBezTo>
                    <a:pt x="357" y="156"/>
                    <a:pt x="357" y="156"/>
                    <a:pt x="357" y="156"/>
                  </a:cubicBezTo>
                  <a:cubicBezTo>
                    <a:pt x="363" y="171"/>
                    <a:pt x="363" y="171"/>
                    <a:pt x="363" y="171"/>
                  </a:cubicBezTo>
                  <a:cubicBezTo>
                    <a:pt x="363" y="171"/>
                    <a:pt x="388" y="126"/>
                    <a:pt x="370" y="110"/>
                  </a:cubicBezTo>
                  <a:cubicBezTo>
                    <a:pt x="370" y="110"/>
                    <a:pt x="347" y="89"/>
                    <a:pt x="341" y="79"/>
                  </a:cubicBezTo>
                  <a:cubicBezTo>
                    <a:pt x="324" y="47"/>
                    <a:pt x="305" y="23"/>
                    <a:pt x="305" y="23"/>
                  </a:cubicBezTo>
                  <a:cubicBezTo>
                    <a:pt x="305" y="23"/>
                    <a:pt x="268" y="0"/>
                    <a:pt x="235" y="13"/>
                  </a:cubicBezTo>
                  <a:cubicBezTo>
                    <a:pt x="201" y="26"/>
                    <a:pt x="182" y="47"/>
                    <a:pt x="170" y="67"/>
                  </a:cubicBezTo>
                  <a:cubicBezTo>
                    <a:pt x="165" y="76"/>
                    <a:pt x="160" y="102"/>
                    <a:pt x="168" y="121"/>
                  </a:cubicBezTo>
                  <a:cubicBezTo>
                    <a:pt x="172" y="133"/>
                    <a:pt x="182" y="164"/>
                    <a:pt x="182" y="164"/>
                  </a:cubicBezTo>
                  <a:cubicBezTo>
                    <a:pt x="182" y="164"/>
                    <a:pt x="200" y="221"/>
                    <a:pt x="220" y="238"/>
                  </a:cubicBezTo>
                  <a:cubicBezTo>
                    <a:pt x="242" y="263"/>
                    <a:pt x="242" y="263"/>
                    <a:pt x="242" y="263"/>
                  </a:cubicBezTo>
                  <a:cubicBezTo>
                    <a:pt x="236" y="275"/>
                    <a:pt x="236" y="275"/>
                    <a:pt x="236" y="275"/>
                  </a:cubicBezTo>
                  <a:cubicBezTo>
                    <a:pt x="236" y="275"/>
                    <a:pt x="214" y="283"/>
                    <a:pt x="189" y="299"/>
                  </a:cubicBezTo>
                  <a:cubicBezTo>
                    <a:pt x="122" y="307"/>
                    <a:pt x="122" y="307"/>
                    <a:pt x="122" y="307"/>
                  </a:cubicBezTo>
                  <a:cubicBezTo>
                    <a:pt x="122" y="307"/>
                    <a:pt x="99" y="323"/>
                    <a:pt x="76" y="372"/>
                  </a:cubicBezTo>
                  <a:cubicBezTo>
                    <a:pt x="30" y="464"/>
                    <a:pt x="30" y="464"/>
                    <a:pt x="30" y="464"/>
                  </a:cubicBezTo>
                  <a:cubicBezTo>
                    <a:pt x="30" y="464"/>
                    <a:pt x="19" y="487"/>
                    <a:pt x="10" y="510"/>
                  </a:cubicBezTo>
                  <a:cubicBezTo>
                    <a:pt x="10" y="510"/>
                    <a:pt x="3" y="534"/>
                    <a:pt x="5" y="542"/>
                  </a:cubicBezTo>
                  <a:cubicBezTo>
                    <a:pt x="5" y="542"/>
                    <a:pt x="0" y="622"/>
                    <a:pt x="8" y="626"/>
                  </a:cubicBezTo>
                  <a:cubicBezTo>
                    <a:pt x="23" y="634"/>
                    <a:pt x="27" y="642"/>
                    <a:pt x="64" y="644"/>
                  </a:cubicBezTo>
                  <a:cubicBezTo>
                    <a:pt x="64" y="644"/>
                    <a:pt x="65" y="663"/>
                    <a:pt x="54" y="679"/>
                  </a:cubicBezTo>
                  <a:cubicBezTo>
                    <a:pt x="17" y="774"/>
                    <a:pt x="17" y="774"/>
                    <a:pt x="17" y="774"/>
                  </a:cubicBezTo>
                  <a:cubicBezTo>
                    <a:pt x="81" y="823"/>
                    <a:pt x="81" y="823"/>
                    <a:pt x="81" y="823"/>
                  </a:cubicBezTo>
                  <a:cubicBezTo>
                    <a:pt x="90" y="857"/>
                    <a:pt x="90" y="857"/>
                    <a:pt x="90" y="857"/>
                  </a:cubicBezTo>
                  <a:cubicBezTo>
                    <a:pt x="90" y="857"/>
                    <a:pt x="91" y="878"/>
                    <a:pt x="89" y="907"/>
                  </a:cubicBezTo>
                  <a:cubicBezTo>
                    <a:pt x="82" y="945"/>
                    <a:pt x="82" y="945"/>
                    <a:pt x="82" y="945"/>
                  </a:cubicBezTo>
                  <a:cubicBezTo>
                    <a:pt x="83" y="991"/>
                    <a:pt x="83" y="991"/>
                    <a:pt x="83" y="991"/>
                  </a:cubicBezTo>
                  <a:cubicBezTo>
                    <a:pt x="83" y="991"/>
                    <a:pt x="81" y="1110"/>
                    <a:pt x="83" y="1131"/>
                  </a:cubicBezTo>
                  <a:cubicBezTo>
                    <a:pt x="83" y="1131"/>
                    <a:pt x="81" y="1291"/>
                    <a:pt x="81" y="1337"/>
                  </a:cubicBezTo>
                  <a:cubicBezTo>
                    <a:pt x="81" y="1366"/>
                    <a:pt x="81" y="1366"/>
                    <a:pt x="81" y="1366"/>
                  </a:cubicBezTo>
                  <a:cubicBezTo>
                    <a:pt x="81" y="1366"/>
                    <a:pt x="113" y="1368"/>
                    <a:pt x="125" y="1364"/>
                  </a:cubicBezTo>
                  <a:cubicBezTo>
                    <a:pt x="125" y="1364"/>
                    <a:pt x="178" y="1469"/>
                    <a:pt x="178" y="1491"/>
                  </a:cubicBezTo>
                  <a:cubicBezTo>
                    <a:pt x="178" y="1491"/>
                    <a:pt x="181" y="1642"/>
                    <a:pt x="156" y="1686"/>
                  </a:cubicBezTo>
                  <a:cubicBezTo>
                    <a:pt x="108" y="1812"/>
                    <a:pt x="108" y="1812"/>
                    <a:pt x="108" y="1812"/>
                  </a:cubicBezTo>
                  <a:cubicBezTo>
                    <a:pt x="108" y="1812"/>
                    <a:pt x="84" y="1823"/>
                    <a:pt x="67" y="1831"/>
                  </a:cubicBezTo>
                  <a:cubicBezTo>
                    <a:pt x="67" y="1831"/>
                    <a:pt x="54" y="1840"/>
                    <a:pt x="59" y="1851"/>
                  </a:cubicBezTo>
                  <a:cubicBezTo>
                    <a:pt x="59" y="1851"/>
                    <a:pt x="130" y="1879"/>
                    <a:pt x="169" y="1848"/>
                  </a:cubicBezTo>
                  <a:cubicBezTo>
                    <a:pt x="169" y="1848"/>
                    <a:pt x="184" y="1818"/>
                    <a:pt x="191" y="1819"/>
                  </a:cubicBezTo>
                  <a:cubicBezTo>
                    <a:pt x="191" y="1841"/>
                    <a:pt x="191" y="1841"/>
                    <a:pt x="191" y="1841"/>
                  </a:cubicBezTo>
                  <a:cubicBezTo>
                    <a:pt x="213" y="1845"/>
                    <a:pt x="213" y="1845"/>
                    <a:pt x="213" y="1845"/>
                  </a:cubicBezTo>
                  <a:cubicBezTo>
                    <a:pt x="226" y="1845"/>
                    <a:pt x="226" y="1845"/>
                    <a:pt x="226" y="1845"/>
                  </a:cubicBezTo>
                  <a:cubicBezTo>
                    <a:pt x="232" y="1826"/>
                    <a:pt x="232" y="1826"/>
                    <a:pt x="232" y="1826"/>
                  </a:cubicBezTo>
                  <a:cubicBezTo>
                    <a:pt x="232" y="1826"/>
                    <a:pt x="259" y="1820"/>
                    <a:pt x="274" y="1800"/>
                  </a:cubicBezTo>
                  <a:cubicBezTo>
                    <a:pt x="274" y="1800"/>
                    <a:pt x="308" y="1764"/>
                    <a:pt x="312" y="1764"/>
                  </a:cubicBezTo>
                  <a:cubicBezTo>
                    <a:pt x="340" y="1756"/>
                    <a:pt x="340" y="1756"/>
                    <a:pt x="340" y="1756"/>
                  </a:cubicBezTo>
                  <a:cubicBezTo>
                    <a:pt x="334" y="1806"/>
                    <a:pt x="334" y="1806"/>
                    <a:pt x="334" y="1806"/>
                  </a:cubicBezTo>
                  <a:cubicBezTo>
                    <a:pt x="334" y="1806"/>
                    <a:pt x="353" y="1810"/>
                    <a:pt x="362" y="1801"/>
                  </a:cubicBezTo>
                  <a:cubicBezTo>
                    <a:pt x="372" y="1736"/>
                    <a:pt x="372" y="1736"/>
                    <a:pt x="372" y="1736"/>
                  </a:cubicBezTo>
                  <a:cubicBezTo>
                    <a:pt x="372" y="1736"/>
                    <a:pt x="378" y="1698"/>
                    <a:pt x="353" y="1682"/>
                  </a:cubicBezTo>
                  <a:cubicBezTo>
                    <a:pt x="353" y="1682"/>
                    <a:pt x="319" y="1664"/>
                    <a:pt x="296" y="1556"/>
                  </a:cubicBezTo>
                  <a:cubicBezTo>
                    <a:pt x="285" y="1505"/>
                    <a:pt x="280" y="1487"/>
                    <a:pt x="278" y="1483"/>
                  </a:cubicBezTo>
                  <a:cubicBezTo>
                    <a:pt x="282" y="1458"/>
                    <a:pt x="291" y="1367"/>
                    <a:pt x="281" y="1352"/>
                  </a:cubicBezTo>
                  <a:cubicBezTo>
                    <a:pt x="353" y="1340"/>
                    <a:pt x="353" y="1340"/>
                    <a:pt x="353" y="1340"/>
                  </a:cubicBezTo>
                  <a:cubicBezTo>
                    <a:pt x="353" y="1340"/>
                    <a:pt x="356" y="1065"/>
                    <a:pt x="368" y="1025"/>
                  </a:cubicBezTo>
                  <a:close/>
                  <a:moveTo>
                    <a:pt x="259" y="1691"/>
                  </a:moveTo>
                  <a:cubicBezTo>
                    <a:pt x="258" y="1723"/>
                    <a:pt x="242" y="1731"/>
                    <a:pt x="242" y="1731"/>
                  </a:cubicBezTo>
                  <a:cubicBezTo>
                    <a:pt x="239" y="1714"/>
                    <a:pt x="230" y="1722"/>
                    <a:pt x="227" y="1686"/>
                  </a:cubicBezTo>
                  <a:cubicBezTo>
                    <a:pt x="224" y="1650"/>
                    <a:pt x="243" y="1618"/>
                    <a:pt x="243" y="1618"/>
                  </a:cubicBezTo>
                  <a:cubicBezTo>
                    <a:pt x="243" y="1618"/>
                    <a:pt x="261" y="1658"/>
                    <a:pt x="259" y="1691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09" name="Freeform 17"/>
            <p:cNvSpPr>
              <a:spLocks/>
            </p:cNvSpPr>
            <p:nvPr/>
          </p:nvSpPr>
          <p:spPr bwMode="auto">
            <a:xfrm>
              <a:off x="2942" y="477"/>
              <a:ext cx="114" cy="154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14" y="4"/>
                </a:cxn>
                <a:cxn ang="0">
                  <a:pos x="0" y="154"/>
                </a:cxn>
                <a:cxn ang="0">
                  <a:pos x="6" y="0"/>
                </a:cxn>
              </a:cxnLst>
              <a:rect l="0" t="0" r="r" b="b"/>
              <a:pathLst>
                <a:path w="114" h="154">
                  <a:moveTo>
                    <a:pt x="6" y="0"/>
                  </a:moveTo>
                  <a:lnTo>
                    <a:pt x="114" y="4"/>
                  </a:lnTo>
                  <a:lnTo>
                    <a:pt x="0" y="15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10" name="Freeform 18"/>
            <p:cNvSpPr>
              <a:spLocks noEditPoints="1"/>
            </p:cNvSpPr>
            <p:nvPr/>
          </p:nvSpPr>
          <p:spPr bwMode="auto">
            <a:xfrm>
              <a:off x="3452" y="-228"/>
              <a:ext cx="1568" cy="3575"/>
            </a:xfrm>
            <a:custGeom>
              <a:avLst/>
              <a:gdLst/>
              <a:ahLst/>
              <a:cxnLst>
                <a:cxn ang="0">
                  <a:pos x="708" y="497"/>
                </a:cxn>
                <a:cxn ang="0">
                  <a:pos x="541" y="332"/>
                </a:cxn>
                <a:cxn ang="0">
                  <a:pos x="466" y="72"/>
                </a:cxn>
                <a:cxn ang="0">
                  <a:pos x="299" y="110"/>
                </a:cxn>
                <a:cxn ang="0">
                  <a:pos x="343" y="268"/>
                </a:cxn>
                <a:cxn ang="0">
                  <a:pos x="247" y="297"/>
                </a:cxn>
                <a:cxn ang="0">
                  <a:pos x="165" y="480"/>
                </a:cxn>
                <a:cxn ang="0">
                  <a:pos x="172" y="742"/>
                </a:cxn>
                <a:cxn ang="0">
                  <a:pos x="198" y="964"/>
                </a:cxn>
                <a:cxn ang="0">
                  <a:pos x="111" y="1275"/>
                </a:cxn>
                <a:cxn ang="0">
                  <a:pos x="78" y="1719"/>
                </a:cxn>
                <a:cxn ang="0">
                  <a:pos x="26" y="1737"/>
                </a:cxn>
                <a:cxn ang="0">
                  <a:pos x="115" y="1760"/>
                </a:cxn>
                <a:cxn ang="0">
                  <a:pos x="150" y="1751"/>
                </a:cxn>
                <a:cxn ang="0">
                  <a:pos x="218" y="1645"/>
                </a:cxn>
                <a:cxn ang="0">
                  <a:pos x="186" y="1565"/>
                </a:cxn>
                <a:cxn ang="0">
                  <a:pos x="210" y="1262"/>
                </a:cxn>
                <a:cxn ang="0">
                  <a:pos x="417" y="1173"/>
                </a:cxn>
                <a:cxn ang="0">
                  <a:pos x="439" y="1527"/>
                </a:cxn>
                <a:cxn ang="0">
                  <a:pos x="405" y="1684"/>
                </a:cxn>
                <a:cxn ang="0">
                  <a:pos x="379" y="1771"/>
                </a:cxn>
                <a:cxn ang="0">
                  <a:pos x="484" y="1672"/>
                </a:cxn>
                <a:cxn ang="0">
                  <a:pos x="481" y="1574"/>
                </a:cxn>
                <a:cxn ang="0">
                  <a:pos x="521" y="1185"/>
                </a:cxn>
                <a:cxn ang="0">
                  <a:pos x="533" y="1113"/>
                </a:cxn>
                <a:cxn ang="0">
                  <a:pos x="564" y="860"/>
                </a:cxn>
                <a:cxn ang="0">
                  <a:pos x="564" y="832"/>
                </a:cxn>
                <a:cxn ang="0">
                  <a:pos x="588" y="774"/>
                </a:cxn>
                <a:cxn ang="0">
                  <a:pos x="765" y="612"/>
                </a:cxn>
                <a:cxn ang="0">
                  <a:pos x="229" y="771"/>
                </a:cxn>
                <a:cxn ang="0">
                  <a:pos x="229" y="527"/>
                </a:cxn>
                <a:cxn ang="0">
                  <a:pos x="229" y="771"/>
                </a:cxn>
                <a:cxn ang="0">
                  <a:pos x="550" y="728"/>
                </a:cxn>
                <a:cxn ang="0">
                  <a:pos x="504" y="647"/>
                </a:cxn>
                <a:cxn ang="0">
                  <a:pos x="503" y="585"/>
                </a:cxn>
                <a:cxn ang="0">
                  <a:pos x="548" y="516"/>
                </a:cxn>
                <a:cxn ang="0">
                  <a:pos x="646" y="542"/>
                </a:cxn>
                <a:cxn ang="0">
                  <a:pos x="599" y="707"/>
                </a:cxn>
              </a:cxnLst>
              <a:rect l="0" t="0" r="r" b="b"/>
              <a:pathLst>
                <a:path w="783" h="1785">
                  <a:moveTo>
                    <a:pt x="752" y="565"/>
                  </a:moveTo>
                  <a:cubicBezTo>
                    <a:pt x="752" y="565"/>
                    <a:pt x="719" y="512"/>
                    <a:pt x="708" y="497"/>
                  </a:cubicBezTo>
                  <a:cubicBezTo>
                    <a:pt x="600" y="373"/>
                    <a:pt x="600" y="373"/>
                    <a:pt x="600" y="373"/>
                  </a:cubicBezTo>
                  <a:cubicBezTo>
                    <a:pt x="600" y="373"/>
                    <a:pt x="562" y="335"/>
                    <a:pt x="541" y="332"/>
                  </a:cubicBezTo>
                  <a:cubicBezTo>
                    <a:pt x="541" y="332"/>
                    <a:pt x="512" y="270"/>
                    <a:pt x="515" y="259"/>
                  </a:cubicBezTo>
                  <a:cubicBezTo>
                    <a:pt x="515" y="259"/>
                    <a:pt x="506" y="101"/>
                    <a:pt x="466" y="72"/>
                  </a:cubicBezTo>
                  <a:cubicBezTo>
                    <a:pt x="466" y="72"/>
                    <a:pt x="443" y="0"/>
                    <a:pt x="352" y="29"/>
                  </a:cubicBezTo>
                  <a:cubicBezTo>
                    <a:pt x="352" y="29"/>
                    <a:pt x="300" y="57"/>
                    <a:pt x="299" y="110"/>
                  </a:cubicBezTo>
                  <a:cubicBezTo>
                    <a:pt x="299" y="110"/>
                    <a:pt x="294" y="179"/>
                    <a:pt x="303" y="194"/>
                  </a:cubicBezTo>
                  <a:cubicBezTo>
                    <a:pt x="343" y="268"/>
                    <a:pt x="343" y="268"/>
                    <a:pt x="343" y="268"/>
                  </a:cubicBezTo>
                  <a:cubicBezTo>
                    <a:pt x="343" y="268"/>
                    <a:pt x="357" y="293"/>
                    <a:pt x="325" y="296"/>
                  </a:cubicBezTo>
                  <a:cubicBezTo>
                    <a:pt x="247" y="297"/>
                    <a:pt x="247" y="297"/>
                    <a:pt x="247" y="297"/>
                  </a:cubicBezTo>
                  <a:cubicBezTo>
                    <a:pt x="247" y="297"/>
                    <a:pt x="191" y="303"/>
                    <a:pt x="188" y="353"/>
                  </a:cubicBezTo>
                  <a:cubicBezTo>
                    <a:pt x="165" y="480"/>
                    <a:pt x="165" y="480"/>
                    <a:pt x="165" y="480"/>
                  </a:cubicBezTo>
                  <a:cubicBezTo>
                    <a:pt x="162" y="568"/>
                    <a:pt x="162" y="568"/>
                    <a:pt x="162" y="568"/>
                  </a:cubicBezTo>
                  <a:cubicBezTo>
                    <a:pt x="162" y="568"/>
                    <a:pt x="151" y="699"/>
                    <a:pt x="172" y="742"/>
                  </a:cubicBezTo>
                  <a:cubicBezTo>
                    <a:pt x="172" y="742"/>
                    <a:pt x="213" y="889"/>
                    <a:pt x="215" y="897"/>
                  </a:cubicBezTo>
                  <a:cubicBezTo>
                    <a:pt x="215" y="897"/>
                    <a:pt x="209" y="938"/>
                    <a:pt x="198" y="964"/>
                  </a:cubicBezTo>
                  <a:cubicBezTo>
                    <a:pt x="188" y="990"/>
                    <a:pt x="128" y="1150"/>
                    <a:pt x="128" y="1150"/>
                  </a:cubicBezTo>
                  <a:cubicBezTo>
                    <a:pt x="128" y="1150"/>
                    <a:pt x="101" y="1217"/>
                    <a:pt x="111" y="1275"/>
                  </a:cubicBezTo>
                  <a:cubicBezTo>
                    <a:pt x="111" y="1275"/>
                    <a:pt x="118" y="1559"/>
                    <a:pt x="115" y="1585"/>
                  </a:cubicBezTo>
                  <a:cubicBezTo>
                    <a:pt x="115" y="1585"/>
                    <a:pt x="98" y="1664"/>
                    <a:pt x="78" y="1719"/>
                  </a:cubicBezTo>
                  <a:cubicBezTo>
                    <a:pt x="72" y="1722"/>
                    <a:pt x="72" y="1722"/>
                    <a:pt x="72" y="1722"/>
                  </a:cubicBezTo>
                  <a:cubicBezTo>
                    <a:pt x="72" y="1722"/>
                    <a:pt x="34" y="1737"/>
                    <a:pt x="26" y="1737"/>
                  </a:cubicBezTo>
                  <a:cubicBezTo>
                    <a:pt x="26" y="1737"/>
                    <a:pt x="0" y="1760"/>
                    <a:pt x="22" y="1765"/>
                  </a:cubicBezTo>
                  <a:cubicBezTo>
                    <a:pt x="43" y="1769"/>
                    <a:pt x="107" y="1768"/>
                    <a:pt x="115" y="1760"/>
                  </a:cubicBezTo>
                  <a:cubicBezTo>
                    <a:pt x="122" y="1753"/>
                    <a:pt x="131" y="1743"/>
                    <a:pt x="131" y="1743"/>
                  </a:cubicBezTo>
                  <a:cubicBezTo>
                    <a:pt x="131" y="1743"/>
                    <a:pt x="150" y="1739"/>
                    <a:pt x="150" y="1751"/>
                  </a:cubicBezTo>
                  <a:cubicBezTo>
                    <a:pt x="150" y="1763"/>
                    <a:pt x="185" y="1753"/>
                    <a:pt x="185" y="1753"/>
                  </a:cubicBezTo>
                  <a:cubicBezTo>
                    <a:pt x="218" y="1645"/>
                    <a:pt x="218" y="1645"/>
                    <a:pt x="218" y="1645"/>
                  </a:cubicBezTo>
                  <a:cubicBezTo>
                    <a:pt x="218" y="1645"/>
                    <a:pt x="221" y="1628"/>
                    <a:pt x="209" y="1617"/>
                  </a:cubicBezTo>
                  <a:cubicBezTo>
                    <a:pt x="204" y="1613"/>
                    <a:pt x="180" y="1576"/>
                    <a:pt x="186" y="1565"/>
                  </a:cubicBezTo>
                  <a:cubicBezTo>
                    <a:pt x="186" y="1565"/>
                    <a:pt x="206" y="1415"/>
                    <a:pt x="218" y="1366"/>
                  </a:cubicBezTo>
                  <a:cubicBezTo>
                    <a:pt x="224" y="1342"/>
                    <a:pt x="210" y="1262"/>
                    <a:pt x="210" y="1262"/>
                  </a:cubicBezTo>
                  <a:cubicBezTo>
                    <a:pt x="210" y="1262"/>
                    <a:pt x="255" y="1162"/>
                    <a:pt x="262" y="1162"/>
                  </a:cubicBezTo>
                  <a:cubicBezTo>
                    <a:pt x="270" y="1162"/>
                    <a:pt x="413" y="1166"/>
                    <a:pt x="417" y="1173"/>
                  </a:cubicBezTo>
                  <a:cubicBezTo>
                    <a:pt x="422" y="1179"/>
                    <a:pt x="413" y="1244"/>
                    <a:pt x="433" y="1275"/>
                  </a:cubicBezTo>
                  <a:cubicBezTo>
                    <a:pt x="439" y="1527"/>
                    <a:pt x="439" y="1527"/>
                    <a:pt x="439" y="1527"/>
                  </a:cubicBezTo>
                  <a:cubicBezTo>
                    <a:pt x="439" y="1527"/>
                    <a:pt x="428" y="1581"/>
                    <a:pt x="422" y="1591"/>
                  </a:cubicBezTo>
                  <a:cubicBezTo>
                    <a:pt x="422" y="1591"/>
                    <a:pt x="407" y="1669"/>
                    <a:pt x="405" y="1684"/>
                  </a:cubicBezTo>
                  <a:cubicBezTo>
                    <a:pt x="405" y="1684"/>
                    <a:pt x="392" y="1716"/>
                    <a:pt x="379" y="1730"/>
                  </a:cubicBezTo>
                  <a:cubicBezTo>
                    <a:pt x="379" y="1730"/>
                    <a:pt x="366" y="1769"/>
                    <a:pt x="379" y="1771"/>
                  </a:cubicBezTo>
                  <a:cubicBezTo>
                    <a:pt x="379" y="1771"/>
                    <a:pt x="475" y="1785"/>
                    <a:pt x="472" y="1733"/>
                  </a:cubicBezTo>
                  <a:cubicBezTo>
                    <a:pt x="484" y="1672"/>
                    <a:pt x="484" y="1672"/>
                    <a:pt x="484" y="1672"/>
                  </a:cubicBezTo>
                  <a:cubicBezTo>
                    <a:pt x="484" y="1672"/>
                    <a:pt x="501" y="1629"/>
                    <a:pt x="489" y="1617"/>
                  </a:cubicBezTo>
                  <a:cubicBezTo>
                    <a:pt x="489" y="1617"/>
                    <a:pt x="475" y="1574"/>
                    <a:pt x="481" y="1574"/>
                  </a:cubicBezTo>
                  <a:cubicBezTo>
                    <a:pt x="481" y="1574"/>
                    <a:pt x="544" y="1409"/>
                    <a:pt x="532" y="1288"/>
                  </a:cubicBezTo>
                  <a:cubicBezTo>
                    <a:pt x="532" y="1288"/>
                    <a:pt x="504" y="1197"/>
                    <a:pt x="521" y="1185"/>
                  </a:cubicBezTo>
                  <a:cubicBezTo>
                    <a:pt x="529" y="1182"/>
                    <a:pt x="529" y="1182"/>
                    <a:pt x="529" y="1182"/>
                  </a:cubicBezTo>
                  <a:cubicBezTo>
                    <a:pt x="533" y="1113"/>
                    <a:pt x="533" y="1113"/>
                    <a:pt x="533" y="1113"/>
                  </a:cubicBezTo>
                  <a:cubicBezTo>
                    <a:pt x="533" y="1113"/>
                    <a:pt x="553" y="1022"/>
                    <a:pt x="553" y="1013"/>
                  </a:cubicBezTo>
                  <a:cubicBezTo>
                    <a:pt x="553" y="1013"/>
                    <a:pt x="568" y="882"/>
                    <a:pt x="564" y="860"/>
                  </a:cubicBezTo>
                  <a:cubicBezTo>
                    <a:pt x="558" y="839"/>
                    <a:pt x="558" y="839"/>
                    <a:pt x="558" y="839"/>
                  </a:cubicBezTo>
                  <a:cubicBezTo>
                    <a:pt x="564" y="832"/>
                    <a:pt x="564" y="832"/>
                    <a:pt x="564" y="832"/>
                  </a:cubicBezTo>
                  <a:cubicBezTo>
                    <a:pt x="545" y="778"/>
                    <a:pt x="545" y="778"/>
                    <a:pt x="545" y="778"/>
                  </a:cubicBezTo>
                  <a:cubicBezTo>
                    <a:pt x="545" y="778"/>
                    <a:pt x="573" y="786"/>
                    <a:pt x="588" y="774"/>
                  </a:cubicBezTo>
                  <a:cubicBezTo>
                    <a:pt x="588" y="774"/>
                    <a:pt x="702" y="688"/>
                    <a:pt x="734" y="638"/>
                  </a:cubicBezTo>
                  <a:cubicBezTo>
                    <a:pt x="765" y="612"/>
                    <a:pt x="765" y="612"/>
                    <a:pt x="765" y="612"/>
                  </a:cubicBezTo>
                  <a:cubicBezTo>
                    <a:pt x="765" y="612"/>
                    <a:pt x="783" y="597"/>
                    <a:pt x="752" y="565"/>
                  </a:cubicBezTo>
                  <a:close/>
                  <a:moveTo>
                    <a:pt x="229" y="771"/>
                  </a:moveTo>
                  <a:cubicBezTo>
                    <a:pt x="229" y="771"/>
                    <a:pt x="214" y="635"/>
                    <a:pt x="215" y="629"/>
                  </a:cubicBezTo>
                  <a:cubicBezTo>
                    <a:pt x="218" y="593"/>
                    <a:pt x="218" y="527"/>
                    <a:pt x="229" y="527"/>
                  </a:cubicBezTo>
                  <a:cubicBezTo>
                    <a:pt x="229" y="527"/>
                    <a:pt x="239" y="643"/>
                    <a:pt x="238" y="655"/>
                  </a:cubicBezTo>
                  <a:cubicBezTo>
                    <a:pt x="238" y="655"/>
                    <a:pt x="244" y="746"/>
                    <a:pt x="229" y="771"/>
                  </a:cubicBezTo>
                  <a:close/>
                  <a:moveTo>
                    <a:pt x="599" y="707"/>
                  </a:moveTo>
                  <a:cubicBezTo>
                    <a:pt x="565" y="752"/>
                    <a:pt x="550" y="728"/>
                    <a:pt x="550" y="728"/>
                  </a:cubicBezTo>
                  <a:cubicBezTo>
                    <a:pt x="542" y="717"/>
                    <a:pt x="510" y="685"/>
                    <a:pt x="510" y="685"/>
                  </a:cubicBezTo>
                  <a:cubicBezTo>
                    <a:pt x="516" y="655"/>
                    <a:pt x="504" y="647"/>
                    <a:pt x="504" y="647"/>
                  </a:cubicBezTo>
                  <a:cubicBezTo>
                    <a:pt x="498" y="647"/>
                    <a:pt x="466" y="620"/>
                    <a:pt x="480" y="617"/>
                  </a:cubicBezTo>
                  <a:cubicBezTo>
                    <a:pt x="494" y="614"/>
                    <a:pt x="503" y="585"/>
                    <a:pt x="503" y="585"/>
                  </a:cubicBezTo>
                  <a:cubicBezTo>
                    <a:pt x="541" y="518"/>
                    <a:pt x="541" y="518"/>
                    <a:pt x="541" y="518"/>
                  </a:cubicBezTo>
                  <a:cubicBezTo>
                    <a:pt x="548" y="516"/>
                    <a:pt x="548" y="516"/>
                    <a:pt x="548" y="516"/>
                  </a:cubicBezTo>
                  <a:cubicBezTo>
                    <a:pt x="551" y="562"/>
                    <a:pt x="551" y="562"/>
                    <a:pt x="551" y="562"/>
                  </a:cubicBezTo>
                  <a:cubicBezTo>
                    <a:pt x="620" y="574"/>
                    <a:pt x="646" y="542"/>
                    <a:pt x="646" y="542"/>
                  </a:cubicBezTo>
                  <a:cubicBezTo>
                    <a:pt x="664" y="556"/>
                    <a:pt x="688" y="594"/>
                    <a:pt x="688" y="594"/>
                  </a:cubicBezTo>
                  <a:cubicBezTo>
                    <a:pt x="690" y="615"/>
                    <a:pt x="599" y="707"/>
                    <a:pt x="599" y="707"/>
                  </a:cubicBezTo>
                  <a:close/>
                </a:path>
              </a:pathLst>
            </a:custGeom>
            <a:solidFill>
              <a:srgbClr val="8EA4B6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11" name="Freeform 19"/>
            <p:cNvSpPr>
              <a:spLocks/>
            </p:cNvSpPr>
            <p:nvPr/>
          </p:nvSpPr>
          <p:spPr bwMode="auto">
            <a:xfrm>
              <a:off x="4105" y="601"/>
              <a:ext cx="168" cy="1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4" y="2"/>
                </a:cxn>
                <a:cxn ang="0">
                  <a:pos x="31" y="52"/>
                </a:cxn>
                <a:cxn ang="0">
                  <a:pos x="0" y="0"/>
                </a:cxn>
              </a:cxnLst>
              <a:rect l="0" t="0" r="r" b="b"/>
              <a:pathLst>
                <a:path w="84" h="52">
                  <a:moveTo>
                    <a:pt x="0" y="0"/>
                  </a:moveTo>
                  <a:cubicBezTo>
                    <a:pt x="0" y="0"/>
                    <a:pt x="53" y="16"/>
                    <a:pt x="84" y="2"/>
                  </a:cubicBezTo>
                  <a:cubicBezTo>
                    <a:pt x="31" y="52"/>
                    <a:pt x="31" y="52"/>
                    <a:pt x="31" y="5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224" name="Rectangle 32"/>
          <p:cNvSpPr>
            <a:spLocks noChangeArrowheads="1"/>
          </p:cNvSpPr>
          <p:nvPr/>
        </p:nvSpPr>
        <p:spPr bwMode="auto">
          <a:xfrm>
            <a:off x="0" y="0"/>
            <a:ext cx="9144000" cy="2492375"/>
          </a:xfrm>
          <a:prstGeom prst="rect">
            <a:avLst/>
          </a:prstGeom>
          <a:gradFill rotWithShape="1">
            <a:gsLst>
              <a:gs pos="0">
                <a:srgbClr val="25313F"/>
              </a:gs>
              <a:gs pos="100000">
                <a:srgbClr val="25313F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8425" y="260350"/>
            <a:ext cx="7772400" cy="1008063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8425" y="1319213"/>
            <a:ext cx="6400800" cy="1752600"/>
          </a:xfrm>
          <a:ln algn="ctr"/>
        </p:spPr>
        <p:txBody>
          <a:bodyPr/>
          <a:lstStyle>
            <a:lvl1pPr marL="0" indent="0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grpSp>
        <p:nvGrpSpPr>
          <p:cNvPr id="8243" name="Group 51"/>
          <p:cNvGrpSpPr>
            <a:grpSpLocks/>
          </p:cNvGrpSpPr>
          <p:nvPr/>
        </p:nvGrpSpPr>
        <p:grpSpPr bwMode="auto">
          <a:xfrm>
            <a:off x="8024813" y="68263"/>
            <a:ext cx="1019175" cy="1031875"/>
            <a:chOff x="5055" y="43"/>
            <a:chExt cx="642" cy="650"/>
          </a:xfrm>
        </p:grpSpPr>
        <p:sp>
          <p:nvSpPr>
            <p:cNvPr id="8244" name="Oval 52"/>
            <p:cNvSpPr>
              <a:spLocks noChangeArrowheads="1"/>
            </p:cNvSpPr>
            <p:nvPr/>
          </p:nvSpPr>
          <p:spPr bwMode="auto">
            <a:xfrm>
              <a:off x="5071" y="67"/>
              <a:ext cx="610" cy="610"/>
            </a:xfrm>
            <a:prstGeom prst="ellipse">
              <a:avLst/>
            </a:prstGeom>
            <a:gradFill rotWithShape="1">
              <a:gsLst>
                <a:gs pos="0">
                  <a:srgbClr val="DDE5EB"/>
                </a:gs>
                <a:gs pos="100000">
                  <a:srgbClr val="DDE5EB">
                    <a:gamma/>
                    <a:shade val="76078"/>
                    <a:invGamma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45" name="AutoShape 53"/>
            <p:cNvSpPr>
              <a:spLocks noChangeArrowheads="1"/>
            </p:cNvSpPr>
            <p:nvPr/>
          </p:nvSpPr>
          <p:spPr bwMode="auto">
            <a:xfrm>
              <a:off x="5055" y="51"/>
              <a:ext cx="642" cy="642"/>
            </a:xfrm>
            <a:custGeom>
              <a:avLst/>
              <a:gdLst>
                <a:gd name="G0" fmla="+- 893 0 0"/>
                <a:gd name="G1" fmla="+- 21600 0 893"/>
                <a:gd name="G2" fmla="+- 21600 0 89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93" y="10800"/>
                  </a:moveTo>
                  <a:cubicBezTo>
                    <a:pt x="893" y="16271"/>
                    <a:pt x="5329" y="20707"/>
                    <a:pt x="10800" y="20707"/>
                  </a:cubicBezTo>
                  <a:cubicBezTo>
                    <a:pt x="16271" y="20707"/>
                    <a:pt x="20707" y="16271"/>
                    <a:pt x="20707" y="10800"/>
                  </a:cubicBezTo>
                  <a:cubicBezTo>
                    <a:pt x="20707" y="5329"/>
                    <a:pt x="16271" y="893"/>
                    <a:pt x="10800" y="893"/>
                  </a:cubicBezTo>
                  <a:cubicBezTo>
                    <a:pt x="5329" y="893"/>
                    <a:pt x="893" y="5329"/>
                    <a:pt x="893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84A5E">
                    <a:gamma/>
                    <a:shade val="46275"/>
                    <a:invGamma/>
                  </a:srgbClr>
                </a:gs>
                <a:gs pos="50000">
                  <a:srgbClr val="384A5E"/>
                </a:gs>
                <a:gs pos="100000">
                  <a:srgbClr val="384A5E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5F5F5F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8246" name="Group 54"/>
            <p:cNvGrpSpPr>
              <a:grpSpLocks/>
            </p:cNvGrpSpPr>
            <p:nvPr/>
          </p:nvGrpSpPr>
          <p:grpSpPr bwMode="auto">
            <a:xfrm>
              <a:off x="5063" y="43"/>
              <a:ext cx="555" cy="570"/>
              <a:chOff x="5078" y="41"/>
              <a:chExt cx="555" cy="570"/>
            </a:xfrm>
          </p:grpSpPr>
          <p:pic>
            <p:nvPicPr>
              <p:cNvPr id="8247" name="Picture 55" descr="globe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5155" y="133"/>
                <a:ext cx="478" cy="478"/>
              </a:xfrm>
              <a:prstGeom prst="rect">
                <a:avLst/>
              </a:prstGeom>
              <a:noFill/>
            </p:spPr>
          </p:pic>
          <p:sp>
            <p:nvSpPr>
              <p:cNvPr id="8248" name="Oval 56"/>
              <p:cNvSpPr>
                <a:spLocks noChangeArrowheads="1"/>
              </p:cNvSpPr>
              <p:nvPr/>
            </p:nvSpPr>
            <p:spPr bwMode="auto">
              <a:xfrm rot="-1700833">
                <a:off x="5078" y="41"/>
                <a:ext cx="507" cy="365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47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8249" name="AutoShape 57"/>
            <p:cNvSpPr>
              <a:spLocks noChangeArrowheads="1"/>
            </p:cNvSpPr>
            <p:nvPr/>
          </p:nvSpPr>
          <p:spPr bwMode="auto">
            <a:xfrm>
              <a:off x="5055" y="51"/>
              <a:ext cx="642" cy="642"/>
            </a:xfrm>
            <a:custGeom>
              <a:avLst/>
              <a:gdLst>
                <a:gd name="G0" fmla="+- 893 0 0"/>
                <a:gd name="G1" fmla="+- 21600 0 893"/>
                <a:gd name="G2" fmla="+- 21600 0 89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93" y="10800"/>
                  </a:moveTo>
                  <a:cubicBezTo>
                    <a:pt x="893" y="16271"/>
                    <a:pt x="5329" y="20707"/>
                    <a:pt x="10800" y="20707"/>
                  </a:cubicBezTo>
                  <a:cubicBezTo>
                    <a:pt x="16271" y="20707"/>
                    <a:pt x="20707" y="16271"/>
                    <a:pt x="20707" y="10800"/>
                  </a:cubicBezTo>
                  <a:cubicBezTo>
                    <a:pt x="20707" y="5329"/>
                    <a:pt x="16271" y="893"/>
                    <a:pt x="10800" y="893"/>
                  </a:cubicBezTo>
                  <a:cubicBezTo>
                    <a:pt x="5329" y="893"/>
                    <a:pt x="893" y="5329"/>
                    <a:pt x="893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16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2700000" scaled="1"/>
            </a:gradFill>
            <a:ln w="9525">
              <a:solidFill>
                <a:srgbClr val="C5D3DD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19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1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19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06388"/>
            <a:ext cx="2057400" cy="58197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6388"/>
            <a:ext cx="6019800" cy="58197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25538"/>
            <a:ext cx="4038600" cy="5000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25538"/>
            <a:ext cx="4038600" cy="5000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hyperlink" Target="http://www.m62.net/" TargetMode="External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14.xml"/><Relationship Id="rId21" Type="http://schemas.openxmlformats.org/officeDocument/2006/relationships/image" Target="../media/image8.png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17" Type="http://schemas.openxmlformats.org/officeDocument/2006/relationships/hyperlink" Target="http://www.m62.net/powerpoint-slides/" TargetMode="External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5.png"/><Relationship Id="rId20" Type="http://schemas.openxmlformats.org/officeDocument/2006/relationships/image" Target="../media/image7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hyperlink" Target="http://www.m62.net/presentation-theory/bullet-points-dont-work/beyond-bullet-points/" TargetMode="External"/><Relationship Id="rId10" Type="http://schemas.openxmlformats.org/officeDocument/2006/relationships/slideLayout" Target="../slideLayouts/slideLayout21.xml"/><Relationship Id="rId19" Type="http://schemas.openxmlformats.org/officeDocument/2006/relationships/hyperlink" Target="http://www.m62.net/powerpoint-training/" TargetMode="Externa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6321425"/>
            <a:ext cx="9144000" cy="144463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  <a:alpha val="0"/>
                </a:schemeClr>
              </a:gs>
              <a:gs pos="100000">
                <a:schemeClr val="accent1">
                  <a:alpha val="19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032" name="Group 8"/>
          <p:cNvGrpSpPr>
            <a:grpSpLocks/>
          </p:cNvGrpSpPr>
          <p:nvPr/>
        </p:nvGrpSpPr>
        <p:grpSpPr bwMode="auto">
          <a:xfrm>
            <a:off x="166688" y="5411788"/>
            <a:ext cx="1944687" cy="1235075"/>
            <a:chOff x="-937" y="-280"/>
            <a:chExt cx="5957" cy="3781"/>
          </a:xfrm>
        </p:grpSpPr>
        <p:sp>
          <p:nvSpPr>
            <p:cNvPr id="1033" name="Freeform 9"/>
            <p:cNvSpPr>
              <a:spLocks noEditPoints="1"/>
            </p:cNvSpPr>
            <p:nvPr/>
          </p:nvSpPr>
          <p:spPr bwMode="auto">
            <a:xfrm>
              <a:off x="-937" y="-100"/>
              <a:ext cx="943" cy="3477"/>
            </a:xfrm>
            <a:custGeom>
              <a:avLst/>
              <a:gdLst/>
              <a:ahLst/>
              <a:cxnLst>
                <a:cxn ang="0">
                  <a:pos x="417" y="282"/>
                </a:cxn>
                <a:cxn ang="0">
                  <a:pos x="401" y="222"/>
                </a:cxn>
                <a:cxn ang="0">
                  <a:pos x="427" y="143"/>
                </a:cxn>
                <a:cxn ang="0">
                  <a:pos x="293" y="35"/>
                </a:cxn>
                <a:cxn ang="0">
                  <a:pos x="264" y="166"/>
                </a:cxn>
                <a:cxn ang="0">
                  <a:pos x="297" y="260"/>
                </a:cxn>
                <a:cxn ang="0">
                  <a:pos x="231" y="296"/>
                </a:cxn>
                <a:cxn ang="0">
                  <a:pos x="161" y="380"/>
                </a:cxn>
                <a:cxn ang="0">
                  <a:pos x="140" y="415"/>
                </a:cxn>
                <a:cxn ang="0">
                  <a:pos x="117" y="454"/>
                </a:cxn>
                <a:cxn ang="0">
                  <a:pos x="63" y="540"/>
                </a:cxn>
                <a:cxn ang="0">
                  <a:pos x="147" y="610"/>
                </a:cxn>
                <a:cxn ang="0">
                  <a:pos x="145" y="640"/>
                </a:cxn>
                <a:cxn ang="0">
                  <a:pos x="141" y="734"/>
                </a:cxn>
                <a:cxn ang="0">
                  <a:pos x="128" y="811"/>
                </a:cxn>
                <a:cxn ang="0">
                  <a:pos x="112" y="867"/>
                </a:cxn>
                <a:cxn ang="0">
                  <a:pos x="91" y="1056"/>
                </a:cxn>
                <a:cxn ang="0">
                  <a:pos x="73" y="1330"/>
                </a:cxn>
                <a:cxn ang="0">
                  <a:pos x="53" y="1686"/>
                </a:cxn>
                <a:cxn ang="0">
                  <a:pos x="127" y="1726"/>
                </a:cxn>
                <a:cxn ang="0">
                  <a:pos x="203" y="1688"/>
                </a:cxn>
                <a:cxn ang="0">
                  <a:pos x="212" y="1708"/>
                </a:cxn>
                <a:cxn ang="0">
                  <a:pos x="233" y="1687"/>
                </a:cxn>
                <a:cxn ang="0">
                  <a:pos x="209" y="1722"/>
                </a:cxn>
                <a:cxn ang="0">
                  <a:pos x="328" y="1706"/>
                </a:cxn>
                <a:cxn ang="0">
                  <a:pos x="348" y="1704"/>
                </a:cxn>
                <a:cxn ang="0">
                  <a:pos x="356" y="1690"/>
                </a:cxn>
                <a:cxn ang="0">
                  <a:pos x="380" y="1486"/>
                </a:cxn>
                <a:cxn ang="0">
                  <a:pos x="383" y="1095"/>
                </a:cxn>
                <a:cxn ang="0">
                  <a:pos x="389" y="740"/>
                </a:cxn>
                <a:cxn ang="0">
                  <a:pos x="345" y="579"/>
                </a:cxn>
                <a:cxn ang="0">
                  <a:pos x="399" y="526"/>
                </a:cxn>
                <a:cxn ang="0">
                  <a:pos x="453" y="420"/>
                </a:cxn>
                <a:cxn ang="0">
                  <a:pos x="262" y="1584"/>
                </a:cxn>
                <a:cxn ang="0">
                  <a:pos x="210" y="1280"/>
                </a:cxn>
                <a:cxn ang="0">
                  <a:pos x="223" y="1163"/>
                </a:cxn>
                <a:cxn ang="0">
                  <a:pos x="255" y="1152"/>
                </a:cxn>
                <a:cxn ang="0">
                  <a:pos x="275" y="1510"/>
                </a:cxn>
              </a:cxnLst>
              <a:rect l="0" t="0" r="r" b="b"/>
              <a:pathLst>
                <a:path w="471" h="1736">
                  <a:moveTo>
                    <a:pt x="453" y="322"/>
                  </a:moveTo>
                  <a:cubicBezTo>
                    <a:pt x="417" y="282"/>
                    <a:pt x="417" y="282"/>
                    <a:pt x="417" y="282"/>
                  </a:cubicBezTo>
                  <a:cubicBezTo>
                    <a:pt x="429" y="275"/>
                    <a:pt x="429" y="275"/>
                    <a:pt x="429" y="275"/>
                  </a:cubicBezTo>
                  <a:cubicBezTo>
                    <a:pt x="429" y="275"/>
                    <a:pt x="412" y="222"/>
                    <a:pt x="401" y="222"/>
                  </a:cubicBezTo>
                  <a:cubicBezTo>
                    <a:pt x="401" y="222"/>
                    <a:pt x="390" y="207"/>
                    <a:pt x="400" y="195"/>
                  </a:cubicBezTo>
                  <a:cubicBezTo>
                    <a:pt x="400" y="195"/>
                    <a:pt x="429" y="164"/>
                    <a:pt x="427" y="143"/>
                  </a:cubicBezTo>
                  <a:cubicBezTo>
                    <a:pt x="427" y="143"/>
                    <a:pt x="416" y="86"/>
                    <a:pt x="409" y="70"/>
                  </a:cubicBezTo>
                  <a:cubicBezTo>
                    <a:pt x="403" y="54"/>
                    <a:pt x="360" y="0"/>
                    <a:pt x="293" y="35"/>
                  </a:cubicBezTo>
                  <a:cubicBezTo>
                    <a:pt x="227" y="70"/>
                    <a:pt x="260" y="147"/>
                    <a:pt x="260" y="147"/>
                  </a:cubicBezTo>
                  <a:cubicBezTo>
                    <a:pt x="260" y="147"/>
                    <a:pt x="265" y="158"/>
                    <a:pt x="264" y="166"/>
                  </a:cubicBezTo>
                  <a:cubicBezTo>
                    <a:pt x="264" y="166"/>
                    <a:pt x="275" y="239"/>
                    <a:pt x="303" y="247"/>
                  </a:cubicBezTo>
                  <a:cubicBezTo>
                    <a:pt x="303" y="247"/>
                    <a:pt x="301" y="260"/>
                    <a:pt x="297" y="260"/>
                  </a:cubicBezTo>
                  <a:cubicBezTo>
                    <a:pt x="273" y="278"/>
                    <a:pt x="273" y="278"/>
                    <a:pt x="273" y="278"/>
                  </a:cubicBezTo>
                  <a:cubicBezTo>
                    <a:pt x="273" y="278"/>
                    <a:pt x="262" y="293"/>
                    <a:pt x="231" y="296"/>
                  </a:cubicBezTo>
                  <a:cubicBezTo>
                    <a:pt x="231" y="296"/>
                    <a:pt x="196" y="310"/>
                    <a:pt x="189" y="326"/>
                  </a:cubicBezTo>
                  <a:cubicBezTo>
                    <a:pt x="189" y="326"/>
                    <a:pt x="169" y="368"/>
                    <a:pt x="161" y="380"/>
                  </a:cubicBezTo>
                  <a:cubicBezTo>
                    <a:pt x="161" y="380"/>
                    <a:pt x="153" y="388"/>
                    <a:pt x="148" y="400"/>
                  </a:cubicBezTo>
                  <a:cubicBezTo>
                    <a:pt x="148" y="400"/>
                    <a:pt x="145" y="412"/>
                    <a:pt x="140" y="415"/>
                  </a:cubicBezTo>
                  <a:cubicBezTo>
                    <a:pt x="140" y="415"/>
                    <a:pt x="129" y="423"/>
                    <a:pt x="127" y="430"/>
                  </a:cubicBezTo>
                  <a:cubicBezTo>
                    <a:pt x="127" y="430"/>
                    <a:pt x="116" y="446"/>
                    <a:pt x="117" y="454"/>
                  </a:cubicBezTo>
                  <a:cubicBezTo>
                    <a:pt x="117" y="454"/>
                    <a:pt x="93" y="476"/>
                    <a:pt x="93" y="488"/>
                  </a:cubicBezTo>
                  <a:cubicBezTo>
                    <a:pt x="93" y="488"/>
                    <a:pt x="60" y="499"/>
                    <a:pt x="63" y="540"/>
                  </a:cubicBezTo>
                  <a:cubicBezTo>
                    <a:pt x="63" y="540"/>
                    <a:pt x="56" y="588"/>
                    <a:pt x="76" y="590"/>
                  </a:cubicBezTo>
                  <a:cubicBezTo>
                    <a:pt x="147" y="610"/>
                    <a:pt x="147" y="610"/>
                    <a:pt x="147" y="610"/>
                  </a:cubicBezTo>
                  <a:cubicBezTo>
                    <a:pt x="140" y="640"/>
                    <a:pt x="140" y="640"/>
                    <a:pt x="140" y="640"/>
                  </a:cubicBezTo>
                  <a:cubicBezTo>
                    <a:pt x="145" y="640"/>
                    <a:pt x="145" y="640"/>
                    <a:pt x="145" y="640"/>
                  </a:cubicBezTo>
                  <a:cubicBezTo>
                    <a:pt x="145" y="640"/>
                    <a:pt x="135" y="696"/>
                    <a:pt x="125" y="726"/>
                  </a:cubicBezTo>
                  <a:cubicBezTo>
                    <a:pt x="125" y="726"/>
                    <a:pt x="129" y="734"/>
                    <a:pt x="141" y="734"/>
                  </a:cubicBezTo>
                  <a:cubicBezTo>
                    <a:pt x="141" y="734"/>
                    <a:pt x="143" y="780"/>
                    <a:pt x="139" y="786"/>
                  </a:cubicBezTo>
                  <a:cubicBezTo>
                    <a:pt x="139" y="786"/>
                    <a:pt x="128" y="799"/>
                    <a:pt x="128" y="811"/>
                  </a:cubicBezTo>
                  <a:cubicBezTo>
                    <a:pt x="128" y="811"/>
                    <a:pt x="127" y="828"/>
                    <a:pt x="127" y="835"/>
                  </a:cubicBezTo>
                  <a:cubicBezTo>
                    <a:pt x="127" y="835"/>
                    <a:pt x="112" y="857"/>
                    <a:pt x="112" y="867"/>
                  </a:cubicBezTo>
                  <a:cubicBezTo>
                    <a:pt x="112" y="867"/>
                    <a:pt x="106" y="902"/>
                    <a:pt x="103" y="916"/>
                  </a:cubicBezTo>
                  <a:cubicBezTo>
                    <a:pt x="103" y="916"/>
                    <a:pt x="87" y="1043"/>
                    <a:pt x="91" y="1056"/>
                  </a:cubicBezTo>
                  <a:cubicBezTo>
                    <a:pt x="91" y="1056"/>
                    <a:pt x="67" y="1170"/>
                    <a:pt x="73" y="1222"/>
                  </a:cubicBezTo>
                  <a:cubicBezTo>
                    <a:pt x="73" y="1222"/>
                    <a:pt x="83" y="1295"/>
                    <a:pt x="73" y="1330"/>
                  </a:cubicBezTo>
                  <a:cubicBezTo>
                    <a:pt x="73" y="1330"/>
                    <a:pt x="64" y="1392"/>
                    <a:pt x="64" y="1399"/>
                  </a:cubicBezTo>
                  <a:cubicBezTo>
                    <a:pt x="64" y="1399"/>
                    <a:pt x="52" y="1671"/>
                    <a:pt x="53" y="1686"/>
                  </a:cubicBezTo>
                  <a:cubicBezTo>
                    <a:pt x="53" y="1686"/>
                    <a:pt x="0" y="1702"/>
                    <a:pt x="1" y="1706"/>
                  </a:cubicBezTo>
                  <a:cubicBezTo>
                    <a:pt x="1" y="1706"/>
                    <a:pt x="84" y="1734"/>
                    <a:pt x="127" y="1726"/>
                  </a:cubicBezTo>
                  <a:cubicBezTo>
                    <a:pt x="127" y="1726"/>
                    <a:pt x="151" y="1703"/>
                    <a:pt x="152" y="1695"/>
                  </a:cubicBezTo>
                  <a:cubicBezTo>
                    <a:pt x="152" y="1695"/>
                    <a:pt x="199" y="1694"/>
                    <a:pt x="203" y="1688"/>
                  </a:cubicBezTo>
                  <a:cubicBezTo>
                    <a:pt x="203" y="1710"/>
                    <a:pt x="203" y="1710"/>
                    <a:pt x="203" y="1710"/>
                  </a:cubicBezTo>
                  <a:cubicBezTo>
                    <a:pt x="212" y="1708"/>
                    <a:pt x="212" y="1708"/>
                    <a:pt x="212" y="1708"/>
                  </a:cubicBezTo>
                  <a:cubicBezTo>
                    <a:pt x="216" y="1687"/>
                    <a:pt x="216" y="1687"/>
                    <a:pt x="216" y="1687"/>
                  </a:cubicBezTo>
                  <a:cubicBezTo>
                    <a:pt x="216" y="1687"/>
                    <a:pt x="229" y="1690"/>
                    <a:pt x="233" y="1687"/>
                  </a:cubicBezTo>
                  <a:cubicBezTo>
                    <a:pt x="235" y="1700"/>
                    <a:pt x="235" y="1700"/>
                    <a:pt x="235" y="1700"/>
                  </a:cubicBezTo>
                  <a:cubicBezTo>
                    <a:pt x="209" y="1722"/>
                    <a:pt x="209" y="1722"/>
                    <a:pt x="209" y="1722"/>
                  </a:cubicBezTo>
                  <a:cubicBezTo>
                    <a:pt x="209" y="1722"/>
                    <a:pt x="205" y="1727"/>
                    <a:pt x="219" y="1727"/>
                  </a:cubicBezTo>
                  <a:cubicBezTo>
                    <a:pt x="219" y="1727"/>
                    <a:pt x="317" y="1736"/>
                    <a:pt x="328" y="1706"/>
                  </a:cubicBezTo>
                  <a:cubicBezTo>
                    <a:pt x="328" y="1706"/>
                    <a:pt x="339" y="1703"/>
                    <a:pt x="348" y="1699"/>
                  </a:cubicBezTo>
                  <a:cubicBezTo>
                    <a:pt x="348" y="1704"/>
                    <a:pt x="348" y="1704"/>
                    <a:pt x="348" y="1704"/>
                  </a:cubicBezTo>
                  <a:cubicBezTo>
                    <a:pt x="356" y="1706"/>
                    <a:pt x="356" y="1706"/>
                    <a:pt x="356" y="1706"/>
                  </a:cubicBezTo>
                  <a:cubicBezTo>
                    <a:pt x="356" y="1690"/>
                    <a:pt x="356" y="1690"/>
                    <a:pt x="356" y="1690"/>
                  </a:cubicBezTo>
                  <a:cubicBezTo>
                    <a:pt x="356" y="1690"/>
                    <a:pt x="376" y="1676"/>
                    <a:pt x="379" y="1668"/>
                  </a:cubicBezTo>
                  <a:cubicBezTo>
                    <a:pt x="379" y="1668"/>
                    <a:pt x="375" y="1491"/>
                    <a:pt x="380" y="1486"/>
                  </a:cubicBezTo>
                  <a:cubicBezTo>
                    <a:pt x="380" y="1486"/>
                    <a:pt x="407" y="1190"/>
                    <a:pt x="375" y="1138"/>
                  </a:cubicBezTo>
                  <a:cubicBezTo>
                    <a:pt x="375" y="1138"/>
                    <a:pt x="381" y="1106"/>
                    <a:pt x="383" y="1095"/>
                  </a:cubicBezTo>
                  <a:cubicBezTo>
                    <a:pt x="396" y="950"/>
                    <a:pt x="396" y="950"/>
                    <a:pt x="396" y="950"/>
                  </a:cubicBezTo>
                  <a:cubicBezTo>
                    <a:pt x="396" y="950"/>
                    <a:pt x="440" y="872"/>
                    <a:pt x="389" y="740"/>
                  </a:cubicBezTo>
                  <a:cubicBezTo>
                    <a:pt x="389" y="740"/>
                    <a:pt x="359" y="638"/>
                    <a:pt x="348" y="628"/>
                  </a:cubicBezTo>
                  <a:cubicBezTo>
                    <a:pt x="348" y="628"/>
                    <a:pt x="361" y="606"/>
                    <a:pt x="345" y="579"/>
                  </a:cubicBezTo>
                  <a:cubicBezTo>
                    <a:pt x="345" y="579"/>
                    <a:pt x="375" y="564"/>
                    <a:pt x="375" y="547"/>
                  </a:cubicBezTo>
                  <a:cubicBezTo>
                    <a:pt x="375" y="547"/>
                    <a:pt x="389" y="546"/>
                    <a:pt x="399" y="526"/>
                  </a:cubicBezTo>
                  <a:cubicBezTo>
                    <a:pt x="399" y="526"/>
                    <a:pt x="421" y="474"/>
                    <a:pt x="427" y="474"/>
                  </a:cubicBezTo>
                  <a:cubicBezTo>
                    <a:pt x="427" y="474"/>
                    <a:pt x="451" y="468"/>
                    <a:pt x="453" y="420"/>
                  </a:cubicBezTo>
                  <a:cubicBezTo>
                    <a:pt x="453" y="420"/>
                    <a:pt x="471" y="359"/>
                    <a:pt x="453" y="322"/>
                  </a:cubicBezTo>
                  <a:close/>
                  <a:moveTo>
                    <a:pt x="262" y="1584"/>
                  </a:moveTo>
                  <a:cubicBezTo>
                    <a:pt x="259" y="1607"/>
                    <a:pt x="249" y="1609"/>
                    <a:pt x="249" y="1609"/>
                  </a:cubicBezTo>
                  <a:cubicBezTo>
                    <a:pt x="240" y="1535"/>
                    <a:pt x="210" y="1280"/>
                    <a:pt x="210" y="1280"/>
                  </a:cubicBezTo>
                  <a:cubicBezTo>
                    <a:pt x="205" y="1257"/>
                    <a:pt x="205" y="1225"/>
                    <a:pt x="205" y="1225"/>
                  </a:cubicBezTo>
                  <a:cubicBezTo>
                    <a:pt x="212" y="1200"/>
                    <a:pt x="223" y="1163"/>
                    <a:pt x="223" y="1163"/>
                  </a:cubicBezTo>
                  <a:cubicBezTo>
                    <a:pt x="227" y="1140"/>
                    <a:pt x="244" y="1093"/>
                    <a:pt x="244" y="1093"/>
                  </a:cubicBezTo>
                  <a:cubicBezTo>
                    <a:pt x="254" y="1102"/>
                    <a:pt x="255" y="1152"/>
                    <a:pt x="255" y="1152"/>
                  </a:cubicBezTo>
                  <a:cubicBezTo>
                    <a:pt x="261" y="1215"/>
                    <a:pt x="271" y="1224"/>
                    <a:pt x="271" y="1224"/>
                  </a:cubicBezTo>
                  <a:cubicBezTo>
                    <a:pt x="274" y="1234"/>
                    <a:pt x="275" y="1510"/>
                    <a:pt x="275" y="1510"/>
                  </a:cubicBezTo>
                  <a:cubicBezTo>
                    <a:pt x="267" y="1535"/>
                    <a:pt x="262" y="1584"/>
                    <a:pt x="262" y="1584"/>
                  </a:cubicBez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4" name="Freeform 10"/>
            <p:cNvSpPr>
              <a:spLocks/>
            </p:cNvSpPr>
            <p:nvPr/>
          </p:nvSpPr>
          <p:spPr bwMode="auto">
            <a:xfrm>
              <a:off x="-595" y="347"/>
              <a:ext cx="493" cy="511"/>
            </a:xfrm>
            <a:custGeom>
              <a:avLst/>
              <a:gdLst/>
              <a:ahLst/>
              <a:cxnLst>
                <a:cxn ang="0">
                  <a:pos x="18" y="255"/>
                </a:cxn>
                <a:cxn ang="0">
                  <a:pos x="18" y="193"/>
                </a:cxn>
                <a:cxn ang="0">
                  <a:pos x="78" y="108"/>
                </a:cxn>
                <a:cxn ang="0">
                  <a:pos x="100" y="77"/>
                </a:cxn>
                <a:cxn ang="0">
                  <a:pos x="103" y="59"/>
                </a:cxn>
                <a:cxn ang="0">
                  <a:pos x="129" y="39"/>
                </a:cxn>
                <a:cxn ang="0">
                  <a:pos x="128" y="59"/>
                </a:cxn>
                <a:cxn ang="0">
                  <a:pos x="57" y="152"/>
                </a:cxn>
                <a:cxn ang="0">
                  <a:pos x="141" y="70"/>
                </a:cxn>
                <a:cxn ang="0">
                  <a:pos x="139" y="59"/>
                </a:cxn>
                <a:cxn ang="0">
                  <a:pos x="152" y="43"/>
                </a:cxn>
                <a:cxn ang="0">
                  <a:pos x="229" y="0"/>
                </a:cxn>
                <a:cxn ang="0">
                  <a:pos x="243" y="18"/>
                </a:cxn>
                <a:cxn ang="0">
                  <a:pos x="246" y="25"/>
                </a:cxn>
                <a:cxn ang="0">
                  <a:pos x="180" y="50"/>
                </a:cxn>
                <a:cxn ang="0">
                  <a:pos x="28" y="254"/>
                </a:cxn>
                <a:cxn ang="0">
                  <a:pos x="18" y="255"/>
                </a:cxn>
              </a:cxnLst>
              <a:rect l="0" t="0" r="r" b="b"/>
              <a:pathLst>
                <a:path w="246" h="255">
                  <a:moveTo>
                    <a:pt x="18" y="255"/>
                  </a:moveTo>
                  <a:cubicBezTo>
                    <a:pt x="18" y="255"/>
                    <a:pt x="0" y="215"/>
                    <a:pt x="18" y="193"/>
                  </a:cubicBezTo>
                  <a:cubicBezTo>
                    <a:pt x="18" y="193"/>
                    <a:pt x="72" y="126"/>
                    <a:pt x="78" y="108"/>
                  </a:cubicBezTo>
                  <a:cubicBezTo>
                    <a:pt x="78" y="108"/>
                    <a:pt x="99" y="80"/>
                    <a:pt x="100" y="77"/>
                  </a:cubicBezTo>
                  <a:cubicBezTo>
                    <a:pt x="101" y="74"/>
                    <a:pt x="103" y="59"/>
                    <a:pt x="103" y="59"/>
                  </a:cubicBezTo>
                  <a:cubicBezTo>
                    <a:pt x="129" y="39"/>
                    <a:pt x="129" y="39"/>
                    <a:pt x="129" y="39"/>
                  </a:cubicBezTo>
                  <a:cubicBezTo>
                    <a:pt x="128" y="59"/>
                    <a:pt x="128" y="59"/>
                    <a:pt x="128" y="59"/>
                  </a:cubicBezTo>
                  <a:cubicBezTo>
                    <a:pt x="57" y="152"/>
                    <a:pt x="57" y="152"/>
                    <a:pt x="57" y="152"/>
                  </a:cubicBezTo>
                  <a:cubicBezTo>
                    <a:pt x="141" y="70"/>
                    <a:pt x="141" y="70"/>
                    <a:pt x="141" y="70"/>
                  </a:cubicBezTo>
                  <a:cubicBezTo>
                    <a:pt x="139" y="59"/>
                    <a:pt x="139" y="59"/>
                    <a:pt x="139" y="59"/>
                  </a:cubicBezTo>
                  <a:cubicBezTo>
                    <a:pt x="139" y="59"/>
                    <a:pt x="134" y="50"/>
                    <a:pt x="152" y="43"/>
                  </a:cubicBezTo>
                  <a:cubicBezTo>
                    <a:pt x="152" y="43"/>
                    <a:pt x="224" y="14"/>
                    <a:pt x="229" y="0"/>
                  </a:cubicBezTo>
                  <a:cubicBezTo>
                    <a:pt x="229" y="0"/>
                    <a:pt x="239" y="6"/>
                    <a:pt x="243" y="18"/>
                  </a:cubicBezTo>
                  <a:cubicBezTo>
                    <a:pt x="246" y="25"/>
                    <a:pt x="246" y="25"/>
                    <a:pt x="246" y="25"/>
                  </a:cubicBezTo>
                  <a:cubicBezTo>
                    <a:pt x="246" y="25"/>
                    <a:pt x="215" y="32"/>
                    <a:pt x="180" y="50"/>
                  </a:cubicBezTo>
                  <a:cubicBezTo>
                    <a:pt x="180" y="50"/>
                    <a:pt x="38" y="159"/>
                    <a:pt x="28" y="254"/>
                  </a:cubicBezTo>
                  <a:lnTo>
                    <a:pt x="18" y="25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5" name="Freeform 11"/>
            <p:cNvSpPr>
              <a:spLocks/>
            </p:cNvSpPr>
            <p:nvPr/>
          </p:nvSpPr>
          <p:spPr bwMode="auto">
            <a:xfrm>
              <a:off x="16" y="-178"/>
              <a:ext cx="1197" cy="3569"/>
            </a:xfrm>
            <a:custGeom>
              <a:avLst/>
              <a:gdLst/>
              <a:ahLst/>
              <a:cxnLst>
                <a:cxn ang="0">
                  <a:pos x="11" y="1743"/>
                </a:cxn>
                <a:cxn ang="0">
                  <a:pos x="111" y="1759"/>
                </a:cxn>
                <a:cxn ang="0">
                  <a:pos x="148" y="1737"/>
                </a:cxn>
                <a:cxn ang="0">
                  <a:pos x="198" y="1726"/>
                </a:cxn>
                <a:cxn ang="0">
                  <a:pos x="205" y="1661"/>
                </a:cxn>
                <a:cxn ang="0">
                  <a:pos x="215" y="1502"/>
                </a:cxn>
                <a:cxn ang="0">
                  <a:pos x="290" y="1132"/>
                </a:cxn>
                <a:cxn ang="0">
                  <a:pos x="363" y="1199"/>
                </a:cxn>
                <a:cxn ang="0">
                  <a:pos x="385" y="1471"/>
                </a:cxn>
                <a:cxn ang="0">
                  <a:pos x="391" y="1694"/>
                </a:cxn>
                <a:cxn ang="0">
                  <a:pos x="402" y="1721"/>
                </a:cxn>
                <a:cxn ang="0">
                  <a:pos x="419" y="1765"/>
                </a:cxn>
                <a:cxn ang="0">
                  <a:pos x="494" y="1723"/>
                </a:cxn>
                <a:cxn ang="0">
                  <a:pos x="483" y="1699"/>
                </a:cxn>
                <a:cxn ang="0">
                  <a:pos x="491" y="1507"/>
                </a:cxn>
                <a:cxn ang="0">
                  <a:pos x="494" y="1268"/>
                </a:cxn>
                <a:cxn ang="0">
                  <a:pos x="512" y="1025"/>
                </a:cxn>
                <a:cxn ang="0">
                  <a:pos x="485" y="741"/>
                </a:cxn>
                <a:cxn ang="0">
                  <a:pos x="512" y="693"/>
                </a:cxn>
                <a:cxn ang="0">
                  <a:pos x="520" y="622"/>
                </a:cxn>
                <a:cxn ang="0">
                  <a:pos x="575" y="413"/>
                </a:cxn>
                <a:cxn ang="0">
                  <a:pos x="494" y="288"/>
                </a:cxn>
                <a:cxn ang="0">
                  <a:pos x="432" y="250"/>
                </a:cxn>
                <a:cxn ang="0">
                  <a:pos x="409" y="196"/>
                </a:cxn>
                <a:cxn ang="0">
                  <a:pos x="423" y="126"/>
                </a:cxn>
                <a:cxn ang="0">
                  <a:pos x="393" y="34"/>
                </a:cxn>
                <a:cxn ang="0">
                  <a:pos x="243" y="96"/>
                </a:cxn>
                <a:cxn ang="0">
                  <a:pos x="307" y="245"/>
                </a:cxn>
                <a:cxn ang="0">
                  <a:pos x="233" y="289"/>
                </a:cxn>
                <a:cxn ang="0">
                  <a:pos x="123" y="399"/>
                </a:cxn>
                <a:cxn ang="0">
                  <a:pos x="148" y="600"/>
                </a:cxn>
                <a:cxn ang="0">
                  <a:pos x="189" y="715"/>
                </a:cxn>
                <a:cxn ang="0">
                  <a:pos x="191" y="749"/>
                </a:cxn>
                <a:cxn ang="0">
                  <a:pos x="142" y="913"/>
                </a:cxn>
                <a:cxn ang="0">
                  <a:pos x="103" y="1480"/>
                </a:cxn>
                <a:cxn ang="0">
                  <a:pos x="76" y="1693"/>
                </a:cxn>
              </a:cxnLst>
              <a:rect l="0" t="0" r="r" b="b"/>
              <a:pathLst>
                <a:path w="598" h="1782">
                  <a:moveTo>
                    <a:pt x="76" y="1693"/>
                  </a:moveTo>
                  <a:cubicBezTo>
                    <a:pt x="76" y="1693"/>
                    <a:pt x="51" y="1729"/>
                    <a:pt x="11" y="1743"/>
                  </a:cubicBezTo>
                  <a:cubicBezTo>
                    <a:pt x="11" y="1743"/>
                    <a:pt x="0" y="1753"/>
                    <a:pt x="5" y="1769"/>
                  </a:cubicBezTo>
                  <a:cubicBezTo>
                    <a:pt x="5" y="1769"/>
                    <a:pt x="65" y="1782"/>
                    <a:pt x="111" y="1759"/>
                  </a:cubicBezTo>
                  <a:cubicBezTo>
                    <a:pt x="111" y="1759"/>
                    <a:pt x="135" y="1737"/>
                    <a:pt x="136" y="1731"/>
                  </a:cubicBezTo>
                  <a:cubicBezTo>
                    <a:pt x="136" y="1731"/>
                    <a:pt x="141" y="1729"/>
                    <a:pt x="148" y="1737"/>
                  </a:cubicBezTo>
                  <a:cubicBezTo>
                    <a:pt x="148" y="1737"/>
                    <a:pt x="159" y="1740"/>
                    <a:pt x="172" y="1737"/>
                  </a:cubicBezTo>
                  <a:cubicBezTo>
                    <a:pt x="172" y="1737"/>
                    <a:pt x="195" y="1731"/>
                    <a:pt x="198" y="1726"/>
                  </a:cubicBezTo>
                  <a:cubicBezTo>
                    <a:pt x="198" y="1726"/>
                    <a:pt x="201" y="1706"/>
                    <a:pt x="198" y="1698"/>
                  </a:cubicBezTo>
                  <a:cubicBezTo>
                    <a:pt x="205" y="1661"/>
                    <a:pt x="205" y="1661"/>
                    <a:pt x="205" y="1661"/>
                  </a:cubicBezTo>
                  <a:cubicBezTo>
                    <a:pt x="205" y="1661"/>
                    <a:pt x="221" y="1609"/>
                    <a:pt x="209" y="1568"/>
                  </a:cubicBezTo>
                  <a:cubicBezTo>
                    <a:pt x="209" y="1568"/>
                    <a:pt x="205" y="1530"/>
                    <a:pt x="215" y="1502"/>
                  </a:cubicBezTo>
                  <a:cubicBezTo>
                    <a:pt x="215" y="1502"/>
                    <a:pt x="241" y="1337"/>
                    <a:pt x="245" y="1304"/>
                  </a:cubicBezTo>
                  <a:cubicBezTo>
                    <a:pt x="250" y="1272"/>
                    <a:pt x="260" y="1270"/>
                    <a:pt x="290" y="1132"/>
                  </a:cubicBezTo>
                  <a:cubicBezTo>
                    <a:pt x="290" y="1132"/>
                    <a:pt x="311" y="1050"/>
                    <a:pt x="317" y="1046"/>
                  </a:cubicBezTo>
                  <a:cubicBezTo>
                    <a:pt x="317" y="1046"/>
                    <a:pt x="330" y="1168"/>
                    <a:pt x="363" y="1199"/>
                  </a:cubicBezTo>
                  <a:cubicBezTo>
                    <a:pt x="363" y="1199"/>
                    <a:pt x="367" y="1299"/>
                    <a:pt x="380" y="1320"/>
                  </a:cubicBezTo>
                  <a:cubicBezTo>
                    <a:pt x="380" y="1320"/>
                    <a:pt x="376" y="1452"/>
                    <a:pt x="385" y="1471"/>
                  </a:cubicBezTo>
                  <a:cubicBezTo>
                    <a:pt x="393" y="1491"/>
                    <a:pt x="366" y="1515"/>
                    <a:pt x="363" y="1598"/>
                  </a:cubicBezTo>
                  <a:cubicBezTo>
                    <a:pt x="360" y="1680"/>
                    <a:pt x="378" y="1684"/>
                    <a:pt x="391" y="1694"/>
                  </a:cubicBezTo>
                  <a:cubicBezTo>
                    <a:pt x="397" y="1698"/>
                    <a:pt x="397" y="1698"/>
                    <a:pt x="397" y="1698"/>
                  </a:cubicBezTo>
                  <a:cubicBezTo>
                    <a:pt x="397" y="1698"/>
                    <a:pt x="403" y="1718"/>
                    <a:pt x="402" y="1721"/>
                  </a:cubicBezTo>
                  <a:cubicBezTo>
                    <a:pt x="400" y="1724"/>
                    <a:pt x="407" y="1732"/>
                    <a:pt x="405" y="1743"/>
                  </a:cubicBezTo>
                  <a:cubicBezTo>
                    <a:pt x="405" y="1743"/>
                    <a:pt x="396" y="1759"/>
                    <a:pt x="419" y="1765"/>
                  </a:cubicBezTo>
                  <a:cubicBezTo>
                    <a:pt x="419" y="1765"/>
                    <a:pt x="492" y="1779"/>
                    <a:pt x="496" y="1746"/>
                  </a:cubicBezTo>
                  <a:cubicBezTo>
                    <a:pt x="496" y="1746"/>
                    <a:pt x="500" y="1741"/>
                    <a:pt x="494" y="1723"/>
                  </a:cubicBezTo>
                  <a:cubicBezTo>
                    <a:pt x="494" y="1723"/>
                    <a:pt x="477" y="1701"/>
                    <a:pt x="477" y="1699"/>
                  </a:cubicBezTo>
                  <a:cubicBezTo>
                    <a:pt x="483" y="1699"/>
                    <a:pt x="483" y="1699"/>
                    <a:pt x="483" y="1699"/>
                  </a:cubicBezTo>
                  <a:cubicBezTo>
                    <a:pt x="483" y="1699"/>
                    <a:pt x="486" y="1661"/>
                    <a:pt x="488" y="1659"/>
                  </a:cubicBezTo>
                  <a:cubicBezTo>
                    <a:pt x="488" y="1659"/>
                    <a:pt x="498" y="1514"/>
                    <a:pt x="491" y="1507"/>
                  </a:cubicBezTo>
                  <a:cubicBezTo>
                    <a:pt x="491" y="1507"/>
                    <a:pt x="500" y="1463"/>
                    <a:pt x="500" y="1438"/>
                  </a:cubicBezTo>
                  <a:cubicBezTo>
                    <a:pt x="500" y="1438"/>
                    <a:pt x="499" y="1279"/>
                    <a:pt x="494" y="1268"/>
                  </a:cubicBezTo>
                  <a:cubicBezTo>
                    <a:pt x="490" y="1257"/>
                    <a:pt x="504" y="1144"/>
                    <a:pt x="504" y="1144"/>
                  </a:cubicBezTo>
                  <a:cubicBezTo>
                    <a:pt x="504" y="1144"/>
                    <a:pt x="514" y="1037"/>
                    <a:pt x="512" y="1025"/>
                  </a:cubicBezTo>
                  <a:cubicBezTo>
                    <a:pt x="511" y="1012"/>
                    <a:pt x="530" y="916"/>
                    <a:pt x="493" y="769"/>
                  </a:cubicBezTo>
                  <a:cubicBezTo>
                    <a:pt x="485" y="741"/>
                    <a:pt x="485" y="741"/>
                    <a:pt x="485" y="741"/>
                  </a:cubicBezTo>
                  <a:cubicBezTo>
                    <a:pt x="485" y="741"/>
                    <a:pt x="488" y="720"/>
                    <a:pt x="479" y="706"/>
                  </a:cubicBezTo>
                  <a:cubicBezTo>
                    <a:pt x="479" y="706"/>
                    <a:pt x="505" y="706"/>
                    <a:pt x="512" y="693"/>
                  </a:cubicBezTo>
                  <a:cubicBezTo>
                    <a:pt x="512" y="693"/>
                    <a:pt x="518" y="661"/>
                    <a:pt x="515" y="656"/>
                  </a:cubicBezTo>
                  <a:cubicBezTo>
                    <a:pt x="515" y="656"/>
                    <a:pt x="520" y="634"/>
                    <a:pt x="520" y="622"/>
                  </a:cubicBezTo>
                  <a:cubicBezTo>
                    <a:pt x="520" y="622"/>
                    <a:pt x="572" y="532"/>
                    <a:pt x="574" y="458"/>
                  </a:cubicBezTo>
                  <a:cubicBezTo>
                    <a:pt x="575" y="413"/>
                    <a:pt x="575" y="413"/>
                    <a:pt x="575" y="413"/>
                  </a:cubicBezTo>
                  <a:cubicBezTo>
                    <a:pt x="575" y="413"/>
                    <a:pt x="598" y="331"/>
                    <a:pt x="542" y="310"/>
                  </a:cubicBezTo>
                  <a:cubicBezTo>
                    <a:pt x="542" y="310"/>
                    <a:pt x="519" y="292"/>
                    <a:pt x="494" y="288"/>
                  </a:cubicBezTo>
                  <a:cubicBezTo>
                    <a:pt x="494" y="288"/>
                    <a:pt x="479" y="271"/>
                    <a:pt x="460" y="266"/>
                  </a:cubicBezTo>
                  <a:cubicBezTo>
                    <a:pt x="441" y="260"/>
                    <a:pt x="432" y="250"/>
                    <a:pt x="432" y="250"/>
                  </a:cubicBezTo>
                  <a:cubicBezTo>
                    <a:pt x="432" y="250"/>
                    <a:pt x="424" y="215"/>
                    <a:pt x="413" y="215"/>
                  </a:cubicBezTo>
                  <a:cubicBezTo>
                    <a:pt x="413" y="215"/>
                    <a:pt x="409" y="206"/>
                    <a:pt x="409" y="196"/>
                  </a:cubicBezTo>
                  <a:cubicBezTo>
                    <a:pt x="409" y="186"/>
                    <a:pt x="406" y="159"/>
                    <a:pt x="414" y="154"/>
                  </a:cubicBezTo>
                  <a:cubicBezTo>
                    <a:pt x="423" y="150"/>
                    <a:pt x="423" y="144"/>
                    <a:pt x="423" y="126"/>
                  </a:cubicBezTo>
                  <a:cubicBezTo>
                    <a:pt x="423" y="108"/>
                    <a:pt x="420" y="107"/>
                    <a:pt x="416" y="105"/>
                  </a:cubicBezTo>
                  <a:cubicBezTo>
                    <a:pt x="411" y="102"/>
                    <a:pt x="420" y="52"/>
                    <a:pt x="393" y="34"/>
                  </a:cubicBezTo>
                  <a:cubicBezTo>
                    <a:pt x="367" y="16"/>
                    <a:pt x="352" y="0"/>
                    <a:pt x="307" y="5"/>
                  </a:cubicBezTo>
                  <a:cubicBezTo>
                    <a:pt x="262" y="10"/>
                    <a:pt x="245" y="68"/>
                    <a:pt x="243" y="96"/>
                  </a:cubicBezTo>
                  <a:cubicBezTo>
                    <a:pt x="242" y="125"/>
                    <a:pt x="263" y="156"/>
                    <a:pt x="263" y="156"/>
                  </a:cubicBezTo>
                  <a:cubicBezTo>
                    <a:pt x="263" y="156"/>
                    <a:pt x="287" y="226"/>
                    <a:pt x="307" y="245"/>
                  </a:cubicBezTo>
                  <a:cubicBezTo>
                    <a:pt x="307" y="245"/>
                    <a:pt x="302" y="253"/>
                    <a:pt x="293" y="264"/>
                  </a:cubicBezTo>
                  <a:cubicBezTo>
                    <a:pt x="290" y="267"/>
                    <a:pt x="273" y="270"/>
                    <a:pt x="233" y="289"/>
                  </a:cubicBezTo>
                  <a:cubicBezTo>
                    <a:pt x="233" y="289"/>
                    <a:pt x="199" y="293"/>
                    <a:pt x="183" y="305"/>
                  </a:cubicBezTo>
                  <a:cubicBezTo>
                    <a:pt x="172" y="313"/>
                    <a:pt x="144" y="333"/>
                    <a:pt x="123" y="399"/>
                  </a:cubicBezTo>
                  <a:cubicBezTo>
                    <a:pt x="101" y="466"/>
                    <a:pt x="84" y="514"/>
                    <a:pt x="88" y="524"/>
                  </a:cubicBezTo>
                  <a:cubicBezTo>
                    <a:pt x="91" y="535"/>
                    <a:pt x="96" y="605"/>
                    <a:pt x="148" y="600"/>
                  </a:cubicBezTo>
                  <a:cubicBezTo>
                    <a:pt x="180" y="604"/>
                    <a:pt x="180" y="604"/>
                    <a:pt x="180" y="604"/>
                  </a:cubicBezTo>
                  <a:cubicBezTo>
                    <a:pt x="180" y="604"/>
                    <a:pt x="169" y="705"/>
                    <a:pt x="189" y="715"/>
                  </a:cubicBezTo>
                  <a:cubicBezTo>
                    <a:pt x="189" y="715"/>
                    <a:pt x="195" y="720"/>
                    <a:pt x="195" y="726"/>
                  </a:cubicBezTo>
                  <a:cubicBezTo>
                    <a:pt x="195" y="733"/>
                    <a:pt x="191" y="749"/>
                    <a:pt x="191" y="749"/>
                  </a:cubicBezTo>
                  <a:cubicBezTo>
                    <a:pt x="191" y="749"/>
                    <a:pt x="135" y="794"/>
                    <a:pt x="147" y="845"/>
                  </a:cubicBezTo>
                  <a:cubicBezTo>
                    <a:pt x="147" y="845"/>
                    <a:pt x="151" y="883"/>
                    <a:pt x="142" y="913"/>
                  </a:cubicBezTo>
                  <a:cubicBezTo>
                    <a:pt x="133" y="942"/>
                    <a:pt x="119" y="1118"/>
                    <a:pt x="114" y="1227"/>
                  </a:cubicBezTo>
                  <a:cubicBezTo>
                    <a:pt x="110" y="1337"/>
                    <a:pt x="102" y="1404"/>
                    <a:pt x="103" y="1480"/>
                  </a:cubicBezTo>
                  <a:cubicBezTo>
                    <a:pt x="105" y="1557"/>
                    <a:pt x="88" y="1635"/>
                    <a:pt x="88" y="1635"/>
                  </a:cubicBezTo>
                  <a:lnTo>
                    <a:pt x="76" y="1693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6" name="Freeform 12"/>
            <p:cNvSpPr>
              <a:spLocks/>
            </p:cNvSpPr>
            <p:nvPr/>
          </p:nvSpPr>
          <p:spPr bwMode="auto">
            <a:xfrm>
              <a:off x="526" y="407"/>
              <a:ext cx="224" cy="398"/>
            </a:xfrm>
            <a:custGeom>
              <a:avLst/>
              <a:gdLst/>
              <a:ahLst/>
              <a:cxnLst>
                <a:cxn ang="0">
                  <a:pos x="80" y="0"/>
                </a:cxn>
                <a:cxn ang="0">
                  <a:pos x="99" y="3"/>
                </a:cxn>
                <a:cxn ang="0">
                  <a:pos x="112" y="28"/>
                </a:cxn>
                <a:cxn ang="0">
                  <a:pos x="94" y="44"/>
                </a:cxn>
                <a:cxn ang="0">
                  <a:pos x="95" y="87"/>
                </a:cxn>
                <a:cxn ang="0">
                  <a:pos x="71" y="199"/>
                </a:cxn>
                <a:cxn ang="0">
                  <a:pos x="11" y="198"/>
                </a:cxn>
                <a:cxn ang="0">
                  <a:pos x="0" y="197"/>
                </a:cxn>
                <a:cxn ang="0">
                  <a:pos x="57" y="59"/>
                </a:cxn>
                <a:cxn ang="0">
                  <a:pos x="66" y="39"/>
                </a:cxn>
                <a:cxn ang="0">
                  <a:pos x="61" y="25"/>
                </a:cxn>
                <a:cxn ang="0">
                  <a:pos x="80" y="0"/>
                </a:cxn>
              </a:cxnLst>
              <a:rect l="0" t="0" r="r" b="b"/>
              <a:pathLst>
                <a:path w="112" h="199">
                  <a:moveTo>
                    <a:pt x="80" y="0"/>
                  </a:moveTo>
                  <a:cubicBezTo>
                    <a:pt x="99" y="3"/>
                    <a:pt x="99" y="3"/>
                    <a:pt x="99" y="3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94" y="44"/>
                    <a:pt x="94" y="44"/>
                    <a:pt x="94" y="44"/>
                  </a:cubicBezTo>
                  <a:cubicBezTo>
                    <a:pt x="94" y="44"/>
                    <a:pt x="99" y="75"/>
                    <a:pt x="95" y="87"/>
                  </a:cubicBezTo>
                  <a:cubicBezTo>
                    <a:pt x="95" y="87"/>
                    <a:pt x="72" y="191"/>
                    <a:pt x="71" y="199"/>
                  </a:cubicBezTo>
                  <a:cubicBezTo>
                    <a:pt x="11" y="198"/>
                    <a:pt x="11" y="198"/>
                    <a:pt x="11" y="198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0" y="197"/>
                    <a:pt x="5" y="135"/>
                    <a:pt x="57" y="59"/>
                  </a:cubicBezTo>
                  <a:cubicBezTo>
                    <a:pt x="66" y="39"/>
                    <a:pt x="66" y="39"/>
                    <a:pt x="66" y="39"/>
                  </a:cubicBezTo>
                  <a:cubicBezTo>
                    <a:pt x="61" y="25"/>
                    <a:pt x="61" y="25"/>
                    <a:pt x="61" y="25"/>
                  </a:cubicBezTo>
                  <a:cubicBezTo>
                    <a:pt x="61" y="25"/>
                    <a:pt x="71" y="3"/>
                    <a:pt x="80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7" name="Freeform 13"/>
            <p:cNvSpPr>
              <a:spLocks/>
            </p:cNvSpPr>
            <p:nvPr/>
          </p:nvSpPr>
          <p:spPr bwMode="auto">
            <a:xfrm>
              <a:off x="428" y="1034"/>
              <a:ext cx="200" cy="356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57" y="9"/>
                </a:cxn>
                <a:cxn ang="0">
                  <a:pos x="66" y="13"/>
                </a:cxn>
                <a:cxn ang="0">
                  <a:pos x="100" y="27"/>
                </a:cxn>
                <a:cxn ang="0">
                  <a:pos x="84" y="137"/>
                </a:cxn>
                <a:cxn ang="0">
                  <a:pos x="31" y="178"/>
                </a:cxn>
                <a:cxn ang="0">
                  <a:pos x="0" y="126"/>
                </a:cxn>
                <a:cxn ang="0">
                  <a:pos x="31" y="0"/>
                </a:cxn>
              </a:cxnLst>
              <a:rect l="0" t="0" r="r" b="b"/>
              <a:pathLst>
                <a:path w="100" h="178">
                  <a:moveTo>
                    <a:pt x="31" y="0"/>
                  </a:moveTo>
                  <a:cubicBezTo>
                    <a:pt x="57" y="9"/>
                    <a:pt x="57" y="9"/>
                    <a:pt x="57" y="9"/>
                  </a:cubicBezTo>
                  <a:cubicBezTo>
                    <a:pt x="66" y="13"/>
                    <a:pt x="66" y="13"/>
                    <a:pt x="66" y="13"/>
                  </a:cubicBezTo>
                  <a:cubicBezTo>
                    <a:pt x="100" y="27"/>
                    <a:pt x="100" y="27"/>
                    <a:pt x="100" y="27"/>
                  </a:cubicBezTo>
                  <a:cubicBezTo>
                    <a:pt x="84" y="137"/>
                    <a:pt x="84" y="137"/>
                    <a:pt x="84" y="137"/>
                  </a:cubicBezTo>
                  <a:cubicBezTo>
                    <a:pt x="31" y="178"/>
                    <a:pt x="31" y="178"/>
                    <a:pt x="31" y="178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0" y="126"/>
                    <a:pt x="36" y="2"/>
                    <a:pt x="31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8" name="Freeform 14"/>
            <p:cNvSpPr>
              <a:spLocks noEditPoints="1"/>
            </p:cNvSpPr>
            <p:nvPr/>
          </p:nvSpPr>
          <p:spPr bwMode="auto">
            <a:xfrm>
              <a:off x="1177" y="-280"/>
              <a:ext cx="1291" cy="3755"/>
            </a:xfrm>
            <a:custGeom>
              <a:avLst/>
              <a:gdLst/>
              <a:ahLst/>
              <a:cxnLst>
                <a:cxn ang="0">
                  <a:pos x="635" y="728"/>
                </a:cxn>
                <a:cxn ang="0">
                  <a:pos x="627" y="680"/>
                </a:cxn>
                <a:cxn ang="0">
                  <a:pos x="623" y="630"/>
                </a:cxn>
                <a:cxn ang="0">
                  <a:pos x="586" y="450"/>
                </a:cxn>
                <a:cxn ang="0">
                  <a:pos x="463" y="336"/>
                </a:cxn>
                <a:cxn ang="0">
                  <a:pos x="415" y="254"/>
                </a:cxn>
                <a:cxn ang="0">
                  <a:pos x="447" y="147"/>
                </a:cxn>
                <a:cxn ang="0">
                  <a:pos x="280" y="67"/>
                </a:cxn>
                <a:cxn ang="0">
                  <a:pos x="280" y="214"/>
                </a:cxn>
                <a:cxn ang="0">
                  <a:pos x="287" y="265"/>
                </a:cxn>
                <a:cxn ang="0">
                  <a:pos x="132" y="374"/>
                </a:cxn>
                <a:cxn ang="0">
                  <a:pos x="43" y="633"/>
                </a:cxn>
                <a:cxn ang="0">
                  <a:pos x="46" y="710"/>
                </a:cxn>
                <a:cxn ang="0">
                  <a:pos x="69" y="775"/>
                </a:cxn>
                <a:cxn ang="0">
                  <a:pos x="132" y="922"/>
                </a:cxn>
                <a:cxn ang="0">
                  <a:pos x="151" y="945"/>
                </a:cxn>
                <a:cxn ang="0">
                  <a:pos x="138" y="1103"/>
                </a:cxn>
                <a:cxn ang="0">
                  <a:pos x="112" y="1290"/>
                </a:cxn>
                <a:cxn ang="0">
                  <a:pos x="85" y="1499"/>
                </a:cxn>
                <a:cxn ang="0">
                  <a:pos x="68" y="1672"/>
                </a:cxn>
                <a:cxn ang="0">
                  <a:pos x="57" y="1746"/>
                </a:cxn>
                <a:cxn ang="0">
                  <a:pos x="12" y="1825"/>
                </a:cxn>
                <a:cxn ang="0">
                  <a:pos x="118" y="1839"/>
                </a:cxn>
                <a:cxn ang="0">
                  <a:pos x="161" y="1810"/>
                </a:cxn>
                <a:cxn ang="0">
                  <a:pos x="175" y="1760"/>
                </a:cxn>
                <a:cxn ang="0">
                  <a:pos x="194" y="1660"/>
                </a:cxn>
                <a:cxn ang="0">
                  <a:pos x="252" y="1371"/>
                </a:cxn>
                <a:cxn ang="0">
                  <a:pos x="271" y="1228"/>
                </a:cxn>
                <a:cxn ang="0">
                  <a:pos x="356" y="1076"/>
                </a:cxn>
                <a:cxn ang="0">
                  <a:pos x="376" y="1258"/>
                </a:cxn>
                <a:cxn ang="0">
                  <a:pos x="372" y="1392"/>
                </a:cxn>
                <a:cxn ang="0">
                  <a:pos x="365" y="1582"/>
                </a:cxn>
                <a:cxn ang="0">
                  <a:pos x="333" y="1663"/>
                </a:cxn>
                <a:cxn ang="0">
                  <a:pos x="344" y="1768"/>
                </a:cxn>
                <a:cxn ang="0">
                  <a:pos x="402" y="1811"/>
                </a:cxn>
                <a:cxn ang="0">
                  <a:pos x="486" y="1800"/>
                </a:cxn>
                <a:cxn ang="0">
                  <a:pos x="443" y="1718"/>
                </a:cxn>
                <a:cxn ang="0">
                  <a:pos x="477" y="1549"/>
                </a:cxn>
                <a:cxn ang="0">
                  <a:pos x="517" y="1351"/>
                </a:cxn>
                <a:cxn ang="0">
                  <a:pos x="544" y="1040"/>
                </a:cxn>
                <a:cxn ang="0">
                  <a:pos x="603" y="890"/>
                </a:cxn>
                <a:cxn ang="0">
                  <a:pos x="641" y="780"/>
                </a:cxn>
                <a:cxn ang="0">
                  <a:pos x="170" y="825"/>
                </a:cxn>
                <a:cxn ang="0">
                  <a:pos x="148" y="748"/>
                </a:cxn>
                <a:cxn ang="0">
                  <a:pos x="143" y="678"/>
                </a:cxn>
                <a:cxn ang="0">
                  <a:pos x="176" y="616"/>
                </a:cxn>
                <a:cxn ang="0">
                  <a:pos x="187" y="795"/>
                </a:cxn>
                <a:cxn ang="0">
                  <a:pos x="541" y="861"/>
                </a:cxn>
                <a:cxn ang="0">
                  <a:pos x="509" y="801"/>
                </a:cxn>
                <a:cxn ang="0">
                  <a:pos x="512" y="717"/>
                </a:cxn>
                <a:cxn ang="0">
                  <a:pos x="502" y="642"/>
                </a:cxn>
                <a:cxn ang="0">
                  <a:pos x="539" y="719"/>
                </a:cxn>
                <a:cxn ang="0">
                  <a:pos x="545" y="833"/>
                </a:cxn>
                <a:cxn ang="0">
                  <a:pos x="541" y="861"/>
                </a:cxn>
              </a:cxnLst>
              <a:rect l="0" t="0" r="r" b="b"/>
              <a:pathLst>
                <a:path w="645" h="1875">
                  <a:moveTo>
                    <a:pt x="641" y="780"/>
                  </a:moveTo>
                  <a:cubicBezTo>
                    <a:pt x="638" y="757"/>
                    <a:pt x="636" y="745"/>
                    <a:pt x="635" y="728"/>
                  </a:cubicBezTo>
                  <a:cubicBezTo>
                    <a:pt x="635" y="728"/>
                    <a:pt x="635" y="722"/>
                    <a:pt x="638" y="708"/>
                  </a:cubicBezTo>
                  <a:cubicBezTo>
                    <a:pt x="638" y="708"/>
                    <a:pt x="634" y="683"/>
                    <a:pt x="627" y="680"/>
                  </a:cubicBezTo>
                  <a:cubicBezTo>
                    <a:pt x="623" y="662"/>
                    <a:pt x="623" y="662"/>
                    <a:pt x="623" y="662"/>
                  </a:cubicBezTo>
                  <a:cubicBezTo>
                    <a:pt x="623" y="662"/>
                    <a:pt x="631" y="639"/>
                    <a:pt x="623" y="630"/>
                  </a:cubicBezTo>
                  <a:cubicBezTo>
                    <a:pt x="619" y="624"/>
                    <a:pt x="616" y="570"/>
                    <a:pt x="608" y="562"/>
                  </a:cubicBezTo>
                  <a:cubicBezTo>
                    <a:pt x="600" y="555"/>
                    <a:pt x="617" y="478"/>
                    <a:pt x="586" y="450"/>
                  </a:cubicBezTo>
                  <a:cubicBezTo>
                    <a:pt x="556" y="421"/>
                    <a:pt x="613" y="428"/>
                    <a:pt x="509" y="357"/>
                  </a:cubicBezTo>
                  <a:cubicBezTo>
                    <a:pt x="509" y="357"/>
                    <a:pt x="465" y="343"/>
                    <a:pt x="463" y="336"/>
                  </a:cubicBezTo>
                  <a:cubicBezTo>
                    <a:pt x="462" y="328"/>
                    <a:pt x="420" y="310"/>
                    <a:pt x="420" y="310"/>
                  </a:cubicBezTo>
                  <a:cubicBezTo>
                    <a:pt x="420" y="310"/>
                    <a:pt x="408" y="263"/>
                    <a:pt x="415" y="254"/>
                  </a:cubicBezTo>
                  <a:cubicBezTo>
                    <a:pt x="421" y="245"/>
                    <a:pt x="431" y="216"/>
                    <a:pt x="430" y="213"/>
                  </a:cubicBezTo>
                  <a:cubicBezTo>
                    <a:pt x="429" y="209"/>
                    <a:pt x="453" y="196"/>
                    <a:pt x="447" y="147"/>
                  </a:cubicBezTo>
                  <a:cubicBezTo>
                    <a:pt x="447" y="147"/>
                    <a:pt x="453" y="104"/>
                    <a:pt x="440" y="69"/>
                  </a:cubicBezTo>
                  <a:cubicBezTo>
                    <a:pt x="427" y="35"/>
                    <a:pt x="340" y="0"/>
                    <a:pt x="280" y="67"/>
                  </a:cubicBezTo>
                  <a:cubicBezTo>
                    <a:pt x="280" y="67"/>
                    <a:pt x="262" y="111"/>
                    <a:pt x="271" y="141"/>
                  </a:cubicBezTo>
                  <a:cubicBezTo>
                    <a:pt x="271" y="141"/>
                    <a:pt x="260" y="206"/>
                    <a:pt x="280" y="214"/>
                  </a:cubicBezTo>
                  <a:cubicBezTo>
                    <a:pt x="288" y="237"/>
                    <a:pt x="288" y="237"/>
                    <a:pt x="288" y="237"/>
                  </a:cubicBezTo>
                  <a:cubicBezTo>
                    <a:pt x="288" y="237"/>
                    <a:pt x="296" y="260"/>
                    <a:pt x="287" y="265"/>
                  </a:cubicBezTo>
                  <a:cubicBezTo>
                    <a:pt x="287" y="265"/>
                    <a:pt x="271" y="301"/>
                    <a:pt x="264" y="302"/>
                  </a:cubicBezTo>
                  <a:cubicBezTo>
                    <a:pt x="264" y="302"/>
                    <a:pt x="148" y="356"/>
                    <a:pt x="132" y="374"/>
                  </a:cubicBezTo>
                  <a:cubicBezTo>
                    <a:pt x="132" y="374"/>
                    <a:pt x="110" y="389"/>
                    <a:pt x="79" y="475"/>
                  </a:cubicBezTo>
                  <a:cubicBezTo>
                    <a:pt x="79" y="475"/>
                    <a:pt x="43" y="622"/>
                    <a:pt x="43" y="633"/>
                  </a:cubicBezTo>
                  <a:cubicBezTo>
                    <a:pt x="43" y="633"/>
                    <a:pt x="37" y="674"/>
                    <a:pt x="48" y="678"/>
                  </a:cubicBezTo>
                  <a:cubicBezTo>
                    <a:pt x="48" y="678"/>
                    <a:pt x="42" y="707"/>
                    <a:pt x="46" y="710"/>
                  </a:cubicBezTo>
                  <a:cubicBezTo>
                    <a:pt x="46" y="710"/>
                    <a:pt x="51" y="739"/>
                    <a:pt x="59" y="738"/>
                  </a:cubicBezTo>
                  <a:cubicBezTo>
                    <a:pt x="69" y="775"/>
                    <a:pt x="69" y="775"/>
                    <a:pt x="69" y="775"/>
                  </a:cubicBezTo>
                  <a:cubicBezTo>
                    <a:pt x="69" y="775"/>
                    <a:pt x="61" y="818"/>
                    <a:pt x="75" y="831"/>
                  </a:cubicBezTo>
                  <a:cubicBezTo>
                    <a:pt x="75" y="831"/>
                    <a:pt x="125" y="908"/>
                    <a:pt x="132" y="922"/>
                  </a:cubicBezTo>
                  <a:cubicBezTo>
                    <a:pt x="146" y="930"/>
                    <a:pt x="146" y="930"/>
                    <a:pt x="146" y="930"/>
                  </a:cubicBezTo>
                  <a:cubicBezTo>
                    <a:pt x="151" y="945"/>
                    <a:pt x="151" y="945"/>
                    <a:pt x="151" y="945"/>
                  </a:cubicBezTo>
                  <a:cubicBezTo>
                    <a:pt x="151" y="945"/>
                    <a:pt x="153" y="971"/>
                    <a:pt x="160" y="979"/>
                  </a:cubicBezTo>
                  <a:cubicBezTo>
                    <a:pt x="160" y="979"/>
                    <a:pt x="142" y="1089"/>
                    <a:pt x="138" y="1103"/>
                  </a:cubicBezTo>
                  <a:cubicBezTo>
                    <a:pt x="138" y="1103"/>
                    <a:pt x="119" y="1203"/>
                    <a:pt x="120" y="1248"/>
                  </a:cubicBezTo>
                  <a:cubicBezTo>
                    <a:pt x="120" y="1248"/>
                    <a:pt x="124" y="1282"/>
                    <a:pt x="112" y="1290"/>
                  </a:cubicBezTo>
                  <a:cubicBezTo>
                    <a:pt x="101" y="1298"/>
                    <a:pt x="100" y="1359"/>
                    <a:pt x="100" y="1359"/>
                  </a:cubicBezTo>
                  <a:cubicBezTo>
                    <a:pt x="100" y="1359"/>
                    <a:pt x="78" y="1419"/>
                    <a:pt x="85" y="1499"/>
                  </a:cubicBezTo>
                  <a:cubicBezTo>
                    <a:pt x="85" y="1499"/>
                    <a:pt x="73" y="1554"/>
                    <a:pt x="73" y="1587"/>
                  </a:cubicBezTo>
                  <a:cubicBezTo>
                    <a:pt x="73" y="1620"/>
                    <a:pt x="68" y="1672"/>
                    <a:pt x="68" y="1672"/>
                  </a:cubicBezTo>
                  <a:cubicBezTo>
                    <a:pt x="68" y="1672"/>
                    <a:pt x="50" y="1679"/>
                    <a:pt x="53" y="1705"/>
                  </a:cubicBezTo>
                  <a:cubicBezTo>
                    <a:pt x="57" y="1746"/>
                    <a:pt x="57" y="1746"/>
                    <a:pt x="57" y="1746"/>
                  </a:cubicBezTo>
                  <a:cubicBezTo>
                    <a:pt x="65" y="1754"/>
                    <a:pt x="65" y="1754"/>
                    <a:pt x="65" y="1754"/>
                  </a:cubicBezTo>
                  <a:cubicBezTo>
                    <a:pt x="65" y="1754"/>
                    <a:pt x="48" y="1797"/>
                    <a:pt x="12" y="1825"/>
                  </a:cubicBezTo>
                  <a:cubicBezTo>
                    <a:pt x="12" y="1825"/>
                    <a:pt x="0" y="1841"/>
                    <a:pt x="9" y="1860"/>
                  </a:cubicBezTo>
                  <a:cubicBezTo>
                    <a:pt x="9" y="1860"/>
                    <a:pt x="78" y="1875"/>
                    <a:pt x="118" y="1839"/>
                  </a:cubicBezTo>
                  <a:cubicBezTo>
                    <a:pt x="118" y="1839"/>
                    <a:pt x="123" y="1819"/>
                    <a:pt x="125" y="1815"/>
                  </a:cubicBezTo>
                  <a:cubicBezTo>
                    <a:pt x="125" y="1815"/>
                    <a:pt x="147" y="1821"/>
                    <a:pt x="161" y="1810"/>
                  </a:cubicBezTo>
                  <a:cubicBezTo>
                    <a:pt x="161" y="1810"/>
                    <a:pt x="182" y="1818"/>
                    <a:pt x="178" y="1780"/>
                  </a:cubicBezTo>
                  <a:cubicBezTo>
                    <a:pt x="175" y="1760"/>
                    <a:pt x="175" y="1760"/>
                    <a:pt x="175" y="1760"/>
                  </a:cubicBezTo>
                  <a:cubicBezTo>
                    <a:pt x="175" y="1760"/>
                    <a:pt x="182" y="1754"/>
                    <a:pt x="179" y="1739"/>
                  </a:cubicBezTo>
                  <a:cubicBezTo>
                    <a:pt x="176" y="1725"/>
                    <a:pt x="192" y="1720"/>
                    <a:pt x="194" y="1660"/>
                  </a:cubicBezTo>
                  <a:cubicBezTo>
                    <a:pt x="197" y="1600"/>
                    <a:pt x="184" y="1573"/>
                    <a:pt x="192" y="1559"/>
                  </a:cubicBezTo>
                  <a:cubicBezTo>
                    <a:pt x="199" y="1545"/>
                    <a:pt x="246" y="1371"/>
                    <a:pt x="252" y="1371"/>
                  </a:cubicBezTo>
                  <a:cubicBezTo>
                    <a:pt x="258" y="1371"/>
                    <a:pt x="262" y="1303"/>
                    <a:pt x="260" y="1296"/>
                  </a:cubicBezTo>
                  <a:cubicBezTo>
                    <a:pt x="257" y="1290"/>
                    <a:pt x="264" y="1248"/>
                    <a:pt x="271" y="1228"/>
                  </a:cubicBezTo>
                  <a:cubicBezTo>
                    <a:pt x="279" y="1209"/>
                    <a:pt x="325" y="1082"/>
                    <a:pt x="334" y="1070"/>
                  </a:cubicBezTo>
                  <a:cubicBezTo>
                    <a:pt x="343" y="1057"/>
                    <a:pt x="357" y="1043"/>
                    <a:pt x="356" y="1076"/>
                  </a:cubicBezTo>
                  <a:cubicBezTo>
                    <a:pt x="354" y="1109"/>
                    <a:pt x="360" y="1201"/>
                    <a:pt x="361" y="1221"/>
                  </a:cubicBezTo>
                  <a:cubicBezTo>
                    <a:pt x="362" y="1240"/>
                    <a:pt x="376" y="1258"/>
                    <a:pt x="376" y="1258"/>
                  </a:cubicBezTo>
                  <a:cubicBezTo>
                    <a:pt x="376" y="1258"/>
                    <a:pt x="375" y="1341"/>
                    <a:pt x="385" y="1342"/>
                  </a:cubicBezTo>
                  <a:cubicBezTo>
                    <a:pt x="395" y="1344"/>
                    <a:pt x="366" y="1382"/>
                    <a:pt x="372" y="1392"/>
                  </a:cubicBezTo>
                  <a:cubicBezTo>
                    <a:pt x="370" y="1469"/>
                    <a:pt x="370" y="1469"/>
                    <a:pt x="370" y="1469"/>
                  </a:cubicBezTo>
                  <a:cubicBezTo>
                    <a:pt x="370" y="1469"/>
                    <a:pt x="358" y="1582"/>
                    <a:pt x="365" y="1582"/>
                  </a:cubicBezTo>
                  <a:cubicBezTo>
                    <a:pt x="371" y="1582"/>
                    <a:pt x="349" y="1616"/>
                    <a:pt x="349" y="1616"/>
                  </a:cubicBezTo>
                  <a:cubicBezTo>
                    <a:pt x="349" y="1616"/>
                    <a:pt x="333" y="1643"/>
                    <a:pt x="333" y="1663"/>
                  </a:cubicBezTo>
                  <a:cubicBezTo>
                    <a:pt x="333" y="1682"/>
                    <a:pt x="333" y="1723"/>
                    <a:pt x="340" y="1723"/>
                  </a:cubicBezTo>
                  <a:cubicBezTo>
                    <a:pt x="348" y="1723"/>
                    <a:pt x="344" y="1768"/>
                    <a:pt x="344" y="1768"/>
                  </a:cubicBezTo>
                  <a:cubicBezTo>
                    <a:pt x="344" y="1768"/>
                    <a:pt x="362" y="1779"/>
                    <a:pt x="378" y="1778"/>
                  </a:cubicBezTo>
                  <a:cubicBezTo>
                    <a:pt x="378" y="1778"/>
                    <a:pt x="384" y="1811"/>
                    <a:pt x="402" y="1811"/>
                  </a:cubicBezTo>
                  <a:cubicBezTo>
                    <a:pt x="402" y="1811"/>
                    <a:pt x="429" y="1825"/>
                    <a:pt x="443" y="1819"/>
                  </a:cubicBezTo>
                  <a:cubicBezTo>
                    <a:pt x="443" y="1819"/>
                    <a:pt x="483" y="1829"/>
                    <a:pt x="486" y="1800"/>
                  </a:cubicBezTo>
                  <a:cubicBezTo>
                    <a:pt x="486" y="1800"/>
                    <a:pt x="488" y="1777"/>
                    <a:pt x="474" y="1768"/>
                  </a:cubicBezTo>
                  <a:cubicBezTo>
                    <a:pt x="474" y="1768"/>
                    <a:pt x="435" y="1737"/>
                    <a:pt x="443" y="1718"/>
                  </a:cubicBezTo>
                  <a:cubicBezTo>
                    <a:pt x="451" y="1698"/>
                    <a:pt x="456" y="1652"/>
                    <a:pt x="451" y="1646"/>
                  </a:cubicBezTo>
                  <a:cubicBezTo>
                    <a:pt x="445" y="1640"/>
                    <a:pt x="458" y="1584"/>
                    <a:pt x="477" y="1549"/>
                  </a:cubicBezTo>
                  <a:cubicBezTo>
                    <a:pt x="497" y="1513"/>
                    <a:pt x="498" y="1446"/>
                    <a:pt x="498" y="1446"/>
                  </a:cubicBezTo>
                  <a:cubicBezTo>
                    <a:pt x="517" y="1351"/>
                    <a:pt x="517" y="1351"/>
                    <a:pt x="517" y="1351"/>
                  </a:cubicBezTo>
                  <a:cubicBezTo>
                    <a:pt x="517" y="1351"/>
                    <a:pt x="509" y="1278"/>
                    <a:pt x="518" y="1264"/>
                  </a:cubicBezTo>
                  <a:cubicBezTo>
                    <a:pt x="527" y="1250"/>
                    <a:pt x="539" y="1039"/>
                    <a:pt x="544" y="1040"/>
                  </a:cubicBezTo>
                  <a:cubicBezTo>
                    <a:pt x="549" y="1041"/>
                    <a:pt x="540" y="952"/>
                    <a:pt x="563" y="938"/>
                  </a:cubicBezTo>
                  <a:cubicBezTo>
                    <a:pt x="586" y="923"/>
                    <a:pt x="603" y="890"/>
                    <a:pt x="603" y="890"/>
                  </a:cubicBezTo>
                  <a:cubicBezTo>
                    <a:pt x="617" y="833"/>
                    <a:pt x="617" y="833"/>
                    <a:pt x="617" y="833"/>
                  </a:cubicBezTo>
                  <a:cubicBezTo>
                    <a:pt x="617" y="833"/>
                    <a:pt x="645" y="803"/>
                    <a:pt x="641" y="780"/>
                  </a:cubicBezTo>
                  <a:close/>
                  <a:moveTo>
                    <a:pt x="187" y="840"/>
                  </a:moveTo>
                  <a:cubicBezTo>
                    <a:pt x="170" y="825"/>
                    <a:pt x="170" y="825"/>
                    <a:pt x="170" y="825"/>
                  </a:cubicBezTo>
                  <a:cubicBezTo>
                    <a:pt x="166" y="799"/>
                    <a:pt x="166" y="799"/>
                    <a:pt x="166" y="799"/>
                  </a:cubicBezTo>
                  <a:cubicBezTo>
                    <a:pt x="156" y="786"/>
                    <a:pt x="148" y="748"/>
                    <a:pt x="148" y="748"/>
                  </a:cubicBezTo>
                  <a:cubicBezTo>
                    <a:pt x="146" y="710"/>
                    <a:pt x="146" y="710"/>
                    <a:pt x="146" y="710"/>
                  </a:cubicBezTo>
                  <a:cubicBezTo>
                    <a:pt x="142" y="703"/>
                    <a:pt x="143" y="678"/>
                    <a:pt x="143" y="678"/>
                  </a:cubicBezTo>
                  <a:cubicBezTo>
                    <a:pt x="153" y="672"/>
                    <a:pt x="153" y="649"/>
                    <a:pt x="153" y="649"/>
                  </a:cubicBezTo>
                  <a:cubicBezTo>
                    <a:pt x="176" y="616"/>
                    <a:pt x="176" y="616"/>
                    <a:pt x="176" y="616"/>
                  </a:cubicBezTo>
                  <a:cubicBezTo>
                    <a:pt x="178" y="621"/>
                    <a:pt x="166" y="729"/>
                    <a:pt x="166" y="729"/>
                  </a:cubicBezTo>
                  <a:cubicBezTo>
                    <a:pt x="162" y="781"/>
                    <a:pt x="187" y="795"/>
                    <a:pt x="187" y="795"/>
                  </a:cubicBezTo>
                  <a:cubicBezTo>
                    <a:pt x="183" y="795"/>
                    <a:pt x="187" y="840"/>
                    <a:pt x="187" y="840"/>
                  </a:cubicBezTo>
                  <a:close/>
                  <a:moveTo>
                    <a:pt x="541" y="861"/>
                  </a:moveTo>
                  <a:cubicBezTo>
                    <a:pt x="507" y="808"/>
                    <a:pt x="507" y="808"/>
                    <a:pt x="507" y="808"/>
                  </a:cubicBezTo>
                  <a:cubicBezTo>
                    <a:pt x="509" y="801"/>
                    <a:pt x="509" y="801"/>
                    <a:pt x="509" y="801"/>
                  </a:cubicBezTo>
                  <a:cubicBezTo>
                    <a:pt x="509" y="801"/>
                    <a:pt x="504" y="765"/>
                    <a:pt x="498" y="765"/>
                  </a:cubicBezTo>
                  <a:cubicBezTo>
                    <a:pt x="498" y="765"/>
                    <a:pt x="512" y="749"/>
                    <a:pt x="512" y="717"/>
                  </a:cubicBezTo>
                  <a:cubicBezTo>
                    <a:pt x="512" y="717"/>
                    <a:pt x="506" y="697"/>
                    <a:pt x="497" y="683"/>
                  </a:cubicBezTo>
                  <a:cubicBezTo>
                    <a:pt x="489" y="671"/>
                    <a:pt x="501" y="652"/>
                    <a:pt x="502" y="642"/>
                  </a:cubicBezTo>
                  <a:cubicBezTo>
                    <a:pt x="512" y="624"/>
                    <a:pt x="512" y="624"/>
                    <a:pt x="512" y="624"/>
                  </a:cubicBezTo>
                  <a:cubicBezTo>
                    <a:pt x="512" y="624"/>
                    <a:pt x="524" y="699"/>
                    <a:pt x="539" y="719"/>
                  </a:cubicBezTo>
                  <a:cubicBezTo>
                    <a:pt x="539" y="719"/>
                    <a:pt x="540" y="765"/>
                    <a:pt x="547" y="789"/>
                  </a:cubicBezTo>
                  <a:cubicBezTo>
                    <a:pt x="547" y="789"/>
                    <a:pt x="540" y="825"/>
                    <a:pt x="545" y="833"/>
                  </a:cubicBezTo>
                  <a:cubicBezTo>
                    <a:pt x="545" y="833"/>
                    <a:pt x="552" y="835"/>
                    <a:pt x="549" y="840"/>
                  </a:cubicBezTo>
                  <a:cubicBezTo>
                    <a:pt x="549" y="840"/>
                    <a:pt x="552" y="857"/>
                    <a:pt x="541" y="861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9" name="Freeform 15"/>
            <p:cNvSpPr>
              <a:spLocks/>
            </p:cNvSpPr>
            <p:nvPr/>
          </p:nvSpPr>
          <p:spPr bwMode="auto">
            <a:xfrm>
              <a:off x="1851" y="419"/>
              <a:ext cx="210" cy="911"/>
            </a:xfrm>
            <a:custGeom>
              <a:avLst/>
              <a:gdLst/>
              <a:ahLst/>
              <a:cxnLst>
                <a:cxn ang="0">
                  <a:pos x="37" y="1"/>
                </a:cxn>
                <a:cxn ang="0">
                  <a:pos x="54" y="23"/>
                </a:cxn>
                <a:cxn ang="0">
                  <a:pos x="49" y="57"/>
                </a:cxn>
                <a:cxn ang="0">
                  <a:pos x="84" y="168"/>
                </a:cxn>
                <a:cxn ang="0">
                  <a:pos x="100" y="406"/>
                </a:cxn>
                <a:cxn ang="0">
                  <a:pos x="62" y="451"/>
                </a:cxn>
                <a:cxn ang="0">
                  <a:pos x="14" y="405"/>
                </a:cxn>
                <a:cxn ang="0">
                  <a:pos x="11" y="145"/>
                </a:cxn>
                <a:cxn ang="0">
                  <a:pos x="19" y="63"/>
                </a:cxn>
                <a:cxn ang="0">
                  <a:pos x="0" y="25"/>
                </a:cxn>
                <a:cxn ang="0">
                  <a:pos x="31" y="0"/>
                </a:cxn>
                <a:cxn ang="0">
                  <a:pos x="37" y="1"/>
                </a:cxn>
              </a:cxnLst>
              <a:rect l="0" t="0" r="r" b="b"/>
              <a:pathLst>
                <a:path w="105" h="455">
                  <a:moveTo>
                    <a:pt x="37" y="1"/>
                  </a:moveTo>
                  <a:cubicBezTo>
                    <a:pt x="54" y="23"/>
                    <a:pt x="54" y="23"/>
                    <a:pt x="54" y="23"/>
                  </a:cubicBezTo>
                  <a:cubicBezTo>
                    <a:pt x="49" y="57"/>
                    <a:pt x="49" y="57"/>
                    <a:pt x="49" y="57"/>
                  </a:cubicBezTo>
                  <a:cubicBezTo>
                    <a:pt x="49" y="57"/>
                    <a:pt x="83" y="149"/>
                    <a:pt x="84" y="168"/>
                  </a:cubicBezTo>
                  <a:cubicBezTo>
                    <a:pt x="84" y="168"/>
                    <a:pt x="105" y="389"/>
                    <a:pt x="100" y="406"/>
                  </a:cubicBezTo>
                  <a:cubicBezTo>
                    <a:pt x="100" y="406"/>
                    <a:pt x="76" y="437"/>
                    <a:pt x="62" y="451"/>
                  </a:cubicBezTo>
                  <a:cubicBezTo>
                    <a:pt x="57" y="455"/>
                    <a:pt x="13" y="409"/>
                    <a:pt x="14" y="405"/>
                  </a:cubicBezTo>
                  <a:cubicBezTo>
                    <a:pt x="14" y="401"/>
                    <a:pt x="6" y="204"/>
                    <a:pt x="11" y="145"/>
                  </a:cubicBezTo>
                  <a:cubicBezTo>
                    <a:pt x="11" y="145"/>
                    <a:pt x="17" y="89"/>
                    <a:pt x="19" y="63"/>
                  </a:cubicBezTo>
                  <a:cubicBezTo>
                    <a:pt x="21" y="40"/>
                    <a:pt x="2" y="25"/>
                    <a:pt x="0" y="25"/>
                  </a:cubicBezTo>
                  <a:cubicBezTo>
                    <a:pt x="0" y="25"/>
                    <a:pt x="23" y="0"/>
                    <a:pt x="31" y="0"/>
                  </a:cubicBezTo>
                  <a:cubicBezTo>
                    <a:pt x="33" y="0"/>
                    <a:pt x="37" y="1"/>
                    <a:pt x="37" y="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0" name="Freeform 16"/>
            <p:cNvSpPr>
              <a:spLocks noEditPoints="1"/>
            </p:cNvSpPr>
            <p:nvPr/>
          </p:nvSpPr>
          <p:spPr bwMode="auto">
            <a:xfrm>
              <a:off x="2548" y="-262"/>
              <a:ext cx="968" cy="3763"/>
            </a:xfrm>
            <a:custGeom>
              <a:avLst/>
              <a:gdLst/>
              <a:ahLst/>
              <a:cxnLst>
                <a:cxn ang="0">
                  <a:pos x="368" y="784"/>
                </a:cxn>
                <a:cxn ang="0">
                  <a:pos x="362" y="588"/>
                </a:cxn>
                <a:cxn ang="0">
                  <a:pos x="420" y="349"/>
                </a:cxn>
                <a:cxn ang="0">
                  <a:pos x="341" y="289"/>
                </a:cxn>
                <a:cxn ang="0">
                  <a:pos x="338" y="166"/>
                </a:cxn>
                <a:cxn ang="0">
                  <a:pos x="351" y="168"/>
                </a:cxn>
                <a:cxn ang="0">
                  <a:pos x="363" y="171"/>
                </a:cxn>
                <a:cxn ang="0">
                  <a:pos x="341" y="79"/>
                </a:cxn>
                <a:cxn ang="0">
                  <a:pos x="235" y="13"/>
                </a:cxn>
                <a:cxn ang="0">
                  <a:pos x="168" y="121"/>
                </a:cxn>
                <a:cxn ang="0">
                  <a:pos x="220" y="238"/>
                </a:cxn>
                <a:cxn ang="0">
                  <a:pos x="236" y="275"/>
                </a:cxn>
                <a:cxn ang="0">
                  <a:pos x="122" y="307"/>
                </a:cxn>
                <a:cxn ang="0">
                  <a:pos x="30" y="464"/>
                </a:cxn>
                <a:cxn ang="0">
                  <a:pos x="5" y="542"/>
                </a:cxn>
                <a:cxn ang="0">
                  <a:pos x="64" y="644"/>
                </a:cxn>
                <a:cxn ang="0">
                  <a:pos x="17" y="774"/>
                </a:cxn>
                <a:cxn ang="0">
                  <a:pos x="90" y="857"/>
                </a:cxn>
                <a:cxn ang="0">
                  <a:pos x="82" y="945"/>
                </a:cxn>
                <a:cxn ang="0">
                  <a:pos x="83" y="1131"/>
                </a:cxn>
                <a:cxn ang="0">
                  <a:pos x="81" y="1366"/>
                </a:cxn>
                <a:cxn ang="0">
                  <a:pos x="178" y="1491"/>
                </a:cxn>
                <a:cxn ang="0">
                  <a:pos x="108" y="1812"/>
                </a:cxn>
                <a:cxn ang="0">
                  <a:pos x="59" y="1851"/>
                </a:cxn>
                <a:cxn ang="0">
                  <a:pos x="191" y="1819"/>
                </a:cxn>
                <a:cxn ang="0">
                  <a:pos x="213" y="1845"/>
                </a:cxn>
                <a:cxn ang="0">
                  <a:pos x="232" y="1826"/>
                </a:cxn>
                <a:cxn ang="0">
                  <a:pos x="312" y="1764"/>
                </a:cxn>
                <a:cxn ang="0">
                  <a:pos x="334" y="1806"/>
                </a:cxn>
                <a:cxn ang="0">
                  <a:pos x="372" y="1736"/>
                </a:cxn>
                <a:cxn ang="0">
                  <a:pos x="296" y="1556"/>
                </a:cxn>
                <a:cxn ang="0">
                  <a:pos x="281" y="1352"/>
                </a:cxn>
                <a:cxn ang="0">
                  <a:pos x="368" y="1025"/>
                </a:cxn>
                <a:cxn ang="0">
                  <a:pos x="242" y="1731"/>
                </a:cxn>
                <a:cxn ang="0">
                  <a:pos x="243" y="1618"/>
                </a:cxn>
              </a:cxnLst>
              <a:rect l="0" t="0" r="r" b="b"/>
              <a:pathLst>
                <a:path w="484" h="1879">
                  <a:moveTo>
                    <a:pt x="368" y="1025"/>
                  </a:moveTo>
                  <a:cubicBezTo>
                    <a:pt x="368" y="1025"/>
                    <a:pt x="386" y="821"/>
                    <a:pt x="368" y="784"/>
                  </a:cubicBezTo>
                  <a:cubicBezTo>
                    <a:pt x="359" y="767"/>
                    <a:pt x="318" y="654"/>
                    <a:pt x="327" y="644"/>
                  </a:cubicBezTo>
                  <a:cubicBezTo>
                    <a:pt x="335" y="634"/>
                    <a:pt x="359" y="596"/>
                    <a:pt x="362" y="588"/>
                  </a:cubicBezTo>
                  <a:cubicBezTo>
                    <a:pt x="365" y="581"/>
                    <a:pt x="484" y="435"/>
                    <a:pt x="473" y="412"/>
                  </a:cubicBezTo>
                  <a:cubicBezTo>
                    <a:pt x="461" y="388"/>
                    <a:pt x="445" y="368"/>
                    <a:pt x="420" y="349"/>
                  </a:cubicBezTo>
                  <a:cubicBezTo>
                    <a:pt x="395" y="330"/>
                    <a:pt x="378" y="339"/>
                    <a:pt x="365" y="301"/>
                  </a:cubicBezTo>
                  <a:cubicBezTo>
                    <a:pt x="341" y="289"/>
                    <a:pt x="341" y="289"/>
                    <a:pt x="341" y="289"/>
                  </a:cubicBezTo>
                  <a:cubicBezTo>
                    <a:pt x="341" y="289"/>
                    <a:pt x="319" y="247"/>
                    <a:pt x="328" y="204"/>
                  </a:cubicBezTo>
                  <a:cubicBezTo>
                    <a:pt x="337" y="162"/>
                    <a:pt x="338" y="166"/>
                    <a:pt x="338" y="166"/>
                  </a:cubicBezTo>
                  <a:cubicBezTo>
                    <a:pt x="347" y="159"/>
                    <a:pt x="347" y="159"/>
                    <a:pt x="347" y="159"/>
                  </a:cubicBezTo>
                  <a:cubicBezTo>
                    <a:pt x="351" y="168"/>
                    <a:pt x="351" y="168"/>
                    <a:pt x="351" y="168"/>
                  </a:cubicBezTo>
                  <a:cubicBezTo>
                    <a:pt x="357" y="156"/>
                    <a:pt x="357" y="156"/>
                    <a:pt x="357" y="156"/>
                  </a:cubicBezTo>
                  <a:cubicBezTo>
                    <a:pt x="363" y="171"/>
                    <a:pt x="363" y="171"/>
                    <a:pt x="363" y="171"/>
                  </a:cubicBezTo>
                  <a:cubicBezTo>
                    <a:pt x="363" y="171"/>
                    <a:pt x="388" y="126"/>
                    <a:pt x="370" y="110"/>
                  </a:cubicBezTo>
                  <a:cubicBezTo>
                    <a:pt x="370" y="110"/>
                    <a:pt x="347" y="89"/>
                    <a:pt x="341" y="79"/>
                  </a:cubicBezTo>
                  <a:cubicBezTo>
                    <a:pt x="324" y="47"/>
                    <a:pt x="305" y="23"/>
                    <a:pt x="305" y="23"/>
                  </a:cubicBezTo>
                  <a:cubicBezTo>
                    <a:pt x="305" y="23"/>
                    <a:pt x="268" y="0"/>
                    <a:pt x="235" y="13"/>
                  </a:cubicBezTo>
                  <a:cubicBezTo>
                    <a:pt x="201" y="26"/>
                    <a:pt x="182" y="47"/>
                    <a:pt x="170" y="67"/>
                  </a:cubicBezTo>
                  <a:cubicBezTo>
                    <a:pt x="165" y="76"/>
                    <a:pt x="160" y="102"/>
                    <a:pt x="168" y="121"/>
                  </a:cubicBezTo>
                  <a:cubicBezTo>
                    <a:pt x="172" y="133"/>
                    <a:pt x="182" y="164"/>
                    <a:pt x="182" y="164"/>
                  </a:cubicBezTo>
                  <a:cubicBezTo>
                    <a:pt x="182" y="164"/>
                    <a:pt x="200" y="221"/>
                    <a:pt x="220" y="238"/>
                  </a:cubicBezTo>
                  <a:cubicBezTo>
                    <a:pt x="242" y="263"/>
                    <a:pt x="242" y="263"/>
                    <a:pt x="242" y="263"/>
                  </a:cubicBezTo>
                  <a:cubicBezTo>
                    <a:pt x="236" y="275"/>
                    <a:pt x="236" y="275"/>
                    <a:pt x="236" y="275"/>
                  </a:cubicBezTo>
                  <a:cubicBezTo>
                    <a:pt x="236" y="275"/>
                    <a:pt x="214" y="283"/>
                    <a:pt x="189" y="299"/>
                  </a:cubicBezTo>
                  <a:cubicBezTo>
                    <a:pt x="122" y="307"/>
                    <a:pt x="122" y="307"/>
                    <a:pt x="122" y="307"/>
                  </a:cubicBezTo>
                  <a:cubicBezTo>
                    <a:pt x="122" y="307"/>
                    <a:pt x="99" y="323"/>
                    <a:pt x="76" y="372"/>
                  </a:cubicBezTo>
                  <a:cubicBezTo>
                    <a:pt x="30" y="464"/>
                    <a:pt x="30" y="464"/>
                    <a:pt x="30" y="464"/>
                  </a:cubicBezTo>
                  <a:cubicBezTo>
                    <a:pt x="30" y="464"/>
                    <a:pt x="19" y="487"/>
                    <a:pt x="10" y="510"/>
                  </a:cubicBezTo>
                  <a:cubicBezTo>
                    <a:pt x="10" y="510"/>
                    <a:pt x="3" y="534"/>
                    <a:pt x="5" y="542"/>
                  </a:cubicBezTo>
                  <a:cubicBezTo>
                    <a:pt x="5" y="542"/>
                    <a:pt x="0" y="622"/>
                    <a:pt x="8" y="626"/>
                  </a:cubicBezTo>
                  <a:cubicBezTo>
                    <a:pt x="23" y="634"/>
                    <a:pt x="27" y="642"/>
                    <a:pt x="64" y="644"/>
                  </a:cubicBezTo>
                  <a:cubicBezTo>
                    <a:pt x="64" y="644"/>
                    <a:pt x="65" y="663"/>
                    <a:pt x="54" y="679"/>
                  </a:cubicBezTo>
                  <a:cubicBezTo>
                    <a:pt x="17" y="774"/>
                    <a:pt x="17" y="774"/>
                    <a:pt x="17" y="774"/>
                  </a:cubicBezTo>
                  <a:cubicBezTo>
                    <a:pt x="81" y="823"/>
                    <a:pt x="81" y="823"/>
                    <a:pt x="81" y="823"/>
                  </a:cubicBezTo>
                  <a:cubicBezTo>
                    <a:pt x="90" y="857"/>
                    <a:pt x="90" y="857"/>
                    <a:pt x="90" y="857"/>
                  </a:cubicBezTo>
                  <a:cubicBezTo>
                    <a:pt x="90" y="857"/>
                    <a:pt x="91" y="878"/>
                    <a:pt x="89" y="907"/>
                  </a:cubicBezTo>
                  <a:cubicBezTo>
                    <a:pt x="82" y="945"/>
                    <a:pt x="82" y="945"/>
                    <a:pt x="82" y="945"/>
                  </a:cubicBezTo>
                  <a:cubicBezTo>
                    <a:pt x="83" y="991"/>
                    <a:pt x="83" y="991"/>
                    <a:pt x="83" y="991"/>
                  </a:cubicBezTo>
                  <a:cubicBezTo>
                    <a:pt x="83" y="991"/>
                    <a:pt x="81" y="1110"/>
                    <a:pt x="83" y="1131"/>
                  </a:cubicBezTo>
                  <a:cubicBezTo>
                    <a:pt x="83" y="1131"/>
                    <a:pt x="81" y="1291"/>
                    <a:pt x="81" y="1337"/>
                  </a:cubicBezTo>
                  <a:cubicBezTo>
                    <a:pt x="81" y="1366"/>
                    <a:pt x="81" y="1366"/>
                    <a:pt x="81" y="1366"/>
                  </a:cubicBezTo>
                  <a:cubicBezTo>
                    <a:pt x="81" y="1366"/>
                    <a:pt x="113" y="1368"/>
                    <a:pt x="125" y="1364"/>
                  </a:cubicBezTo>
                  <a:cubicBezTo>
                    <a:pt x="125" y="1364"/>
                    <a:pt x="178" y="1469"/>
                    <a:pt x="178" y="1491"/>
                  </a:cubicBezTo>
                  <a:cubicBezTo>
                    <a:pt x="178" y="1491"/>
                    <a:pt x="181" y="1642"/>
                    <a:pt x="156" y="1686"/>
                  </a:cubicBezTo>
                  <a:cubicBezTo>
                    <a:pt x="108" y="1812"/>
                    <a:pt x="108" y="1812"/>
                    <a:pt x="108" y="1812"/>
                  </a:cubicBezTo>
                  <a:cubicBezTo>
                    <a:pt x="108" y="1812"/>
                    <a:pt x="84" y="1823"/>
                    <a:pt x="67" y="1831"/>
                  </a:cubicBezTo>
                  <a:cubicBezTo>
                    <a:pt x="67" y="1831"/>
                    <a:pt x="54" y="1840"/>
                    <a:pt x="59" y="1851"/>
                  </a:cubicBezTo>
                  <a:cubicBezTo>
                    <a:pt x="59" y="1851"/>
                    <a:pt x="130" y="1879"/>
                    <a:pt x="169" y="1848"/>
                  </a:cubicBezTo>
                  <a:cubicBezTo>
                    <a:pt x="169" y="1848"/>
                    <a:pt x="184" y="1818"/>
                    <a:pt x="191" y="1819"/>
                  </a:cubicBezTo>
                  <a:cubicBezTo>
                    <a:pt x="191" y="1841"/>
                    <a:pt x="191" y="1841"/>
                    <a:pt x="191" y="1841"/>
                  </a:cubicBezTo>
                  <a:cubicBezTo>
                    <a:pt x="213" y="1845"/>
                    <a:pt x="213" y="1845"/>
                    <a:pt x="213" y="1845"/>
                  </a:cubicBezTo>
                  <a:cubicBezTo>
                    <a:pt x="226" y="1845"/>
                    <a:pt x="226" y="1845"/>
                    <a:pt x="226" y="1845"/>
                  </a:cubicBezTo>
                  <a:cubicBezTo>
                    <a:pt x="232" y="1826"/>
                    <a:pt x="232" y="1826"/>
                    <a:pt x="232" y="1826"/>
                  </a:cubicBezTo>
                  <a:cubicBezTo>
                    <a:pt x="232" y="1826"/>
                    <a:pt x="259" y="1820"/>
                    <a:pt x="274" y="1800"/>
                  </a:cubicBezTo>
                  <a:cubicBezTo>
                    <a:pt x="274" y="1800"/>
                    <a:pt x="308" y="1764"/>
                    <a:pt x="312" y="1764"/>
                  </a:cubicBezTo>
                  <a:cubicBezTo>
                    <a:pt x="340" y="1756"/>
                    <a:pt x="340" y="1756"/>
                    <a:pt x="340" y="1756"/>
                  </a:cubicBezTo>
                  <a:cubicBezTo>
                    <a:pt x="334" y="1806"/>
                    <a:pt x="334" y="1806"/>
                    <a:pt x="334" y="1806"/>
                  </a:cubicBezTo>
                  <a:cubicBezTo>
                    <a:pt x="334" y="1806"/>
                    <a:pt x="353" y="1810"/>
                    <a:pt x="362" y="1801"/>
                  </a:cubicBezTo>
                  <a:cubicBezTo>
                    <a:pt x="372" y="1736"/>
                    <a:pt x="372" y="1736"/>
                    <a:pt x="372" y="1736"/>
                  </a:cubicBezTo>
                  <a:cubicBezTo>
                    <a:pt x="372" y="1736"/>
                    <a:pt x="378" y="1698"/>
                    <a:pt x="353" y="1682"/>
                  </a:cubicBezTo>
                  <a:cubicBezTo>
                    <a:pt x="353" y="1682"/>
                    <a:pt x="319" y="1664"/>
                    <a:pt x="296" y="1556"/>
                  </a:cubicBezTo>
                  <a:cubicBezTo>
                    <a:pt x="285" y="1505"/>
                    <a:pt x="280" y="1487"/>
                    <a:pt x="278" y="1483"/>
                  </a:cubicBezTo>
                  <a:cubicBezTo>
                    <a:pt x="282" y="1458"/>
                    <a:pt x="291" y="1367"/>
                    <a:pt x="281" y="1352"/>
                  </a:cubicBezTo>
                  <a:cubicBezTo>
                    <a:pt x="353" y="1340"/>
                    <a:pt x="353" y="1340"/>
                    <a:pt x="353" y="1340"/>
                  </a:cubicBezTo>
                  <a:cubicBezTo>
                    <a:pt x="353" y="1340"/>
                    <a:pt x="356" y="1065"/>
                    <a:pt x="368" y="1025"/>
                  </a:cubicBezTo>
                  <a:close/>
                  <a:moveTo>
                    <a:pt x="259" y="1691"/>
                  </a:moveTo>
                  <a:cubicBezTo>
                    <a:pt x="258" y="1723"/>
                    <a:pt x="242" y="1731"/>
                    <a:pt x="242" y="1731"/>
                  </a:cubicBezTo>
                  <a:cubicBezTo>
                    <a:pt x="239" y="1714"/>
                    <a:pt x="230" y="1722"/>
                    <a:pt x="227" y="1686"/>
                  </a:cubicBezTo>
                  <a:cubicBezTo>
                    <a:pt x="224" y="1650"/>
                    <a:pt x="243" y="1618"/>
                    <a:pt x="243" y="1618"/>
                  </a:cubicBezTo>
                  <a:cubicBezTo>
                    <a:pt x="243" y="1618"/>
                    <a:pt x="261" y="1658"/>
                    <a:pt x="259" y="1691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1" name="Freeform 17"/>
            <p:cNvSpPr>
              <a:spLocks/>
            </p:cNvSpPr>
            <p:nvPr/>
          </p:nvSpPr>
          <p:spPr bwMode="auto">
            <a:xfrm>
              <a:off x="2942" y="477"/>
              <a:ext cx="114" cy="154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14" y="4"/>
                </a:cxn>
                <a:cxn ang="0">
                  <a:pos x="0" y="154"/>
                </a:cxn>
                <a:cxn ang="0">
                  <a:pos x="6" y="0"/>
                </a:cxn>
              </a:cxnLst>
              <a:rect l="0" t="0" r="r" b="b"/>
              <a:pathLst>
                <a:path w="114" h="154">
                  <a:moveTo>
                    <a:pt x="6" y="0"/>
                  </a:moveTo>
                  <a:lnTo>
                    <a:pt x="114" y="4"/>
                  </a:lnTo>
                  <a:lnTo>
                    <a:pt x="0" y="15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2" name="Freeform 18"/>
            <p:cNvSpPr>
              <a:spLocks noEditPoints="1"/>
            </p:cNvSpPr>
            <p:nvPr/>
          </p:nvSpPr>
          <p:spPr bwMode="auto">
            <a:xfrm>
              <a:off x="3452" y="-228"/>
              <a:ext cx="1568" cy="3575"/>
            </a:xfrm>
            <a:custGeom>
              <a:avLst/>
              <a:gdLst/>
              <a:ahLst/>
              <a:cxnLst>
                <a:cxn ang="0">
                  <a:pos x="708" y="497"/>
                </a:cxn>
                <a:cxn ang="0">
                  <a:pos x="541" y="332"/>
                </a:cxn>
                <a:cxn ang="0">
                  <a:pos x="466" y="72"/>
                </a:cxn>
                <a:cxn ang="0">
                  <a:pos x="299" y="110"/>
                </a:cxn>
                <a:cxn ang="0">
                  <a:pos x="343" y="268"/>
                </a:cxn>
                <a:cxn ang="0">
                  <a:pos x="247" y="297"/>
                </a:cxn>
                <a:cxn ang="0">
                  <a:pos x="165" y="480"/>
                </a:cxn>
                <a:cxn ang="0">
                  <a:pos x="172" y="742"/>
                </a:cxn>
                <a:cxn ang="0">
                  <a:pos x="198" y="964"/>
                </a:cxn>
                <a:cxn ang="0">
                  <a:pos x="111" y="1275"/>
                </a:cxn>
                <a:cxn ang="0">
                  <a:pos x="78" y="1719"/>
                </a:cxn>
                <a:cxn ang="0">
                  <a:pos x="26" y="1737"/>
                </a:cxn>
                <a:cxn ang="0">
                  <a:pos x="115" y="1760"/>
                </a:cxn>
                <a:cxn ang="0">
                  <a:pos x="150" y="1751"/>
                </a:cxn>
                <a:cxn ang="0">
                  <a:pos x="218" y="1645"/>
                </a:cxn>
                <a:cxn ang="0">
                  <a:pos x="186" y="1565"/>
                </a:cxn>
                <a:cxn ang="0">
                  <a:pos x="210" y="1262"/>
                </a:cxn>
                <a:cxn ang="0">
                  <a:pos x="417" y="1173"/>
                </a:cxn>
                <a:cxn ang="0">
                  <a:pos x="439" y="1527"/>
                </a:cxn>
                <a:cxn ang="0">
                  <a:pos x="405" y="1684"/>
                </a:cxn>
                <a:cxn ang="0">
                  <a:pos x="379" y="1771"/>
                </a:cxn>
                <a:cxn ang="0">
                  <a:pos x="484" y="1672"/>
                </a:cxn>
                <a:cxn ang="0">
                  <a:pos x="481" y="1574"/>
                </a:cxn>
                <a:cxn ang="0">
                  <a:pos x="521" y="1185"/>
                </a:cxn>
                <a:cxn ang="0">
                  <a:pos x="533" y="1113"/>
                </a:cxn>
                <a:cxn ang="0">
                  <a:pos x="564" y="860"/>
                </a:cxn>
                <a:cxn ang="0">
                  <a:pos x="564" y="832"/>
                </a:cxn>
                <a:cxn ang="0">
                  <a:pos x="588" y="774"/>
                </a:cxn>
                <a:cxn ang="0">
                  <a:pos x="765" y="612"/>
                </a:cxn>
                <a:cxn ang="0">
                  <a:pos x="229" y="771"/>
                </a:cxn>
                <a:cxn ang="0">
                  <a:pos x="229" y="527"/>
                </a:cxn>
                <a:cxn ang="0">
                  <a:pos x="229" y="771"/>
                </a:cxn>
                <a:cxn ang="0">
                  <a:pos x="550" y="728"/>
                </a:cxn>
                <a:cxn ang="0">
                  <a:pos x="504" y="647"/>
                </a:cxn>
                <a:cxn ang="0">
                  <a:pos x="503" y="585"/>
                </a:cxn>
                <a:cxn ang="0">
                  <a:pos x="548" y="516"/>
                </a:cxn>
                <a:cxn ang="0">
                  <a:pos x="646" y="542"/>
                </a:cxn>
                <a:cxn ang="0">
                  <a:pos x="599" y="707"/>
                </a:cxn>
              </a:cxnLst>
              <a:rect l="0" t="0" r="r" b="b"/>
              <a:pathLst>
                <a:path w="783" h="1785">
                  <a:moveTo>
                    <a:pt x="752" y="565"/>
                  </a:moveTo>
                  <a:cubicBezTo>
                    <a:pt x="752" y="565"/>
                    <a:pt x="719" y="512"/>
                    <a:pt x="708" y="497"/>
                  </a:cubicBezTo>
                  <a:cubicBezTo>
                    <a:pt x="600" y="373"/>
                    <a:pt x="600" y="373"/>
                    <a:pt x="600" y="373"/>
                  </a:cubicBezTo>
                  <a:cubicBezTo>
                    <a:pt x="600" y="373"/>
                    <a:pt x="562" y="335"/>
                    <a:pt x="541" y="332"/>
                  </a:cubicBezTo>
                  <a:cubicBezTo>
                    <a:pt x="541" y="332"/>
                    <a:pt x="512" y="270"/>
                    <a:pt x="515" y="259"/>
                  </a:cubicBezTo>
                  <a:cubicBezTo>
                    <a:pt x="515" y="259"/>
                    <a:pt x="506" y="101"/>
                    <a:pt x="466" y="72"/>
                  </a:cubicBezTo>
                  <a:cubicBezTo>
                    <a:pt x="466" y="72"/>
                    <a:pt x="443" y="0"/>
                    <a:pt x="352" y="29"/>
                  </a:cubicBezTo>
                  <a:cubicBezTo>
                    <a:pt x="352" y="29"/>
                    <a:pt x="300" y="57"/>
                    <a:pt x="299" y="110"/>
                  </a:cubicBezTo>
                  <a:cubicBezTo>
                    <a:pt x="299" y="110"/>
                    <a:pt x="294" y="179"/>
                    <a:pt x="303" y="194"/>
                  </a:cubicBezTo>
                  <a:cubicBezTo>
                    <a:pt x="343" y="268"/>
                    <a:pt x="343" y="268"/>
                    <a:pt x="343" y="268"/>
                  </a:cubicBezTo>
                  <a:cubicBezTo>
                    <a:pt x="343" y="268"/>
                    <a:pt x="357" y="293"/>
                    <a:pt x="325" y="296"/>
                  </a:cubicBezTo>
                  <a:cubicBezTo>
                    <a:pt x="247" y="297"/>
                    <a:pt x="247" y="297"/>
                    <a:pt x="247" y="297"/>
                  </a:cubicBezTo>
                  <a:cubicBezTo>
                    <a:pt x="247" y="297"/>
                    <a:pt x="191" y="303"/>
                    <a:pt x="188" y="353"/>
                  </a:cubicBezTo>
                  <a:cubicBezTo>
                    <a:pt x="165" y="480"/>
                    <a:pt x="165" y="480"/>
                    <a:pt x="165" y="480"/>
                  </a:cubicBezTo>
                  <a:cubicBezTo>
                    <a:pt x="162" y="568"/>
                    <a:pt x="162" y="568"/>
                    <a:pt x="162" y="568"/>
                  </a:cubicBezTo>
                  <a:cubicBezTo>
                    <a:pt x="162" y="568"/>
                    <a:pt x="151" y="699"/>
                    <a:pt x="172" y="742"/>
                  </a:cubicBezTo>
                  <a:cubicBezTo>
                    <a:pt x="172" y="742"/>
                    <a:pt x="213" y="889"/>
                    <a:pt x="215" y="897"/>
                  </a:cubicBezTo>
                  <a:cubicBezTo>
                    <a:pt x="215" y="897"/>
                    <a:pt x="209" y="938"/>
                    <a:pt x="198" y="964"/>
                  </a:cubicBezTo>
                  <a:cubicBezTo>
                    <a:pt x="188" y="990"/>
                    <a:pt x="128" y="1150"/>
                    <a:pt x="128" y="1150"/>
                  </a:cubicBezTo>
                  <a:cubicBezTo>
                    <a:pt x="128" y="1150"/>
                    <a:pt x="101" y="1217"/>
                    <a:pt x="111" y="1275"/>
                  </a:cubicBezTo>
                  <a:cubicBezTo>
                    <a:pt x="111" y="1275"/>
                    <a:pt x="118" y="1559"/>
                    <a:pt x="115" y="1585"/>
                  </a:cubicBezTo>
                  <a:cubicBezTo>
                    <a:pt x="115" y="1585"/>
                    <a:pt x="98" y="1664"/>
                    <a:pt x="78" y="1719"/>
                  </a:cubicBezTo>
                  <a:cubicBezTo>
                    <a:pt x="72" y="1722"/>
                    <a:pt x="72" y="1722"/>
                    <a:pt x="72" y="1722"/>
                  </a:cubicBezTo>
                  <a:cubicBezTo>
                    <a:pt x="72" y="1722"/>
                    <a:pt x="34" y="1737"/>
                    <a:pt x="26" y="1737"/>
                  </a:cubicBezTo>
                  <a:cubicBezTo>
                    <a:pt x="26" y="1737"/>
                    <a:pt x="0" y="1760"/>
                    <a:pt x="22" y="1765"/>
                  </a:cubicBezTo>
                  <a:cubicBezTo>
                    <a:pt x="43" y="1769"/>
                    <a:pt x="107" y="1768"/>
                    <a:pt x="115" y="1760"/>
                  </a:cubicBezTo>
                  <a:cubicBezTo>
                    <a:pt x="122" y="1753"/>
                    <a:pt x="131" y="1743"/>
                    <a:pt x="131" y="1743"/>
                  </a:cubicBezTo>
                  <a:cubicBezTo>
                    <a:pt x="131" y="1743"/>
                    <a:pt x="150" y="1739"/>
                    <a:pt x="150" y="1751"/>
                  </a:cubicBezTo>
                  <a:cubicBezTo>
                    <a:pt x="150" y="1763"/>
                    <a:pt x="185" y="1753"/>
                    <a:pt x="185" y="1753"/>
                  </a:cubicBezTo>
                  <a:cubicBezTo>
                    <a:pt x="218" y="1645"/>
                    <a:pt x="218" y="1645"/>
                    <a:pt x="218" y="1645"/>
                  </a:cubicBezTo>
                  <a:cubicBezTo>
                    <a:pt x="218" y="1645"/>
                    <a:pt x="221" y="1628"/>
                    <a:pt x="209" y="1617"/>
                  </a:cubicBezTo>
                  <a:cubicBezTo>
                    <a:pt x="204" y="1613"/>
                    <a:pt x="180" y="1576"/>
                    <a:pt x="186" y="1565"/>
                  </a:cubicBezTo>
                  <a:cubicBezTo>
                    <a:pt x="186" y="1565"/>
                    <a:pt x="206" y="1415"/>
                    <a:pt x="218" y="1366"/>
                  </a:cubicBezTo>
                  <a:cubicBezTo>
                    <a:pt x="224" y="1342"/>
                    <a:pt x="210" y="1262"/>
                    <a:pt x="210" y="1262"/>
                  </a:cubicBezTo>
                  <a:cubicBezTo>
                    <a:pt x="210" y="1262"/>
                    <a:pt x="255" y="1162"/>
                    <a:pt x="262" y="1162"/>
                  </a:cubicBezTo>
                  <a:cubicBezTo>
                    <a:pt x="270" y="1162"/>
                    <a:pt x="413" y="1166"/>
                    <a:pt x="417" y="1173"/>
                  </a:cubicBezTo>
                  <a:cubicBezTo>
                    <a:pt x="422" y="1179"/>
                    <a:pt x="413" y="1244"/>
                    <a:pt x="433" y="1275"/>
                  </a:cubicBezTo>
                  <a:cubicBezTo>
                    <a:pt x="439" y="1527"/>
                    <a:pt x="439" y="1527"/>
                    <a:pt x="439" y="1527"/>
                  </a:cubicBezTo>
                  <a:cubicBezTo>
                    <a:pt x="439" y="1527"/>
                    <a:pt x="428" y="1581"/>
                    <a:pt x="422" y="1591"/>
                  </a:cubicBezTo>
                  <a:cubicBezTo>
                    <a:pt x="422" y="1591"/>
                    <a:pt x="407" y="1669"/>
                    <a:pt x="405" y="1684"/>
                  </a:cubicBezTo>
                  <a:cubicBezTo>
                    <a:pt x="405" y="1684"/>
                    <a:pt x="392" y="1716"/>
                    <a:pt x="379" y="1730"/>
                  </a:cubicBezTo>
                  <a:cubicBezTo>
                    <a:pt x="379" y="1730"/>
                    <a:pt x="366" y="1769"/>
                    <a:pt x="379" y="1771"/>
                  </a:cubicBezTo>
                  <a:cubicBezTo>
                    <a:pt x="379" y="1771"/>
                    <a:pt x="475" y="1785"/>
                    <a:pt x="472" y="1733"/>
                  </a:cubicBezTo>
                  <a:cubicBezTo>
                    <a:pt x="484" y="1672"/>
                    <a:pt x="484" y="1672"/>
                    <a:pt x="484" y="1672"/>
                  </a:cubicBezTo>
                  <a:cubicBezTo>
                    <a:pt x="484" y="1672"/>
                    <a:pt x="501" y="1629"/>
                    <a:pt x="489" y="1617"/>
                  </a:cubicBezTo>
                  <a:cubicBezTo>
                    <a:pt x="489" y="1617"/>
                    <a:pt x="475" y="1574"/>
                    <a:pt x="481" y="1574"/>
                  </a:cubicBezTo>
                  <a:cubicBezTo>
                    <a:pt x="481" y="1574"/>
                    <a:pt x="544" y="1409"/>
                    <a:pt x="532" y="1288"/>
                  </a:cubicBezTo>
                  <a:cubicBezTo>
                    <a:pt x="532" y="1288"/>
                    <a:pt x="504" y="1197"/>
                    <a:pt x="521" y="1185"/>
                  </a:cubicBezTo>
                  <a:cubicBezTo>
                    <a:pt x="529" y="1182"/>
                    <a:pt x="529" y="1182"/>
                    <a:pt x="529" y="1182"/>
                  </a:cubicBezTo>
                  <a:cubicBezTo>
                    <a:pt x="533" y="1113"/>
                    <a:pt x="533" y="1113"/>
                    <a:pt x="533" y="1113"/>
                  </a:cubicBezTo>
                  <a:cubicBezTo>
                    <a:pt x="533" y="1113"/>
                    <a:pt x="553" y="1022"/>
                    <a:pt x="553" y="1013"/>
                  </a:cubicBezTo>
                  <a:cubicBezTo>
                    <a:pt x="553" y="1013"/>
                    <a:pt x="568" y="882"/>
                    <a:pt x="564" y="860"/>
                  </a:cubicBezTo>
                  <a:cubicBezTo>
                    <a:pt x="558" y="839"/>
                    <a:pt x="558" y="839"/>
                    <a:pt x="558" y="839"/>
                  </a:cubicBezTo>
                  <a:cubicBezTo>
                    <a:pt x="564" y="832"/>
                    <a:pt x="564" y="832"/>
                    <a:pt x="564" y="832"/>
                  </a:cubicBezTo>
                  <a:cubicBezTo>
                    <a:pt x="545" y="778"/>
                    <a:pt x="545" y="778"/>
                    <a:pt x="545" y="778"/>
                  </a:cubicBezTo>
                  <a:cubicBezTo>
                    <a:pt x="545" y="778"/>
                    <a:pt x="573" y="786"/>
                    <a:pt x="588" y="774"/>
                  </a:cubicBezTo>
                  <a:cubicBezTo>
                    <a:pt x="588" y="774"/>
                    <a:pt x="702" y="688"/>
                    <a:pt x="734" y="638"/>
                  </a:cubicBezTo>
                  <a:cubicBezTo>
                    <a:pt x="765" y="612"/>
                    <a:pt x="765" y="612"/>
                    <a:pt x="765" y="612"/>
                  </a:cubicBezTo>
                  <a:cubicBezTo>
                    <a:pt x="765" y="612"/>
                    <a:pt x="783" y="597"/>
                    <a:pt x="752" y="565"/>
                  </a:cubicBezTo>
                  <a:close/>
                  <a:moveTo>
                    <a:pt x="229" y="771"/>
                  </a:moveTo>
                  <a:cubicBezTo>
                    <a:pt x="229" y="771"/>
                    <a:pt x="214" y="635"/>
                    <a:pt x="215" y="629"/>
                  </a:cubicBezTo>
                  <a:cubicBezTo>
                    <a:pt x="218" y="593"/>
                    <a:pt x="218" y="527"/>
                    <a:pt x="229" y="527"/>
                  </a:cubicBezTo>
                  <a:cubicBezTo>
                    <a:pt x="229" y="527"/>
                    <a:pt x="239" y="643"/>
                    <a:pt x="238" y="655"/>
                  </a:cubicBezTo>
                  <a:cubicBezTo>
                    <a:pt x="238" y="655"/>
                    <a:pt x="244" y="746"/>
                    <a:pt x="229" y="771"/>
                  </a:cubicBezTo>
                  <a:close/>
                  <a:moveTo>
                    <a:pt x="599" y="707"/>
                  </a:moveTo>
                  <a:cubicBezTo>
                    <a:pt x="565" y="752"/>
                    <a:pt x="550" y="728"/>
                    <a:pt x="550" y="728"/>
                  </a:cubicBezTo>
                  <a:cubicBezTo>
                    <a:pt x="542" y="717"/>
                    <a:pt x="510" y="685"/>
                    <a:pt x="510" y="685"/>
                  </a:cubicBezTo>
                  <a:cubicBezTo>
                    <a:pt x="516" y="655"/>
                    <a:pt x="504" y="647"/>
                    <a:pt x="504" y="647"/>
                  </a:cubicBezTo>
                  <a:cubicBezTo>
                    <a:pt x="498" y="647"/>
                    <a:pt x="466" y="620"/>
                    <a:pt x="480" y="617"/>
                  </a:cubicBezTo>
                  <a:cubicBezTo>
                    <a:pt x="494" y="614"/>
                    <a:pt x="503" y="585"/>
                    <a:pt x="503" y="585"/>
                  </a:cubicBezTo>
                  <a:cubicBezTo>
                    <a:pt x="541" y="518"/>
                    <a:pt x="541" y="518"/>
                    <a:pt x="541" y="518"/>
                  </a:cubicBezTo>
                  <a:cubicBezTo>
                    <a:pt x="548" y="516"/>
                    <a:pt x="548" y="516"/>
                    <a:pt x="548" y="516"/>
                  </a:cubicBezTo>
                  <a:cubicBezTo>
                    <a:pt x="551" y="562"/>
                    <a:pt x="551" y="562"/>
                    <a:pt x="551" y="562"/>
                  </a:cubicBezTo>
                  <a:cubicBezTo>
                    <a:pt x="620" y="574"/>
                    <a:pt x="646" y="542"/>
                    <a:pt x="646" y="542"/>
                  </a:cubicBezTo>
                  <a:cubicBezTo>
                    <a:pt x="664" y="556"/>
                    <a:pt x="688" y="594"/>
                    <a:pt x="688" y="594"/>
                  </a:cubicBezTo>
                  <a:cubicBezTo>
                    <a:pt x="690" y="615"/>
                    <a:pt x="599" y="707"/>
                    <a:pt x="599" y="707"/>
                  </a:cubicBezTo>
                  <a:close/>
                </a:path>
              </a:pathLst>
            </a:custGeom>
            <a:solidFill>
              <a:srgbClr val="8EA4B6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43" name="Freeform 19"/>
            <p:cNvSpPr>
              <a:spLocks/>
            </p:cNvSpPr>
            <p:nvPr/>
          </p:nvSpPr>
          <p:spPr bwMode="auto">
            <a:xfrm>
              <a:off x="4105" y="601"/>
              <a:ext cx="168" cy="1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4" y="2"/>
                </a:cxn>
                <a:cxn ang="0">
                  <a:pos x="31" y="52"/>
                </a:cxn>
                <a:cxn ang="0">
                  <a:pos x="0" y="0"/>
                </a:cxn>
              </a:cxnLst>
              <a:rect l="0" t="0" r="r" b="b"/>
              <a:pathLst>
                <a:path w="84" h="52">
                  <a:moveTo>
                    <a:pt x="0" y="0"/>
                  </a:moveTo>
                  <a:cubicBezTo>
                    <a:pt x="0" y="0"/>
                    <a:pt x="53" y="16"/>
                    <a:pt x="84" y="2"/>
                  </a:cubicBezTo>
                  <a:cubicBezTo>
                    <a:pt x="31" y="52"/>
                    <a:pt x="31" y="52"/>
                    <a:pt x="31" y="5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1044" name="Picture 20"/>
          <p:cNvPicPr>
            <a:picLocks noChangeAspect="1" noChangeArrowheads="1"/>
          </p:cNvPicPr>
          <p:nvPr/>
        </p:nvPicPr>
        <p:blipFill>
          <a:blip r:embed="rId13">
            <a:lum bright="12000"/>
          </a:blip>
          <a:srcRect r="85306" b="78163"/>
          <a:stretch>
            <a:fillRect/>
          </a:stretch>
        </p:blipFill>
        <p:spPr bwMode="auto">
          <a:xfrm>
            <a:off x="166688" y="6575425"/>
            <a:ext cx="28575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45" name="Picture 21"/>
          <p:cNvPicPr>
            <a:picLocks noChangeAspect="1" noChangeArrowheads="1"/>
          </p:cNvPicPr>
          <p:nvPr/>
        </p:nvPicPr>
        <p:blipFill>
          <a:blip r:embed="rId13">
            <a:lum bright="6000"/>
          </a:blip>
          <a:srcRect l="14694" r="73470" b="77695"/>
          <a:stretch>
            <a:fillRect/>
          </a:stretch>
        </p:blipFill>
        <p:spPr bwMode="auto">
          <a:xfrm>
            <a:off x="452438" y="6572250"/>
            <a:ext cx="230187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46" name="Picture 22"/>
          <p:cNvPicPr>
            <a:picLocks noChangeAspect="1" noChangeArrowheads="1"/>
          </p:cNvPicPr>
          <p:nvPr/>
        </p:nvPicPr>
        <p:blipFill>
          <a:blip r:embed="rId13">
            <a:lum bright="6000"/>
          </a:blip>
          <a:srcRect l="25960" r="65224" b="76952"/>
          <a:stretch>
            <a:fillRect/>
          </a:stretch>
        </p:blipFill>
        <p:spPr bwMode="auto">
          <a:xfrm>
            <a:off x="671513" y="6565900"/>
            <a:ext cx="171450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47" name="Picture 23"/>
          <p:cNvPicPr>
            <a:picLocks noChangeAspect="1" noChangeArrowheads="1"/>
          </p:cNvPicPr>
          <p:nvPr/>
        </p:nvPicPr>
        <p:blipFill>
          <a:blip r:embed="rId13">
            <a:lum bright="-6000"/>
          </a:blip>
          <a:srcRect l="33795" r="54042" b="77943"/>
          <a:stretch>
            <a:fillRect/>
          </a:stretch>
        </p:blipFill>
        <p:spPr bwMode="auto">
          <a:xfrm>
            <a:off x="823913" y="6575425"/>
            <a:ext cx="236537" cy="28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48" name="Picture 24"/>
          <p:cNvPicPr>
            <a:picLocks noChangeAspect="1" noChangeArrowheads="1"/>
          </p:cNvPicPr>
          <p:nvPr/>
        </p:nvPicPr>
        <p:blipFill>
          <a:blip r:embed="rId13">
            <a:lum bright="-6000"/>
          </a:blip>
          <a:srcRect l="44081" r="45879" b="73978"/>
          <a:stretch>
            <a:fillRect/>
          </a:stretch>
        </p:blipFill>
        <p:spPr bwMode="auto">
          <a:xfrm>
            <a:off x="1023938" y="6524625"/>
            <a:ext cx="195262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49" name="Picture 25"/>
          <p:cNvPicPr>
            <a:picLocks noChangeAspect="1" noChangeArrowheads="1"/>
          </p:cNvPicPr>
          <p:nvPr/>
        </p:nvPicPr>
        <p:blipFill>
          <a:blip r:embed="rId13">
            <a:lum bright="6000"/>
          </a:blip>
          <a:srcRect l="59265" t="1982" r="33795" b="77695"/>
          <a:stretch>
            <a:fillRect/>
          </a:stretch>
        </p:blipFill>
        <p:spPr bwMode="auto">
          <a:xfrm>
            <a:off x="1319213" y="6597650"/>
            <a:ext cx="13493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50" name="Picture 26"/>
          <p:cNvPicPr>
            <a:picLocks noChangeAspect="1" noChangeArrowheads="1"/>
          </p:cNvPicPr>
          <p:nvPr/>
        </p:nvPicPr>
        <p:blipFill>
          <a:blip r:embed="rId13">
            <a:lum bright="12000"/>
          </a:blip>
          <a:srcRect l="72000" r="14938" b="77696"/>
          <a:stretch>
            <a:fillRect/>
          </a:stretch>
        </p:blipFill>
        <p:spPr bwMode="auto">
          <a:xfrm>
            <a:off x="1570038" y="6572250"/>
            <a:ext cx="2540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51" name="Picture 27"/>
          <p:cNvPicPr>
            <a:picLocks noChangeAspect="1" noChangeArrowheads="1"/>
          </p:cNvPicPr>
          <p:nvPr/>
        </p:nvPicPr>
        <p:blipFill>
          <a:blip r:embed="rId13">
            <a:lum bright="12000"/>
          </a:blip>
          <a:srcRect l="81306" r="3836" b="78192"/>
          <a:stretch>
            <a:fillRect/>
          </a:stretch>
        </p:blipFill>
        <p:spPr bwMode="auto">
          <a:xfrm>
            <a:off x="1751013" y="6578600"/>
            <a:ext cx="288925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52" name="Picture 28"/>
          <p:cNvPicPr>
            <a:picLocks noChangeAspect="1" noChangeArrowheads="1"/>
          </p:cNvPicPr>
          <p:nvPr/>
        </p:nvPicPr>
        <p:blipFill>
          <a:blip r:embed="rId13">
            <a:lum bright="6000"/>
          </a:blip>
          <a:srcRect l="64326" r="25877" b="75836"/>
          <a:stretch>
            <a:fillRect/>
          </a:stretch>
        </p:blipFill>
        <p:spPr bwMode="auto">
          <a:xfrm>
            <a:off x="1420813" y="6548438"/>
            <a:ext cx="190500" cy="30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53" name="Rectangle 29"/>
          <p:cNvSpPr>
            <a:spLocks noChangeArrowheads="1"/>
          </p:cNvSpPr>
          <p:nvPr/>
        </p:nvSpPr>
        <p:spPr bwMode="auto">
          <a:xfrm>
            <a:off x="2124075" y="6165850"/>
            <a:ext cx="4392613" cy="692150"/>
          </a:xfrm>
          <a:prstGeom prst="rect">
            <a:avLst/>
          </a:prstGeom>
          <a:gradFill rotWithShape="1">
            <a:gsLst>
              <a:gs pos="0">
                <a:schemeClr val="bg1">
                  <a:gamma/>
                  <a:shade val="46275"/>
                  <a:invGamma/>
                  <a:alpha val="0"/>
                </a:schemeClr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54" name="Rectangle 30"/>
          <p:cNvSpPr>
            <a:spLocks noChangeArrowheads="1"/>
          </p:cNvSpPr>
          <p:nvPr/>
        </p:nvSpPr>
        <p:spPr bwMode="auto">
          <a:xfrm>
            <a:off x="6484938" y="6165850"/>
            <a:ext cx="2659062" cy="6921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55" name="Rectangle 31"/>
          <p:cNvSpPr>
            <a:spLocks noChangeArrowheads="1"/>
          </p:cNvSpPr>
          <p:nvPr/>
        </p:nvSpPr>
        <p:spPr bwMode="auto">
          <a:xfrm>
            <a:off x="3175" y="6562725"/>
            <a:ext cx="9140825" cy="295275"/>
          </a:xfrm>
          <a:prstGeom prst="rect">
            <a:avLst/>
          </a:prstGeom>
          <a:gradFill rotWithShape="1">
            <a:gsLst>
              <a:gs pos="0">
                <a:schemeClr val="accent2">
                  <a:gamma/>
                  <a:shade val="46275"/>
                  <a:invGamma/>
                  <a:alpha val="0"/>
                </a:schemeClr>
              </a:gs>
              <a:gs pos="100000">
                <a:schemeClr val="accent2">
                  <a:alpha val="7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56" name="Rectangle 32"/>
          <p:cNvSpPr>
            <a:spLocks noChangeArrowheads="1"/>
          </p:cNvSpPr>
          <p:nvPr/>
        </p:nvSpPr>
        <p:spPr bwMode="auto">
          <a:xfrm>
            <a:off x="0" y="0"/>
            <a:ext cx="9144000" cy="2492375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  <a:alpha val="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57" name="AutoShape 33"/>
          <p:cNvSpPr>
            <a:spLocks noChangeAspect="1" noChangeArrowheads="1" noTextEdit="1"/>
          </p:cNvSpPr>
          <p:nvPr/>
        </p:nvSpPr>
        <p:spPr bwMode="auto">
          <a:xfrm>
            <a:off x="263525" y="303213"/>
            <a:ext cx="87249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8475" y="306388"/>
            <a:ext cx="7445375" cy="574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089150" y="6496050"/>
            <a:ext cx="111442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92488" y="6496050"/>
            <a:ext cx="4278312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861300" y="6496050"/>
            <a:ext cx="1090613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25538"/>
            <a:ext cx="8229600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1069" name="Group 45"/>
          <p:cNvGrpSpPr>
            <a:grpSpLocks/>
          </p:cNvGrpSpPr>
          <p:nvPr/>
        </p:nvGrpSpPr>
        <p:grpSpPr bwMode="auto">
          <a:xfrm>
            <a:off x="8024813" y="68263"/>
            <a:ext cx="1019175" cy="1031875"/>
            <a:chOff x="5055" y="43"/>
            <a:chExt cx="642" cy="650"/>
          </a:xfrm>
        </p:grpSpPr>
        <p:sp>
          <p:nvSpPr>
            <p:cNvPr id="1070" name="Oval 46"/>
            <p:cNvSpPr>
              <a:spLocks noChangeArrowheads="1"/>
            </p:cNvSpPr>
            <p:nvPr/>
          </p:nvSpPr>
          <p:spPr bwMode="auto">
            <a:xfrm>
              <a:off x="5071" y="67"/>
              <a:ext cx="610" cy="610"/>
            </a:xfrm>
            <a:prstGeom prst="ellipse">
              <a:avLst/>
            </a:prstGeom>
            <a:gradFill rotWithShape="1">
              <a:gsLst>
                <a:gs pos="0">
                  <a:srgbClr val="DDE5EB"/>
                </a:gs>
                <a:gs pos="100000">
                  <a:srgbClr val="DDE5EB">
                    <a:gamma/>
                    <a:shade val="76078"/>
                    <a:invGamma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1" name="AutoShape 47"/>
            <p:cNvSpPr>
              <a:spLocks noChangeArrowheads="1"/>
            </p:cNvSpPr>
            <p:nvPr/>
          </p:nvSpPr>
          <p:spPr bwMode="auto">
            <a:xfrm>
              <a:off x="5055" y="51"/>
              <a:ext cx="642" cy="642"/>
            </a:xfrm>
            <a:custGeom>
              <a:avLst/>
              <a:gdLst>
                <a:gd name="G0" fmla="+- 893 0 0"/>
                <a:gd name="G1" fmla="+- 21600 0 893"/>
                <a:gd name="G2" fmla="+- 21600 0 89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93" y="10800"/>
                  </a:moveTo>
                  <a:cubicBezTo>
                    <a:pt x="893" y="16271"/>
                    <a:pt x="5329" y="20707"/>
                    <a:pt x="10800" y="20707"/>
                  </a:cubicBezTo>
                  <a:cubicBezTo>
                    <a:pt x="16271" y="20707"/>
                    <a:pt x="20707" y="16271"/>
                    <a:pt x="20707" y="10800"/>
                  </a:cubicBezTo>
                  <a:cubicBezTo>
                    <a:pt x="20707" y="5329"/>
                    <a:pt x="16271" y="893"/>
                    <a:pt x="10800" y="893"/>
                  </a:cubicBezTo>
                  <a:cubicBezTo>
                    <a:pt x="5329" y="893"/>
                    <a:pt x="893" y="5329"/>
                    <a:pt x="893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84A5E">
                    <a:gamma/>
                    <a:shade val="46275"/>
                    <a:invGamma/>
                  </a:srgbClr>
                </a:gs>
                <a:gs pos="50000">
                  <a:srgbClr val="384A5E"/>
                </a:gs>
                <a:gs pos="100000">
                  <a:srgbClr val="384A5E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5F5F5F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072" name="Group 48"/>
            <p:cNvGrpSpPr>
              <a:grpSpLocks/>
            </p:cNvGrpSpPr>
            <p:nvPr/>
          </p:nvGrpSpPr>
          <p:grpSpPr bwMode="auto">
            <a:xfrm>
              <a:off x="5063" y="43"/>
              <a:ext cx="555" cy="570"/>
              <a:chOff x="5078" y="41"/>
              <a:chExt cx="555" cy="570"/>
            </a:xfrm>
          </p:grpSpPr>
          <p:pic>
            <p:nvPicPr>
              <p:cNvPr id="1073" name="Picture 49" descr="globe"/>
              <p:cNvPicPr>
                <a:picLocks noChangeAspect="1" noChangeArrowheads="1"/>
              </p:cNvPicPr>
              <p:nvPr/>
            </p:nvPicPr>
            <p:blipFill>
              <a:blip r:embed="rId14" cstate="print"/>
              <a:srcRect/>
              <a:stretch>
                <a:fillRect/>
              </a:stretch>
            </p:blipFill>
            <p:spPr bwMode="auto">
              <a:xfrm>
                <a:off x="5155" y="133"/>
                <a:ext cx="478" cy="478"/>
              </a:xfrm>
              <a:prstGeom prst="rect">
                <a:avLst/>
              </a:prstGeom>
              <a:noFill/>
            </p:spPr>
          </p:pic>
          <p:sp>
            <p:nvSpPr>
              <p:cNvPr id="1074" name="Oval 50"/>
              <p:cNvSpPr>
                <a:spLocks noChangeArrowheads="1"/>
              </p:cNvSpPr>
              <p:nvPr/>
            </p:nvSpPr>
            <p:spPr bwMode="auto">
              <a:xfrm rot="-1700833">
                <a:off x="5078" y="41"/>
                <a:ext cx="507" cy="365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47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075" name="AutoShape 51"/>
            <p:cNvSpPr>
              <a:spLocks noChangeArrowheads="1"/>
            </p:cNvSpPr>
            <p:nvPr/>
          </p:nvSpPr>
          <p:spPr bwMode="auto">
            <a:xfrm>
              <a:off x="5055" y="51"/>
              <a:ext cx="642" cy="642"/>
            </a:xfrm>
            <a:custGeom>
              <a:avLst/>
              <a:gdLst>
                <a:gd name="G0" fmla="+- 893 0 0"/>
                <a:gd name="G1" fmla="+- 21600 0 893"/>
                <a:gd name="G2" fmla="+- 21600 0 89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93" y="10800"/>
                  </a:moveTo>
                  <a:cubicBezTo>
                    <a:pt x="893" y="16271"/>
                    <a:pt x="5329" y="20707"/>
                    <a:pt x="10800" y="20707"/>
                  </a:cubicBezTo>
                  <a:cubicBezTo>
                    <a:pt x="16271" y="20707"/>
                    <a:pt x="20707" y="16271"/>
                    <a:pt x="20707" y="10800"/>
                  </a:cubicBezTo>
                  <a:cubicBezTo>
                    <a:pt x="20707" y="5329"/>
                    <a:pt x="16271" y="893"/>
                    <a:pt x="10800" y="893"/>
                  </a:cubicBezTo>
                  <a:cubicBezTo>
                    <a:pt x="5329" y="893"/>
                    <a:pt x="893" y="5329"/>
                    <a:pt x="893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16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2700000" scaled="1"/>
            </a:gradFill>
            <a:ln w="9525">
              <a:solidFill>
                <a:srgbClr val="C5D3DD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</p:bldLst>
  </p:timing>
  <p:txStyles>
    <p:titleStyle>
      <a:lvl1pPr algn="r" rtl="0" eaLnBrk="1" fontAlgn="base" hangingPunct="1">
        <a:spcBef>
          <a:spcPct val="5000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50000"/>
        </a:spcBef>
        <a:spcAft>
          <a:spcPct val="0"/>
        </a:spcAft>
        <a:defRPr sz="2400">
          <a:solidFill>
            <a:schemeClr val="bg1"/>
          </a:solidFill>
          <a:latin typeface="Arial Narrow" pitchFamily="34" charset="0"/>
        </a:defRPr>
      </a:lvl2pPr>
      <a:lvl3pPr algn="r" rtl="0" eaLnBrk="1" fontAlgn="base" hangingPunct="1">
        <a:spcBef>
          <a:spcPct val="50000"/>
        </a:spcBef>
        <a:spcAft>
          <a:spcPct val="0"/>
        </a:spcAft>
        <a:defRPr sz="2400">
          <a:solidFill>
            <a:schemeClr val="bg1"/>
          </a:solidFill>
          <a:latin typeface="Arial Narrow" pitchFamily="34" charset="0"/>
        </a:defRPr>
      </a:lvl3pPr>
      <a:lvl4pPr algn="r" rtl="0" eaLnBrk="1" fontAlgn="base" hangingPunct="1">
        <a:spcBef>
          <a:spcPct val="50000"/>
        </a:spcBef>
        <a:spcAft>
          <a:spcPct val="0"/>
        </a:spcAft>
        <a:defRPr sz="2400">
          <a:solidFill>
            <a:schemeClr val="bg1"/>
          </a:solidFill>
          <a:latin typeface="Arial Narrow" pitchFamily="34" charset="0"/>
        </a:defRPr>
      </a:lvl4pPr>
      <a:lvl5pPr algn="r" rtl="0" eaLnBrk="1" fontAlgn="base" hangingPunct="1">
        <a:spcBef>
          <a:spcPct val="50000"/>
        </a:spcBef>
        <a:spcAft>
          <a:spcPct val="0"/>
        </a:spcAft>
        <a:defRPr sz="2400">
          <a:solidFill>
            <a:schemeClr val="bg1"/>
          </a:solidFill>
          <a:latin typeface="Arial Narrow" pitchFamily="34" charset="0"/>
        </a:defRPr>
      </a:lvl5pPr>
      <a:lvl6pPr marL="457200" algn="r" rtl="0" eaLnBrk="1" fontAlgn="base" hangingPunct="1">
        <a:spcBef>
          <a:spcPct val="50000"/>
        </a:spcBef>
        <a:spcAft>
          <a:spcPct val="0"/>
        </a:spcAft>
        <a:defRPr sz="2400">
          <a:solidFill>
            <a:schemeClr val="bg1"/>
          </a:solidFill>
          <a:latin typeface="Arial Narrow" pitchFamily="34" charset="0"/>
        </a:defRPr>
      </a:lvl6pPr>
      <a:lvl7pPr marL="914400" algn="r" rtl="0" eaLnBrk="1" fontAlgn="base" hangingPunct="1">
        <a:spcBef>
          <a:spcPct val="50000"/>
        </a:spcBef>
        <a:spcAft>
          <a:spcPct val="0"/>
        </a:spcAft>
        <a:defRPr sz="2400">
          <a:solidFill>
            <a:schemeClr val="bg1"/>
          </a:solidFill>
          <a:latin typeface="Arial Narrow" pitchFamily="34" charset="0"/>
        </a:defRPr>
      </a:lvl7pPr>
      <a:lvl8pPr marL="1371600" algn="r" rtl="0" eaLnBrk="1" fontAlgn="base" hangingPunct="1">
        <a:spcBef>
          <a:spcPct val="50000"/>
        </a:spcBef>
        <a:spcAft>
          <a:spcPct val="0"/>
        </a:spcAft>
        <a:defRPr sz="2400">
          <a:solidFill>
            <a:schemeClr val="bg1"/>
          </a:solidFill>
          <a:latin typeface="Arial Narrow" pitchFamily="34" charset="0"/>
        </a:defRPr>
      </a:lvl8pPr>
      <a:lvl9pPr marL="1828800" algn="r" rtl="0" eaLnBrk="1" fontAlgn="base" hangingPunct="1">
        <a:spcBef>
          <a:spcPct val="50000"/>
        </a:spcBef>
        <a:spcAft>
          <a:spcPct val="0"/>
        </a:spcAft>
        <a:defRPr sz="2400">
          <a:solidFill>
            <a:schemeClr val="bg1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9D9D9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1800">
              <a:latin typeface="Arial" charset="0"/>
            </a:endParaRP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-93663" y="6453188"/>
            <a:ext cx="8532813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r"/>
            <a:r>
              <a:rPr lang="en-US" sz="1200">
                <a:solidFill>
                  <a:srgbClr val="4D4D4D"/>
                </a:solidFill>
                <a:latin typeface="Neo Sans" pitchFamily="34" charset="0"/>
              </a:rPr>
              <a:t>m62 visualcommunications is the global leader in presentation effectiveness, from offices in the UK, USA, and Singapore</a:t>
            </a:r>
          </a:p>
        </p:txBody>
      </p:sp>
      <p:pic>
        <p:nvPicPr>
          <p:cNvPr id="13316" name="Picture 4" descr="m62-logo">
            <a:hlinkClick r:id="rId13"/>
          </p:cNvPr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8502650" y="6484938"/>
            <a:ext cx="381000" cy="257175"/>
          </a:xfrm>
          <a:prstGeom prst="rect">
            <a:avLst/>
          </a:prstGeom>
          <a:noFill/>
        </p:spPr>
      </p:pic>
      <p:pic>
        <p:nvPicPr>
          <p:cNvPr id="13317" name="Picture 5" descr="1">
            <a:hlinkClick r:id="rId15"/>
          </p:cNvPr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260350" y="777875"/>
            <a:ext cx="2000250" cy="1457325"/>
          </a:xfrm>
          <a:prstGeom prst="rect">
            <a:avLst/>
          </a:prstGeom>
          <a:noFill/>
        </p:spPr>
      </p:pic>
      <p:pic>
        <p:nvPicPr>
          <p:cNvPr id="13318" name="Picture 6" descr="2">
            <a:hlinkClick r:id="rId17"/>
          </p:cNvPr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287338" y="2673350"/>
            <a:ext cx="2000250" cy="1457325"/>
          </a:xfrm>
          <a:prstGeom prst="rect">
            <a:avLst/>
          </a:prstGeom>
          <a:noFill/>
        </p:spPr>
      </p:pic>
      <p:pic>
        <p:nvPicPr>
          <p:cNvPr id="13319" name="Picture 7" descr="3">
            <a:hlinkClick r:id="rId19"/>
          </p:cNvPr>
          <p:cNvPicPr>
            <a:picLocks noChangeAspect="1" noChangeArrowheads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287338" y="4568825"/>
            <a:ext cx="2000250" cy="1457325"/>
          </a:xfrm>
          <a:prstGeom prst="rect">
            <a:avLst/>
          </a:prstGeom>
          <a:noFill/>
        </p:spPr>
      </p:pic>
      <p:sp>
        <p:nvSpPr>
          <p:cNvPr id="13320" name="Text Box 8">
            <a:hlinkClick r:id="rId15"/>
          </p:cNvPr>
          <p:cNvSpPr txBox="1">
            <a:spLocks noChangeArrowheads="1"/>
          </p:cNvSpPr>
          <p:nvPr/>
        </p:nvSpPr>
        <p:spPr bwMode="auto">
          <a:xfrm>
            <a:off x="379413" y="2290763"/>
            <a:ext cx="1636712" cy="2127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r>
              <a:rPr lang="en-US" sz="1400">
                <a:solidFill>
                  <a:srgbClr val="135971"/>
                </a:solidFill>
                <a:latin typeface="Neo Sans" pitchFamily="34" charset="0"/>
              </a:rPr>
              <a:t>Beyond Bullet Points</a:t>
            </a:r>
          </a:p>
        </p:txBody>
      </p:sp>
      <p:sp>
        <p:nvSpPr>
          <p:cNvPr id="13321" name="Text Box 9">
            <a:hlinkClick r:id="rId17"/>
          </p:cNvPr>
          <p:cNvSpPr txBox="1">
            <a:spLocks noChangeArrowheads="1"/>
          </p:cNvSpPr>
          <p:nvPr/>
        </p:nvSpPr>
        <p:spPr bwMode="auto">
          <a:xfrm>
            <a:off x="379413" y="4189413"/>
            <a:ext cx="1417637" cy="2127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r>
              <a:rPr lang="en-US" sz="1400">
                <a:solidFill>
                  <a:srgbClr val="135971"/>
                </a:solidFill>
                <a:latin typeface="Neo Sans" pitchFamily="34" charset="0"/>
              </a:rPr>
              <a:t>PowerPoint Slides</a:t>
            </a:r>
          </a:p>
        </p:txBody>
      </p:sp>
      <p:sp>
        <p:nvSpPr>
          <p:cNvPr id="13322" name="Text Box 10">
            <a:hlinkClick r:id="rId19"/>
          </p:cNvPr>
          <p:cNvSpPr txBox="1">
            <a:spLocks noChangeArrowheads="1"/>
          </p:cNvSpPr>
          <p:nvPr/>
        </p:nvSpPr>
        <p:spPr bwMode="auto">
          <a:xfrm>
            <a:off x="379413" y="6084888"/>
            <a:ext cx="1598612" cy="2127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r>
              <a:rPr lang="en-US" sz="1400">
                <a:solidFill>
                  <a:srgbClr val="135971"/>
                </a:solidFill>
                <a:latin typeface="Neo Sans" pitchFamily="34" charset="0"/>
              </a:rPr>
              <a:t>PowerPoint Training</a:t>
            </a:r>
          </a:p>
        </p:txBody>
      </p:sp>
      <p:pic>
        <p:nvPicPr>
          <p:cNvPr id="13323" name="Picture 11" descr="bg"/>
          <p:cNvPicPr>
            <a:picLocks noChangeAspect="1" noChangeArrowheads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2520950" y="777875"/>
            <a:ext cx="6362700" cy="5248275"/>
          </a:xfrm>
          <a:prstGeom prst="rect">
            <a:avLst/>
          </a:prstGeom>
          <a:noFill/>
        </p:spPr>
      </p:pic>
      <p:sp>
        <p:nvSpPr>
          <p:cNvPr id="13324" name="Text Box 12"/>
          <p:cNvSpPr txBox="1">
            <a:spLocks noChangeArrowheads="1"/>
          </p:cNvSpPr>
          <p:nvPr/>
        </p:nvSpPr>
        <p:spPr bwMode="auto">
          <a:xfrm>
            <a:off x="28575" y="188913"/>
            <a:ext cx="911542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/>
            <a:r>
              <a:rPr lang="en-US" sz="2100">
                <a:solidFill>
                  <a:srgbClr val="333333"/>
                </a:solidFill>
                <a:latin typeface="Neo Sans" pitchFamily="34" charset="0"/>
              </a:rPr>
              <a:t>It’s not the </a:t>
            </a:r>
            <a:r>
              <a:rPr lang="en-US" sz="2100" b="1">
                <a:solidFill>
                  <a:srgbClr val="333333"/>
                </a:solidFill>
                <a:latin typeface="Neo Sans" pitchFamily="34" charset="0"/>
              </a:rPr>
              <a:t>design</a:t>
            </a:r>
            <a:r>
              <a:rPr lang="en-US" sz="2100">
                <a:solidFill>
                  <a:srgbClr val="333333"/>
                </a:solidFill>
                <a:latin typeface="Neo Sans" pitchFamily="34" charset="0"/>
              </a:rPr>
              <a:t> of your template, it’s what you </a:t>
            </a:r>
            <a:r>
              <a:rPr lang="en-US" sz="2100" b="1">
                <a:solidFill>
                  <a:srgbClr val="333333"/>
                </a:solidFill>
                <a:latin typeface="Neo Sans" pitchFamily="34" charset="0"/>
              </a:rPr>
              <a:t>do with it</a:t>
            </a:r>
            <a:r>
              <a:rPr lang="en-US" sz="2100">
                <a:solidFill>
                  <a:srgbClr val="333333"/>
                </a:solidFill>
                <a:latin typeface="Neo Sans" pitchFamily="34" charset="0"/>
              </a:rPr>
              <a:t> that counts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2000">
          <a:solidFill>
            <a:srgbClr val="333333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2000">
          <a:solidFill>
            <a:srgbClr val="333333"/>
          </a:solidFill>
          <a:latin typeface="Neo Sans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2000">
          <a:solidFill>
            <a:srgbClr val="333333"/>
          </a:solidFill>
          <a:latin typeface="Neo Sans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2000">
          <a:solidFill>
            <a:srgbClr val="333333"/>
          </a:solidFill>
          <a:latin typeface="Neo Sans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2000">
          <a:solidFill>
            <a:srgbClr val="333333"/>
          </a:solidFill>
          <a:latin typeface="Neo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>
          <a:solidFill>
            <a:srgbClr val="333333"/>
          </a:solidFill>
          <a:latin typeface="Neo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>
          <a:solidFill>
            <a:srgbClr val="333333"/>
          </a:solidFill>
          <a:latin typeface="Neo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>
          <a:solidFill>
            <a:srgbClr val="333333"/>
          </a:solidFill>
          <a:latin typeface="Neo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>
          <a:solidFill>
            <a:srgbClr val="333333"/>
          </a:solidFill>
          <a:latin typeface="Neo Sans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85720" y="1000109"/>
            <a:ext cx="8715436" cy="1928826"/>
          </a:xfrm>
          <a:noFill/>
          <a:ln/>
        </p:spPr>
        <p:txBody>
          <a:bodyPr/>
          <a:lstStyle/>
          <a:p>
            <a:pPr algn="ctr"/>
            <a:r>
              <a:rPr lang="th-TH" sz="4000" b="1" dirty="0" smtClean="0"/>
              <a:t>การเตรียมความพร้อมของบัณฑิตไทยสู่การทำงาน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th-TH" sz="4000" b="1" dirty="0" smtClean="0"/>
              <a:t>ในประชาคมอาเซียน</a:t>
            </a:r>
            <a:endParaRPr lang="en-US" sz="4000" b="1" dirty="0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714480" y="3390912"/>
            <a:ext cx="5429288" cy="1752600"/>
          </a:xfrm>
        </p:spPr>
        <p:txBody>
          <a:bodyPr/>
          <a:lstStyle/>
          <a:p>
            <a:pPr algn="ctr"/>
            <a:r>
              <a:rPr lang="th-TH" sz="3600" b="1" dirty="0" smtClean="0"/>
              <a:t>โดย</a:t>
            </a:r>
          </a:p>
          <a:p>
            <a:pPr algn="ctr"/>
            <a:endParaRPr lang="th-TH" sz="3600" b="1" dirty="0" smtClean="0"/>
          </a:p>
          <a:p>
            <a:pPr algn="ctr"/>
            <a:r>
              <a:rPr lang="th-TH" sz="3600" b="1" dirty="0" smtClean="0"/>
              <a:t>	ศาสตราจารย์ ดร.วิจิตร ศรี</a:t>
            </a:r>
            <a:r>
              <a:rPr lang="th-TH" sz="3600" b="1" dirty="0" err="1" smtClean="0"/>
              <a:t>สอ้าน</a:t>
            </a:r>
            <a:endParaRPr lang="en-US" sz="36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33379" y="306388"/>
            <a:ext cx="8653463" cy="574675"/>
            <a:chOff x="168" y="193"/>
            <a:chExt cx="5492" cy="362"/>
          </a:xfrm>
        </p:grpSpPr>
        <p:sp>
          <p:nvSpPr>
            <p:cNvPr id="9221" name="Freeform 5"/>
            <p:cNvSpPr>
              <a:spLocks/>
            </p:cNvSpPr>
            <p:nvPr/>
          </p:nvSpPr>
          <p:spPr bwMode="auto">
            <a:xfrm>
              <a:off x="168" y="193"/>
              <a:ext cx="5492" cy="362"/>
            </a:xfrm>
            <a:custGeom>
              <a:avLst/>
              <a:gdLst/>
              <a:ahLst/>
              <a:cxnLst>
                <a:cxn ang="0">
                  <a:pos x="935" y="0"/>
                </a:cxn>
                <a:cxn ang="0">
                  <a:pos x="798" y="0"/>
                </a:cxn>
                <a:cxn ang="0">
                  <a:pos x="87" y="0"/>
                </a:cxn>
                <a:cxn ang="0">
                  <a:pos x="0" y="91"/>
                </a:cxn>
                <a:cxn ang="0">
                  <a:pos x="87" y="181"/>
                </a:cxn>
                <a:cxn ang="0">
                  <a:pos x="798" y="181"/>
                </a:cxn>
                <a:cxn ang="0">
                  <a:pos x="935" y="181"/>
                </a:cxn>
                <a:cxn ang="0">
                  <a:pos x="2743" y="181"/>
                </a:cxn>
                <a:cxn ang="0">
                  <a:pos x="2743" y="116"/>
                </a:cxn>
                <a:cxn ang="0">
                  <a:pos x="2743" y="77"/>
                </a:cxn>
                <a:cxn ang="0">
                  <a:pos x="2743" y="0"/>
                </a:cxn>
                <a:cxn ang="0">
                  <a:pos x="935" y="0"/>
                </a:cxn>
              </a:cxnLst>
              <a:rect l="0" t="0" r="r" b="b"/>
              <a:pathLst>
                <a:path w="2743" h="181">
                  <a:moveTo>
                    <a:pt x="935" y="0"/>
                  </a:moveTo>
                  <a:cubicBezTo>
                    <a:pt x="798" y="0"/>
                    <a:pt x="798" y="0"/>
                    <a:pt x="79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39" y="1"/>
                    <a:pt x="0" y="41"/>
                    <a:pt x="0" y="91"/>
                  </a:cubicBezTo>
                  <a:cubicBezTo>
                    <a:pt x="0" y="140"/>
                    <a:pt x="39" y="180"/>
                    <a:pt x="87" y="181"/>
                  </a:cubicBezTo>
                  <a:cubicBezTo>
                    <a:pt x="798" y="181"/>
                    <a:pt x="798" y="181"/>
                    <a:pt x="798" y="181"/>
                  </a:cubicBezTo>
                  <a:cubicBezTo>
                    <a:pt x="935" y="181"/>
                    <a:pt x="935" y="181"/>
                    <a:pt x="935" y="181"/>
                  </a:cubicBezTo>
                  <a:cubicBezTo>
                    <a:pt x="2743" y="181"/>
                    <a:pt x="2743" y="181"/>
                    <a:pt x="2743" y="181"/>
                  </a:cubicBezTo>
                  <a:cubicBezTo>
                    <a:pt x="2743" y="116"/>
                    <a:pt x="2743" y="116"/>
                    <a:pt x="2743" y="116"/>
                  </a:cubicBezTo>
                  <a:cubicBezTo>
                    <a:pt x="2743" y="77"/>
                    <a:pt x="2743" y="77"/>
                    <a:pt x="2743" y="77"/>
                  </a:cubicBezTo>
                  <a:cubicBezTo>
                    <a:pt x="2743" y="0"/>
                    <a:pt x="2743" y="0"/>
                    <a:pt x="2743" y="0"/>
                  </a:cubicBezTo>
                  <a:lnTo>
                    <a:pt x="935" y="0"/>
                  </a:lnTo>
                  <a:close/>
                </a:path>
              </a:pathLst>
            </a:custGeom>
            <a:gradFill rotWithShape="1">
              <a:gsLst>
                <a:gs pos="0">
                  <a:srgbClr val="384A5E"/>
                </a:gs>
                <a:gs pos="100000">
                  <a:srgbClr val="384A5E">
                    <a:gamma/>
                    <a:shade val="76078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28398" dir="1593903" algn="ctr" rotWithShape="0">
                <a:srgbClr val="808080"/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9222" name="Freeform 6"/>
            <p:cNvSpPr>
              <a:spLocks/>
            </p:cNvSpPr>
            <p:nvPr/>
          </p:nvSpPr>
          <p:spPr bwMode="auto">
            <a:xfrm>
              <a:off x="226" y="201"/>
              <a:ext cx="5426" cy="52"/>
            </a:xfrm>
            <a:custGeom>
              <a:avLst/>
              <a:gdLst/>
              <a:ahLst/>
              <a:cxnLst>
                <a:cxn ang="0">
                  <a:pos x="0" y="26"/>
                </a:cxn>
                <a:cxn ang="0">
                  <a:pos x="58" y="0"/>
                </a:cxn>
                <a:cxn ang="0">
                  <a:pos x="2710" y="0"/>
                </a:cxn>
                <a:cxn ang="0">
                  <a:pos x="2710" y="26"/>
                </a:cxn>
                <a:cxn ang="0">
                  <a:pos x="0" y="26"/>
                </a:cxn>
              </a:cxnLst>
              <a:rect l="0" t="0" r="r" b="b"/>
              <a:pathLst>
                <a:path w="2710" h="26">
                  <a:moveTo>
                    <a:pt x="0" y="26"/>
                  </a:moveTo>
                  <a:cubicBezTo>
                    <a:pt x="15" y="10"/>
                    <a:pt x="36" y="0"/>
                    <a:pt x="58" y="0"/>
                  </a:cubicBezTo>
                  <a:cubicBezTo>
                    <a:pt x="2710" y="0"/>
                    <a:pt x="2710" y="0"/>
                    <a:pt x="2710" y="0"/>
                  </a:cubicBezTo>
                  <a:cubicBezTo>
                    <a:pt x="2710" y="26"/>
                    <a:pt x="2710" y="26"/>
                    <a:pt x="2710" y="26"/>
                  </a:cubicBezTo>
                  <a:lnTo>
                    <a:pt x="0" y="26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64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06388"/>
            <a:ext cx="7801007" cy="574675"/>
          </a:xfrm>
        </p:spPr>
        <p:txBody>
          <a:bodyPr/>
          <a:lstStyle/>
          <a:p>
            <a:r>
              <a:rPr lang="en-US" sz="2800" b="1" dirty="0" smtClean="0"/>
              <a:t>III. </a:t>
            </a:r>
            <a:r>
              <a:rPr lang="th-TH" sz="2800" b="1" dirty="0" smtClean="0"/>
              <a:t>การอุดมศึกษากับการเข้าสู่ประชาคมอาเซียนโดยการ </a:t>
            </a:r>
            <a:r>
              <a:rPr lang="en-US" sz="2800" b="1" dirty="0" smtClean="0"/>
              <a:t>“</a:t>
            </a:r>
            <a:r>
              <a:rPr lang="th-TH" sz="2800" b="1" dirty="0" smtClean="0"/>
              <a:t>รู้ รับ ปรับตัว และรุก</a:t>
            </a:r>
            <a:r>
              <a:rPr lang="en-US" sz="2800" b="1" dirty="0" smtClean="0"/>
              <a:t>”</a:t>
            </a:r>
            <a:endParaRPr lang="en-US" sz="2000" b="1" dirty="0"/>
          </a:p>
        </p:txBody>
      </p: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8024813" y="68263"/>
            <a:ext cx="1019175" cy="1031875"/>
            <a:chOff x="5055" y="43"/>
            <a:chExt cx="642" cy="650"/>
          </a:xfrm>
        </p:grpSpPr>
        <p:sp>
          <p:nvSpPr>
            <p:cNvPr id="9224" name="Oval 8"/>
            <p:cNvSpPr>
              <a:spLocks noChangeArrowheads="1"/>
            </p:cNvSpPr>
            <p:nvPr/>
          </p:nvSpPr>
          <p:spPr bwMode="auto">
            <a:xfrm>
              <a:off x="5071" y="67"/>
              <a:ext cx="610" cy="610"/>
            </a:xfrm>
            <a:prstGeom prst="ellipse">
              <a:avLst/>
            </a:prstGeom>
            <a:gradFill rotWithShape="1">
              <a:gsLst>
                <a:gs pos="0">
                  <a:srgbClr val="DDE5EB"/>
                </a:gs>
                <a:gs pos="100000">
                  <a:srgbClr val="DDE5EB">
                    <a:gamma/>
                    <a:shade val="76078"/>
                    <a:invGamma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25" name="AutoShape 9"/>
            <p:cNvSpPr>
              <a:spLocks noChangeArrowheads="1"/>
            </p:cNvSpPr>
            <p:nvPr/>
          </p:nvSpPr>
          <p:spPr bwMode="auto">
            <a:xfrm>
              <a:off x="5055" y="51"/>
              <a:ext cx="642" cy="642"/>
            </a:xfrm>
            <a:custGeom>
              <a:avLst/>
              <a:gdLst>
                <a:gd name="G0" fmla="+- 893 0 0"/>
                <a:gd name="G1" fmla="+- 21600 0 893"/>
                <a:gd name="G2" fmla="+- 21600 0 89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93" y="10800"/>
                  </a:moveTo>
                  <a:cubicBezTo>
                    <a:pt x="893" y="16271"/>
                    <a:pt x="5329" y="20707"/>
                    <a:pt x="10800" y="20707"/>
                  </a:cubicBezTo>
                  <a:cubicBezTo>
                    <a:pt x="16271" y="20707"/>
                    <a:pt x="20707" y="16271"/>
                    <a:pt x="20707" y="10800"/>
                  </a:cubicBezTo>
                  <a:cubicBezTo>
                    <a:pt x="20707" y="5329"/>
                    <a:pt x="16271" y="893"/>
                    <a:pt x="10800" y="893"/>
                  </a:cubicBezTo>
                  <a:cubicBezTo>
                    <a:pt x="5329" y="893"/>
                    <a:pt x="893" y="5329"/>
                    <a:pt x="893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84A5E">
                    <a:gamma/>
                    <a:shade val="46275"/>
                    <a:invGamma/>
                  </a:srgbClr>
                </a:gs>
                <a:gs pos="50000">
                  <a:srgbClr val="384A5E"/>
                </a:gs>
                <a:gs pos="100000">
                  <a:srgbClr val="384A5E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5F5F5F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4" name="Group 10"/>
            <p:cNvGrpSpPr>
              <a:grpSpLocks/>
            </p:cNvGrpSpPr>
            <p:nvPr/>
          </p:nvGrpSpPr>
          <p:grpSpPr bwMode="auto">
            <a:xfrm>
              <a:off x="5063" y="43"/>
              <a:ext cx="555" cy="570"/>
              <a:chOff x="5078" y="41"/>
              <a:chExt cx="555" cy="570"/>
            </a:xfrm>
          </p:grpSpPr>
          <p:pic>
            <p:nvPicPr>
              <p:cNvPr id="9227" name="Picture 11" descr="globe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5155" y="133"/>
                <a:ext cx="478" cy="478"/>
              </a:xfrm>
              <a:prstGeom prst="rect">
                <a:avLst/>
              </a:prstGeom>
              <a:noFill/>
            </p:spPr>
          </p:pic>
          <p:sp>
            <p:nvSpPr>
              <p:cNvPr id="9228" name="Oval 12"/>
              <p:cNvSpPr>
                <a:spLocks noChangeArrowheads="1"/>
              </p:cNvSpPr>
              <p:nvPr/>
            </p:nvSpPr>
            <p:spPr bwMode="auto">
              <a:xfrm rot="-1700833">
                <a:off x="5078" y="41"/>
                <a:ext cx="507" cy="365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47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229" name="AutoShape 13"/>
            <p:cNvSpPr>
              <a:spLocks noChangeArrowheads="1"/>
            </p:cNvSpPr>
            <p:nvPr/>
          </p:nvSpPr>
          <p:spPr bwMode="auto">
            <a:xfrm>
              <a:off x="5055" y="51"/>
              <a:ext cx="642" cy="642"/>
            </a:xfrm>
            <a:custGeom>
              <a:avLst/>
              <a:gdLst>
                <a:gd name="G0" fmla="+- 893 0 0"/>
                <a:gd name="G1" fmla="+- 21600 0 893"/>
                <a:gd name="G2" fmla="+- 21600 0 89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93" y="10800"/>
                  </a:moveTo>
                  <a:cubicBezTo>
                    <a:pt x="893" y="16271"/>
                    <a:pt x="5329" y="20707"/>
                    <a:pt x="10800" y="20707"/>
                  </a:cubicBezTo>
                  <a:cubicBezTo>
                    <a:pt x="16271" y="20707"/>
                    <a:pt x="20707" y="16271"/>
                    <a:pt x="20707" y="10800"/>
                  </a:cubicBezTo>
                  <a:cubicBezTo>
                    <a:pt x="20707" y="5329"/>
                    <a:pt x="16271" y="893"/>
                    <a:pt x="10800" y="893"/>
                  </a:cubicBezTo>
                  <a:cubicBezTo>
                    <a:pt x="5329" y="893"/>
                    <a:pt x="893" y="5329"/>
                    <a:pt x="893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16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2700000" scaled="1"/>
            </a:gradFill>
            <a:ln w="9525">
              <a:solidFill>
                <a:srgbClr val="C5D3DD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9" name="Rectangle 38"/>
          <p:cNvSpPr>
            <a:spLocks noChangeArrowheads="1"/>
          </p:cNvSpPr>
          <p:nvPr/>
        </p:nvSpPr>
        <p:spPr bwMode="auto">
          <a:xfrm>
            <a:off x="5214942" y="1500174"/>
            <a:ext cx="3571900" cy="78581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666699"/>
            </a:solidFill>
            <a:miter lim="800000"/>
            <a:headEnd/>
            <a:tailEnd/>
          </a:ln>
        </p:spPr>
        <p:txBody>
          <a:bodyPr wrap="square" lIns="144000" tIns="108000" rIns="144000" bIns="108000" anchor="ctr" anchorCtr="0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th-TH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	พัฒนาบัณฑิตสู่ตลาดแรงงานยุคใหม่</a:t>
            </a:r>
          </a:p>
        </p:txBody>
      </p:sp>
      <p:sp>
        <p:nvSpPr>
          <p:cNvPr id="40" name="Rectangle 26"/>
          <p:cNvSpPr>
            <a:spLocks noChangeArrowheads="1"/>
          </p:cNvSpPr>
          <p:nvPr/>
        </p:nvSpPr>
        <p:spPr bwMode="auto">
          <a:xfrm>
            <a:off x="5214942" y="2486025"/>
            <a:ext cx="3571900" cy="101441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666699"/>
            </a:solidFill>
            <a:miter lim="800000"/>
            <a:headEnd/>
            <a:tailEnd/>
          </a:ln>
        </p:spPr>
        <p:txBody>
          <a:bodyPr wrap="square" lIns="72000" tIns="108000" rIns="108000" bIns="108000" anchor="ctr" anchorCtr="0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th-TH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	การแลกเปลี่ยนนักศึกษา </a:t>
            </a:r>
            <a:r>
              <a:rPr lang="en-US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(Student Mobility) </a:t>
            </a:r>
            <a:r>
              <a:rPr lang="th-TH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ในอาเซียนให้มากขึ้น</a:t>
            </a:r>
          </a:p>
        </p:txBody>
      </p:sp>
      <p:sp>
        <p:nvSpPr>
          <p:cNvPr id="41" name="Rectangle 26"/>
          <p:cNvSpPr>
            <a:spLocks noChangeArrowheads="1"/>
          </p:cNvSpPr>
          <p:nvPr/>
        </p:nvSpPr>
        <p:spPr bwMode="auto">
          <a:xfrm>
            <a:off x="5214942" y="5000636"/>
            <a:ext cx="3571900" cy="10001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666699"/>
            </a:solidFill>
            <a:miter lim="800000"/>
            <a:headEnd/>
            <a:tailEnd/>
          </a:ln>
        </p:spPr>
        <p:txBody>
          <a:bodyPr wrap="square" lIns="144000" tIns="108000" rIns="144000" bIns="108000" anchor="ctr" anchorCtr="0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th-TH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	จัดหาวิธีการใหม่ๆในการผลิตแรงงานความรู้</a:t>
            </a:r>
          </a:p>
        </p:txBody>
      </p:sp>
      <p:sp>
        <p:nvSpPr>
          <p:cNvPr id="43" name="Line 37"/>
          <p:cNvSpPr>
            <a:spLocks noChangeShapeType="1"/>
          </p:cNvSpPr>
          <p:nvPr/>
        </p:nvSpPr>
        <p:spPr bwMode="auto">
          <a:xfrm>
            <a:off x="4711705" y="1857364"/>
            <a:ext cx="503237" cy="1588"/>
          </a:xfrm>
          <a:prstGeom prst="line">
            <a:avLst/>
          </a:prstGeom>
          <a:noFill/>
          <a:ln w="31750">
            <a:solidFill>
              <a:srgbClr val="6666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4" name="Line 37"/>
          <p:cNvSpPr>
            <a:spLocks noChangeShapeType="1"/>
          </p:cNvSpPr>
          <p:nvPr/>
        </p:nvSpPr>
        <p:spPr bwMode="auto">
          <a:xfrm>
            <a:off x="4711705" y="2928934"/>
            <a:ext cx="503237" cy="0"/>
          </a:xfrm>
          <a:prstGeom prst="line">
            <a:avLst/>
          </a:prstGeom>
          <a:noFill/>
          <a:ln w="31750">
            <a:solidFill>
              <a:srgbClr val="6666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7" name="Rectangle 26"/>
          <p:cNvSpPr>
            <a:spLocks noChangeArrowheads="1"/>
          </p:cNvSpPr>
          <p:nvPr/>
        </p:nvSpPr>
        <p:spPr bwMode="auto">
          <a:xfrm>
            <a:off x="5214942" y="3714752"/>
            <a:ext cx="3571900" cy="107157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666699"/>
            </a:solidFill>
            <a:miter lim="800000"/>
            <a:headEnd/>
            <a:tailEnd/>
          </a:ln>
        </p:spPr>
        <p:txBody>
          <a:bodyPr wrap="square" lIns="144000" tIns="108000" rIns="144000" bIns="108000" anchor="ctr" anchorCtr="0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th-TH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	ร่วมมือกับสถาบันอุดมศึกษาโดยถือเป็นความร่วมมือของอาเซียน</a:t>
            </a:r>
            <a:endParaRPr lang="th-TH" sz="2600" b="1" dirty="0">
              <a:solidFill>
                <a:srgbClr val="706472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8" name="Line 37"/>
          <p:cNvSpPr>
            <a:spLocks noChangeShapeType="1"/>
          </p:cNvSpPr>
          <p:nvPr/>
        </p:nvSpPr>
        <p:spPr bwMode="auto">
          <a:xfrm>
            <a:off x="4710942" y="4214818"/>
            <a:ext cx="504000" cy="0"/>
          </a:xfrm>
          <a:prstGeom prst="line">
            <a:avLst/>
          </a:prstGeom>
          <a:noFill/>
          <a:ln w="31750">
            <a:solidFill>
              <a:srgbClr val="6666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0" name="Line 37"/>
          <p:cNvSpPr>
            <a:spLocks noChangeShapeType="1"/>
          </p:cNvSpPr>
          <p:nvPr/>
        </p:nvSpPr>
        <p:spPr bwMode="auto">
          <a:xfrm>
            <a:off x="4710942" y="5500702"/>
            <a:ext cx="504000" cy="0"/>
          </a:xfrm>
          <a:prstGeom prst="line">
            <a:avLst/>
          </a:prstGeom>
          <a:noFill/>
          <a:ln w="31750">
            <a:solidFill>
              <a:srgbClr val="6666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5" name="Line 31"/>
          <p:cNvSpPr>
            <a:spLocks noChangeShapeType="1"/>
          </p:cNvSpPr>
          <p:nvPr/>
        </p:nvSpPr>
        <p:spPr bwMode="auto">
          <a:xfrm>
            <a:off x="4714875" y="1857364"/>
            <a:ext cx="0" cy="3643338"/>
          </a:xfrm>
          <a:prstGeom prst="line">
            <a:avLst/>
          </a:prstGeom>
          <a:noFill/>
          <a:ln w="25400">
            <a:solidFill>
              <a:srgbClr val="6666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" name="Rectangle 26"/>
          <p:cNvSpPr>
            <a:spLocks noChangeArrowheads="1"/>
          </p:cNvSpPr>
          <p:nvPr/>
        </p:nvSpPr>
        <p:spPr bwMode="auto">
          <a:xfrm>
            <a:off x="1071538" y="2786058"/>
            <a:ext cx="3000396" cy="150019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666699"/>
            </a:solidFill>
            <a:miter lim="800000"/>
            <a:headEnd/>
            <a:tailEnd/>
          </a:ln>
        </p:spPr>
        <p:txBody>
          <a:bodyPr wrap="square" lIns="0" tIns="108000" rIns="144000" bIns="108000" anchor="ctr" anchorCtr="0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th-TH" sz="28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	การเตรียมแรงงานความรู้สู่ประชาคมอาเซียน</a:t>
            </a:r>
            <a:r>
              <a:rPr lang="en-US" sz="28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: </a:t>
            </a:r>
            <a:r>
              <a:rPr lang="th-TH" sz="28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รุกไปข้างหน้า</a:t>
            </a:r>
            <a:endParaRPr lang="th-TH" sz="2800" b="1" dirty="0">
              <a:solidFill>
                <a:srgbClr val="706472"/>
              </a:solidFill>
              <a:latin typeface="Angsana New" pitchFamily="18" charset="-34"/>
              <a:cs typeface="Angsana New" pitchFamily="18" charset="-34"/>
            </a:endParaRPr>
          </a:p>
        </p:txBody>
      </p:sp>
      <p:grpSp>
        <p:nvGrpSpPr>
          <p:cNvPr id="6" name="Group 17"/>
          <p:cNvGrpSpPr>
            <a:grpSpLocks/>
          </p:cNvGrpSpPr>
          <p:nvPr/>
        </p:nvGrpSpPr>
        <p:grpSpPr bwMode="auto">
          <a:xfrm>
            <a:off x="214283" y="1071546"/>
            <a:ext cx="785818" cy="2357454"/>
            <a:chOff x="930" y="1162"/>
            <a:chExt cx="136" cy="272"/>
          </a:xfrm>
        </p:grpSpPr>
        <p:sp>
          <p:nvSpPr>
            <p:cNvPr id="52" name="Line 18"/>
            <p:cNvSpPr>
              <a:spLocks noChangeShapeType="1"/>
            </p:cNvSpPr>
            <p:nvPr/>
          </p:nvSpPr>
          <p:spPr bwMode="auto">
            <a:xfrm>
              <a:off x="930" y="1434"/>
              <a:ext cx="136" cy="0"/>
            </a:xfrm>
            <a:prstGeom prst="line">
              <a:avLst/>
            </a:prstGeom>
            <a:noFill/>
            <a:ln w="31750">
              <a:solidFill>
                <a:srgbClr val="666699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" name="Line 19"/>
            <p:cNvSpPr>
              <a:spLocks noChangeShapeType="1"/>
            </p:cNvSpPr>
            <p:nvPr/>
          </p:nvSpPr>
          <p:spPr bwMode="auto">
            <a:xfrm>
              <a:off x="930" y="1162"/>
              <a:ext cx="0" cy="272"/>
            </a:xfrm>
            <a:prstGeom prst="line">
              <a:avLst/>
            </a:prstGeom>
            <a:noFill/>
            <a:ln w="31750">
              <a:solidFill>
                <a:srgbClr val="66669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5" name="Line 37"/>
          <p:cNvSpPr>
            <a:spLocks noChangeShapeType="1"/>
          </p:cNvSpPr>
          <p:nvPr/>
        </p:nvSpPr>
        <p:spPr bwMode="auto">
          <a:xfrm flipV="1">
            <a:off x="4071934" y="3454719"/>
            <a:ext cx="642942" cy="0"/>
          </a:xfrm>
          <a:prstGeom prst="line">
            <a:avLst/>
          </a:prstGeom>
          <a:noFill/>
          <a:ln w="31750">
            <a:solidFill>
              <a:srgbClr val="6666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8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39" grpId="0" animBg="1"/>
      <p:bldP spid="40" grpId="0" animBg="1"/>
      <p:bldP spid="41" grpId="0" animBg="1"/>
      <p:bldP spid="43" grpId="0" animBg="1"/>
      <p:bldP spid="44" grpId="0" animBg="1"/>
      <p:bldP spid="47" grpId="0" animBg="1"/>
      <p:bldP spid="48" grpId="0" animBg="1"/>
      <p:bldP spid="50" grpId="0" animBg="1"/>
      <p:bldP spid="45" grpId="0" animBg="1"/>
      <p:bldP spid="46" grpId="0" animBg="1"/>
      <p:bldP spid="5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33379" y="306388"/>
            <a:ext cx="8653463" cy="574675"/>
            <a:chOff x="168" y="193"/>
            <a:chExt cx="5492" cy="362"/>
          </a:xfrm>
        </p:grpSpPr>
        <p:sp>
          <p:nvSpPr>
            <p:cNvPr id="9221" name="Freeform 5"/>
            <p:cNvSpPr>
              <a:spLocks/>
            </p:cNvSpPr>
            <p:nvPr/>
          </p:nvSpPr>
          <p:spPr bwMode="auto">
            <a:xfrm>
              <a:off x="168" y="193"/>
              <a:ext cx="5492" cy="362"/>
            </a:xfrm>
            <a:custGeom>
              <a:avLst/>
              <a:gdLst/>
              <a:ahLst/>
              <a:cxnLst>
                <a:cxn ang="0">
                  <a:pos x="935" y="0"/>
                </a:cxn>
                <a:cxn ang="0">
                  <a:pos x="798" y="0"/>
                </a:cxn>
                <a:cxn ang="0">
                  <a:pos x="87" y="0"/>
                </a:cxn>
                <a:cxn ang="0">
                  <a:pos x="0" y="91"/>
                </a:cxn>
                <a:cxn ang="0">
                  <a:pos x="87" y="181"/>
                </a:cxn>
                <a:cxn ang="0">
                  <a:pos x="798" y="181"/>
                </a:cxn>
                <a:cxn ang="0">
                  <a:pos x="935" y="181"/>
                </a:cxn>
                <a:cxn ang="0">
                  <a:pos x="2743" y="181"/>
                </a:cxn>
                <a:cxn ang="0">
                  <a:pos x="2743" y="116"/>
                </a:cxn>
                <a:cxn ang="0">
                  <a:pos x="2743" y="77"/>
                </a:cxn>
                <a:cxn ang="0">
                  <a:pos x="2743" y="0"/>
                </a:cxn>
                <a:cxn ang="0">
                  <a:pos x="935" y="0"/>
                </a:cxn>
              </a:cxnLst>
              <a:rect l="0" t="0" r="r" b="b"/>
              <a:pathLst>
                <a:path w="2743" h="181">
                  <a:moveTo>
                    <a:pt x="935" y="0"/>
                  </a:moveTo>
                  <a:cubicBezTo>
                    <a:pt x="798" y="0"/>
                    <a:pt x="798" y="0"/>
                    <a:pt x="79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39" y="1"/>
                    <a:pt x="0" y="41"/>
                    <a:pt x="0" y="91"/>
                  </a:cubicBezTo>
                  <a:cubicBezTo>
                    <a:pt x="0" y="140"/>
                    <a:pt x="39" y="180"/>
                    <a:pt x="87" y="181"/>
                  </a:cubicBezTo>
                  <a:cubicBezTo>
                    <a:pt x="798" y="181"/>
                    <a:pt x="798" y="181"/>
                    <a:pt x="798" y="181"/>
                  </a:cubicBezTo>
                  <a:cubicBezTo>
                    <a:pt x="935" y="181"/>
                    <a:pt x="935" y="181"/>
                    <a:pt x="935" y="181"/>
                  </a:cubicBezTo>
                  <a:cubicBezTo>
                    <a:pt x="2743" y="181"/>
                    <a:pt x="2743" y="181"/>
                    <a:pt x="2743" y="181"/>
                  </a:cubicBezTo>
                  <a:cubicBezTo>
                    <a:pt x="2743" y="116"/>
                    <a:pt x="2743" y="116"/>
                    <a:pt x="2743" y="116"/>
                  </a:cubicBezTo>
                  <a:cubicBezTo>
                    <a:pt x="2743" y="77"/>
                    <a:pt x="2743" y="77"/>
                    <a:pt x="2743" y="77"/>
                  </a:cubicBezTo>
                  <a:cubicBezTo>
                    <a:pt x="2743" y="0"/>
                    <a:pt x="2743" y="0"/>
                    <a:pt x="2743" y="0"/>
                  </a:cubicBezTo>
                  <a:lnTo>
                    <a:pt x="935" y="0"/>
                  </a:lnTo>
                  <a:close/>
                </a:path>
              </a:pathLst>
            </a:custGeom>
            <a:gradFill rotWithShape="1">
              <a:gsLst>
                <a:gs pos="0">
                  <a:srgbClr val="384A5E"/>
                </a:gs>
                <a:gs pos="100000">
                  <a:srgbClr val="384A5E">
                    <a:gamma/>
                    <a:shade val="76078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28398" dir="1593903" algn="ctr" rotWithShape="0">
                <a:srgbClr val="808080"/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9222" name="Freeform 6"/>
            <p:cNvSpPr>
              <a:spLocks/>
            </p:cNvSpPr>
            <p:nvPr/>
          </p:nvSpPr>
          <p:spPr bwMode="auto">
            <a:xfrm>
              <a:off x="226" y="201"/>
              <a:ext cx="5426" cy="52"/>
            </a:xfrm>
            <a:custGeom>
              <a:avLst/>
              <a:gdLst/>
              <a:ahLst/>
              <a:cxnLst>
                <a:cxn ang="0">
                  <a:pos x="0" y="26"/>
                </a:cxn>
                <a:cxn ang="0">
                  <a:pos x="58" y="0"/>
                </a:cxn>
                <a:cxn ang="0">
                  <a:pos x="2710" y="0"/>
                </a:cxn>
                <a:cxn ang="0">
                  <a:pos x="2710" y="26"/>
                </a:cxn>
                <a:cxn ang="0">
                  <a:pos x="0" y="26"/>
                </a:cxn>
              </a:cxnLst>
              <a:rect l="0" t="0" r="r" b="b"/>
              <a:pathLst>
                <a:path w="2710" h="26">
                  <a:moveTo>
                    <a:pt x="0" y="26"/>
                  </a:moveTo>
                  <a:cubicBezTo>
                    <a:pt x="15" y="10"/>
                    <a:pt x="36" y="0"/>
                    <a:pt x="58" y="0"/>
                  </a:cubicBezTo>
                  <a:cubicBezTo>
                    <a:pt x="2710" y="0"/>
                    <a:pt x="2710" y="0"/>
                    <a:pt x="2710" y="0"/>
                  </a:cubicBezTo>
                  <a:cubicBezTo>
                    <a:pt x="2710" y="26"/>
                    <a:pt x="2710" y="26"/>
                    <a:pt x="2710" y="26"/>
                  </a:cubicBezTo>
                  <a:lnTo>
                    <a:pt x="0" y="26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64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06388"/>
            <a:ext cx="7801007" cy="574675"/>
          </a:xfrm>
        </p:spPr>
        <p:txBody>
          <a:bodyPr/>
          <a:lstStyle/>
          <a:p>
            <a:r>
              <a:rPr lang="en-US" sz="3600" b="1" dirty="0" smtClean="0"/>
              <a:t>IV </a:t>
            </a:r>
            <a:r>
              <a:rPr lang="th-TH" sz="3600" b="1" dirty="0" smtClean="0"/>
              <a:t>ยุทธศาสตร์การพัฒนาคุณภาพบัณฑิตสู่ประชาคมอาเซียน</a:t>
            </a:r>
            <a:endParaRPr lang="en-US" sz="2800" b="1" dirty="0"/>
          </a:p>
        </p:txBody>
      </p: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8024813" y="68263"/>
            <a:ext cx="1019175" cy="1031875"/>
            <a:chOff x="5055" y="43"/>
            <a:chExt cx="642" cy="650"/>
          </a:xfrm>
        </p:grpSpPr>
        <p:sp>
          <p:nvSpPr>
            <p:cNvPr id="9224" name="Oval 8"/>
            <p:cNvSpPr>
              <a:spLocks noChangeArrowheads="1"/>
            </p:cNvSpPr>
            <p:nvPr/>
          </p:nvSpPr>
          <p:spPr bwMode="auto">
            <a:xfrm>
              <a:off x="5071" y="67"/>
              <a:ext cx="610" cy="610"/>
            </a:xfrm>
            <a:prstGeom prst="ellipse">
              <a:avLst/>
            </a:prstGeom>
            <a:gradFill rotWithShape="1">
              <a:gsLst>
                <a:gs pos="0">
                  <a:srgbClr val="DDE5EB"/>
                </a:gs>
                <a:gs pos="100000">
                  <a:srgbClr val="DDE5EB">
                    <a:gamma/>
                    <a:shade val="76078"/>
                    <a:invGamma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25" name="AutoShape 9"/>
            <p:cNvSpPr>
              <a:spLocks noChangeArrowheads="1"/>
            </p:cNvSpPr>
            <p:nvPr/>
          </p:nvSpPr>
          <p:spPr bwMode="auto">
            <a:xfrm>
              <a:off x="5055" y="51"/>
              <a:ext cx="642" cy="642"/>
            </a:xfrm>
            <a:custGeom>
              <a:avLst/>
              <a:gdLst>
                <a:gd name="G0" fmla="+- 893 0 0"/>
                <a:gd name="G1" fmla="+- 21600 0 893"/>
                <a:gd name="G2" fmla="+- 21600 0 89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93" y="10800"/>
                  </a:moveTo>
                  <a:cubicBezTo>
                    <a:pt x="893" y="16271"/>
                    <a:pt x="5329" y="20707"/>
                    <a:pt x="10800" y="20707"/>
                  </a:cubicBezTo>
                  <a:cubicBezTo>
                    <a:pt x="16271" y="20707"/>
                    <a:pt x="20707" y="16271"/>
                    <a:pt x="20707" y="10800"/>
                  </a:cubicBezTo>
                  <a:cubicBezTo>
                    <a:pt x="20707" y="5329"/>
                    <a:pt x="16271" y="893"/>
                    <a:pt x="10800" y="893"/>
                  </a:cubicBezTo>
                  <a:cubicBezTo>
                    <a:pt x="5329" y="893"/>
                    <a:pt x="893" y="5329"/>
                    <a:pt x="893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84A5E">
                    <a:gamma/>
                    <a:shade val="46275"/>
                    <a:invGamma/>
                  </a:srgbClr>
                </a:gs>
                <a:gs pos="50000">
                  <a:srgbClr val="384A5E"/>
                </a:gs>
                <a:gs pos="100000">
                  <a:srgbClr val="384A5E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5F5F5F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4" name="Group 10"/>
            <p:cNvGrpSpPr>
              <a:grpSpLocks/>
            </p:cNvGrpSpPr>
            <p:nvPr/>
          </p:nvGrpSpPr>
          <p:grpSpPr bwMode="auto">
            <a:xfrm>
              <a:off x="5063" y="43"/>
              <a:ext cx="555" cy="570"/>
              <a:chOff x="5078" y="41"/>
              <a:chExt cx="555" cy="570"/>
            </a:xfrm>
          </p:grpSpPr>
          <p:pic>
            <p:nvPicPr>
              <p:cNvPr id="9227" name="Picture 11" descr="globe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5155" y="133"/>
                <a:ext cx="478" cy="478"/>
              </a:xfrm>
              <a:prstGeom prst="rect">
                <a:avLst/>
              </a:prstGeom>
              <a:noFill/>
            </p:spPr>
          </p:pic>
          <p:sp>
            <p:nvSpPr>
              <p:cNvPr id="9228" name="Oval 12"/>
              <p:cNvSpPr>
                <a:spLocks noChangeArrowheads="1"/>
              </p:cNvSpPr>
              <p:nvPr/>
            </p:nvSpPr>
            <p:spPr bwMode="auto">
              <a:xfrm rot="-1700833">
                <a:off x="5078" y="41"/>
                <a:ext cx="507" cy="365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47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229" name="AutoShape 13"/>
            <p:cNvSpPr>
              <a:spLocks noChangeArrowheads="1"/>
            </p:cNvSpPr>
            <p:nvPr/>
          </p:nvSpPr>
          <p:spPr bwMode="auto">
            <a:xfrm>
              <a:off x="5055" y="51"/>
              <a:ext cx="642" cy="642"/>
            </a:xfrm>
            <a:custGeom>
              <a:avLst/>
              <a:gdLst>
                <a:gd name="G0" fmla="+- 893 0 0"/>
                <a:gd name="G1" fmla="+- 21600 0 893"/>
                <a:gd name="G2" fmla="+- 21600 0 89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93" y="10800"/>
                  </a:moveTo>
                  <a:cubicBezTo>
                    <a:pt x="893" y="16271"/>
                    <a:pt x="5329" y="20707"/>
                    <a:pt x="10800" y="20707"/>
                  </a:cubicBezTo>
                  <a:cubicBezTo>
                    <a:pt x="16271" y="20707"/>
                    <a:pt x="20707" y="16271"/>
                    <a:pt x="20707" y="10800"/>
                  </a:cubicBezTo>
                  <a:cubicBezTo>
                    <a:pt x="20707" y="5329"/>
                    <a:pt x="16271" y="893"/>
                    <a:pt x="10800" y="893"/>
                  </a:cubicBezTo>
                  <a:cubicBezTo>
                    <a:pt x="5329" y="893"/>
                    <a:pt x="893" y="5329"/>
                    <a:pt x="893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16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2700000" scaled="1"/>
            </a:gradFill>
            <a:ln w="9525">
              <a:solidFill>
                <a:srgbClr val="C5D3DD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" name="Group 17"/>
          <p:cNvGrpSpPr>
            <a:grpSpLocks/>
          </p:cNvGrpSpPr>
          <p:nvPr/>
        </p:nvGrpSpPr>
        <p:grpSpPr bwMode="auto">
          <a:xfrm>
            <a:off x="214280" y="1214421"/>
            <a:ext cx="784318" cy="1143009"/>
            <a:chOff x="930" y="1162"/>
            <a:chExt cx="148" cy="272"/>
          </a:xfrm>
        </p:grpSpPr>
        <p:sp>
          <p:nvSpPr>
            <p:cNvPr id="18" name="Line 18"/>
            <p:cNvSpPr>
              <a:spLocks noChangeShapeType="1"/>
            </p:cNvSpPr>
            <p:nvPr/>
          </p:nvSpPr>
          <p:spPr bwMode="auto">
            <a:xfrm>
              <a:off x="930" y="1434"/>
              <a:ext cx="148" cy="0"/>
            </a:xfrm>
            <a:prstGeom prst="line">
              <a:avLst/>
            </a:prstGeom>
            <a:noFill/>
            <a:ln w="31750">
              <a:solidFill>
                <a:srgbClr val="666699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Line 19"/>
            <p:cNvSpPr>
              <a:spLocks noChangeShapeType="1"/>
            </p:cNvSpPr>
            <p:nvPr/>
          </p:nvSpPr>
          <p:spPr bwMode="auto">
            <a:xfrm>
              <a:off x="930" y="1162"/>
              <a:ext cx="0" cy="272"/>
            </a:xfrm>
            <a:prstGeom prst="line">
              <a:avLst/>
            </a:prstGeom>
            <a:noFill/>
            <a:ln w="31750">
              <a:solidFill>
                <a:srgbClr val="66669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3" name="Rectangle 26"/>
          <p:cNvSpPr>
            <a:spLocks noChangeArrowheads="1"/>
          </p:cNvSpPr>
          <p:nvPr/>
        </p:nvSpPr>
        <p:spPr bwMode="auto">
          <a:xfrm>
            <a:off x="1000100" y="1428736"/>
            <a:ext cx="3071834" cy="185738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666699"/>
            </a:solidFill>
            <a:miter lim="800000"/>
            <a:headEnd/>
            <a:tailEnd/>
          </a:ln>
        </p:spPr>
        <p:txBody>
          <a:bodyPr wrap="square" lIns="0" tIns="108000" rIns="144000" bIns="108000" anchor="ctr" anchorCtr="0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th-TH" sz="28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	เพิ่มขีดความสามารถของบัณฑิตให้มีคุณภาพมาตรฐานในระดับสากล</a:t>
            </a:r>
            <a:endParaRPr lang="th-TH" sz="2800" b="1" dirty="0">
              <a:solidFill>
                <a:srgbClr val="706472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27" name="Rectangle 26"/>
          <p:cNvSpPr>
            <a:spLocks noChangeArrowheads="1"/>
          </p:cNvSpPr>
          <p:nvPr/>
        </p:nvSpPr>
        <p:spPr bwMode="auto">
          <a:xfrm>
            <a:off x="5143504" y="1285860"/>
            <a:ext cx="3786214" cy="10001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666699"/>
            </a:solidFill>
            <a:miter lim="800000"/>
            <a:headEnd/>
            <a:tailEnd/>
          </a:ln>
        </p:spPr>
        <p:txBody>
          <a:bodyPr wrap="square" lIns="144000" tIns="108000" rIns="144000" bIns="108000" anchor="ctr" anchorCtr="0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th-TH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	พัฒนาสมรรถนะด้านการใช้ภาษาอังกฤษที่ใช้ในการทำงานได้</a:t>
            </a:r>
          </a:p>
        </p:txBody>
      </p:sp>
      <p:sp>
        <p:nvSpPr>
          <p:cNvPr id="28" name="Rectangle 26"/>
          <p:cNvSpPr>
            <a:spLocks noChangeArrowheads="1"/>
          </p:cNvSpPr>
          <p:nvPr/>
        </p:nvSpPr>
        <p:spPr bwMode="auto">
          <a:xfrm>
            <a:off x="5143504" y="2357430"/>
            <a:ext cx="3786214" cy="135732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666699"/>
            </a:solidFill>
            <a:miter lim="800000"/>
            <a:headEnd/>
            <a:tailEnd/>
          </a:ln>
        </p:spPr>
        <p:txBody>
          <a:bodyPr wrap="square" lIns="72000" tIns="108000" rIns="108000" bIns="108000" anchor="ctr" anchorCtr="0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th-TH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	พัฒนาสมรรถนะด้านการประกอบวิชาชีพ และการทำงานข้ามวัฒนธรรม</a:t>
            </a:r>
            <a:endParaRPr lang="th-TH" sz="2600" b="1" dirty="0">
              <a:solidFill>
                <a:srgbClr val="706472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29" name="Rectangle 26"/>
          <p:cNvSpPr>
            <a:spLocks noChangeArrowheads="1"/>
          </p:cNvSpPr>
          <p:nvPr/>
        </p:nvSpPr>
        <p:spPr bwMode="auto">
          <a:xfrm>
            <a:off x="5143504" y="4000504"/>
            <a:ext cx="3786214" cy="64294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666699"/>
            </a:solidFill>
            <a:miter lim="800000"/>
            <a:headEnd/>
            <a:tailEnd/>
          </a:ln>
        </p:spPr>
        <p:txBody>
          <a:bodyPr wrap="square" lIns="144000" tIns="108000" rIns="144000" bIns="108000" anchor="ctr" anchorCtr="0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n-US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	</a:t>
            </a:r>
            <a:r>
              <a:rPr lang="th-TH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พัฒนาอาจารย์ให้มีสมรรถนะสากล</a:t>
            </a:r>
            <a:endParaRPr lang="th-TH" sz="2600" b="1" dirty="0">
              <a:solidFill>
                <a:srgbClr val="706472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34" name="Line 37"/>
          <p:cNvSpPr>
            <a:spLocks noChangeShapeType="1"/>
          </p:cNvSpPr>
          <p:nvPr/>
        </p:nvSpPr>
        <p:spPr bwMode="auto">
          <a:xfrm>
            <a:off x="4643438" y="1712900"/>
            <a:ext cx="503237" cy="1588"/>
          </a:xfrm>
          <a:prstGeom prst="line">
            <a:avLst/>
          </a:prstGeom>
          <a:noFill/>
          <a:ln w="31750">
            <a:solidFill>
              <a:srgbClr val="6666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6" name="Line 37"/>
          <p:cNvSpPr>
            <a:spLocks noChangeShapeType="1"/>
          </p:cNvSpPr>
          <p:nvPr/>
        </p:nvSpPr>
        <p:spPr bwMode="auto">
          <a:xfrm>
            <a:off x="4643438" y="3070222"/>
            <a:ext cx="503237" cy="1588"/>
          </a:xfrm>
          <a:prstGeom prst="line">
            <a:avLst/>
          </a:prstGeom>
          <a:noFill/>
          <a:ln w="31750">
            <a:solidFill>
              <a:srgbClr val="6666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7" name="Line 31"/>
          <p:cNvSpPr>
            <a:spLocks noChangeShapeType="1"/>
          </p:cNvSpPr>
          <p:nvPr/>
        </p:nvSpPr>
        <p:spPr bwMode="auto">
          <a:xfrm>
            <a:off x="4643430" y="1714488"/>
            <a:ext cx="0" cy="1357322"/>
          </a:xfrm>
          <a:prstGeom prst="line">
            <a:avLst/>
          </a:prstGeom>
          <a:noFill/>
          <a:ln w="25400">
            <a:solidFill>
              <a:srgbClr val="6666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9" name="Rectangle 38"/>
          <p:cNvSpPr>
            <a:spLocks noChangeArrowheads="1"/>
          </p:cNvSpPr>
          <p:nvPr/>
        </p:nvSpPr>
        <p:spPr bwMode="auto">
          <a:xfrm>
            <a:off x="5143504" y="4714884"/>
            <a:ext cx="3786214" cy="92869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666699"/>
            </a:solidFill>
            <a:miter lim="800000"/>
            <a:headEnd/>
            <a:tailEnd/>
          </a:ln>
        </p:spPr>
        <p:txBody>
          <a:bodyPr wrap="square" lIns="144000" tIns="108000" rIns="144000" bIns="108000" anchor="ctr" anchorCtr="0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n-US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	</a:t>
            </a:r>
            <a:r>
              <a:rPr lang="th-TH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พัฒนาโครงสร้างพื้นฐานให้มีคุณภาพระดับสากล</a:t>
            </a:r>
          </a:p>
        </p:txBody>
      </p:sp>
      <p:sp>
        <p:nvSpPr>
          <p:cNvPr id="40" name="Rectangle 26"/>
          <p:cNvSpPr>
            <a:spLocks noChangeArrowheads="1"/>
          </p:cNvSpPr>
          <p:nvPr/>
        </p:nvSpPr>
        <p:spPr bwMode="auto">
          <a:xfrm>
            <a:off x="5143504" y="5715016"/>
            <a:ext cx="3786214" cy="85725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666699"/>
            </a:solidFill>
            <a:miter lim="800000"/>
            <a:headEnd/>
            <a:tailEnd/>
          </a:ln>
        </p:spPr>
        <p:txBody>
          <a:bodyPr wrap="square" lIns="72000" tIns="108000" rIns="108000" bIns="108000" anchor="ctr" anchorCtr="0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th-TH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	พัฒนาวิชาการและการวิจัยสู่ความเป็นเลิศ</a:t>
            </a:r>
          </a:p>
        </p:txBody>
      </p:sp>
      <p:sp>
        <p:nvSpPr>
          <p:cNvPr id="43" name="Line 37"/>
          <p:cNvSpPr>
            <a:spLocks noChangeShapeType="1"/>
          </p:cNvSpPr>
          <p:nvPr/>
        </p:nvSpPr>
        <p:spPr bwMode="auto">
          <a:xfrm>
            <a:off x="4643438" y="4286256"/>
            <a:ext cx="503237" cy="1588"/>
          </a:xfrm>
          <a:prstGeom prst="line">
            <a:avLst/>
          </a:prstGeom>
          <a:noFill/>
          <a:ln w="31750">
            <a:solidFill>
              <a:srgbClr val="6666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4" name="Line 37"/>
          <p:cNvSpPr>
            <a:spLocks noChangeShapeType="1"/>
          </p:cNvSpPr>
          <p:nvPr/>
        </p:nvSpPr>
        <p:spPr bwMode="auto">
          <a:xfrm>
            <a:off x="4643438" y="5143512"/>
            <a:ext cx="503237" cy="0"/>
          </a:xfrm>
          <a:prstGeom prst="line">
            <a:avLst/>
          </a:prstGeom>
          <a:noFill/>
          <a:ln w="31750">
            <a:solidFill>
              <a:srgbClr val="6666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8" name="Line 37"/>
          <p:cNvSpPr>
            <a:spLocks noChangeShapeType="1"/>
          </p:cNvSpPr>
          <p:nvPr/>
        </p:nvSpPr>
        <p:spPr bwMode="auto">
          <a:xfrm>
            <a:off x="4643438" y="6143644"/>
            <a:ext cx="504000" cy="0"/>
          </a:xfrm>
          <a:prstGeom prst="line">
            <a:avLst/>
          </a:prstGeom>
          <a:noFill/>
          <a:ln w="31750">
            <a:solidFill>
              <a:srgbClr val="6666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5" name="Line 31"/>
          <p:cNvSpPr>
            <a:spLocks noChangeShapeType="1"/>
          </p:cNvSpPr>
          <p:nvPr/>
        </p:nvSpPr>
        <p:spPr bwMode="auto">
          <a:xfrm>
            <a:off x="4643435" y="4286256"/>
            <a:ext cx="0" cy="1857388"/>
          </a:xfrm>
          <a:prstGeom prst="line">
            <a:avLst/>
          </a:prstGeom>
          <a:noFill/>
          <a:ln w="25400">
            <a:solidFill>
              <a:srgbClr val="6666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" name="Rectangle 26"/>
          <p:cNvSpPr>
            <a:spLocks noChangeArrowheads="1"/>
          </p:cNvSpPr>
          <p:nvPr/>
        </p:nvSpPr>
        <p:spPr bwMode="auto">
          <a:xfrm>
            <a:off x="1000100" y="4071942"/>
            <a:ext cx="3143272" cy="178595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666699"/>
            </a:solidFill>
            <a:miter lim="800000"/>
            <a:headEnd/>
            <a:tailEnd/>
          </a:ln>
        </p:spPr>
        <p:txBody>
          <a:bodyPr wrap="square" lIns="0" tIns="108000" rIns="144000" bIns="108000" anchor="ctr" anchorCtr="0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th-TH" sz="28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	พัฒนาความเข้มแข็งของสถาบันอุดมศึกษาเพื่อพัฒนาประชาคมอาเซียน</a:t>
            </a:r>
            <a:endParaRPr lang="th-TH" sz="2800" b="1" dirty="0">
              <a:solidFill>
                <a:srgbClr val="706472"/>
              </a:solidFill>
              <a:latin typeface="Angsana New" pitchFamily="18" charset="-34"/>
              <a:cs typeface="Angsana New" pitchFamily="18" charset="-34"/>
            </a:endParaRPr>
          </a:p>
        </p:txBody>
      </p:sp>
      <p:grpSp>
        <p:nvGrpSpPr>
          <p:cNvPr id="6" name="Group 17"/>
          <p:cNvGrpSpPr>
            <a:grpSpLocks/>
          </p:cNvGrpSpPr>
          <p:nvPr/>
        </p:nvGrpSpPr>
        <p:grpSpPr bwMode="auto">
          <a:xfrm>
            <a:off x="214283" y="2357430"/>
            <a:ext cx="785818" cy="2714644"/>
            <a:chOff x="930" y="1162"/>
            <a:chExt cx="136" cy="272"/>
          </a:xfrm>
        </p:grpSpPr>
        <p:sp>
          <p:nvSpPr>
            <p:cNvPr id="52" name="Line 18"/>
            <p:cNvSpPr>
              <a:spLocks noChangeShapeType="1"/>
            </p:cNvSpPr>
            <p:nvPr/>
          </p:nvSpPr>
          <p:spPr bwMode="auto">
            <a:xfrm>
              <a:off x="930" y="1434"/>
              <a:ext cx="136" cy="0"/>
            </a:xfrm>
            <a:prstGeom prst="line">
              <a:avLst/>
            </a:prstGeom>
            <a:noFill/>
            <a:ln w="31750">
              <a:solidFill>
                <a:srgbClr val="666699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" name="Line 19"/>
            <p:cNvSpPr>
              <a:spLocks noChangeShapeType="1"/>
            </p:cNvSpPr>
            <p:nvPr/>
          </p:nvSpPr>
          <p:spPr bwMode="auto">
            <a:xfrm>
              <a:off x="930" y="1162"/>
              <a:ext cx="0" cy="272"/>
            </a:xfrm>
            <a:prstGeom prst="line">
              <a:avLst/>
            </a:prstGeom>
            <a:noFill/>
            <a:ln w="31750">
              <a:solidFill>
                <a:srgbClr val="66669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4" name="Line 37"/>
          <p:cNvSpPr>
            <a:spLocks noChangeShapeType="1"/>
          </p:cNvSpPr>
          <p:nvPr/>
        </p:nvSpPr>
        <p:spPr bwMode="auto">
          <a:xfrm flipV="1">
            <a:off x="4065590" y="2428868"/>
            <a:ext cx="577847" cy="0"/>
          </a:xfrm>
          <a:prstGeom prst="line">
            <a:avLst/>
          </a:prstGeom>
          <a:noFill/>
          <a:ln w="31750">
            <a:solidFill>
              <a:srgbClr val="6666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5" name="Line 37"/>
          <p:cNvSpPr>
            <a:spLocks noChangeShapeType="1"/>
          </p:cNvSpPr>
          <p:nvPr/>
        </p:nvSpPr>
        <p:spPr bwMode="auto">
          <a:xfrm>
            <a:off x="4143372" y="5143511"/>
            <a:ext cx="500066" cy="0"/>
          </a:xfrm>
          <a:prstGeom prst="line">
            <a:avLst/>
          </a:prstGeom>
          <a:noFill/>
          <a:ln w="31750">
            <a:solidFill>
              <a:srgbClr val="6666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8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"/>
                            </p:stCondLst>
                            <p:childTnLst>
                              <p:par>
                                <p:cTn id="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23" grpId="0" animBg="1"/>
      <p:bldP spid="27" grpId="0" animBg="1"/>
      <p:bldP spid="28" grpId="0" animBg="1"/>
      <p:bldP spid="29" grpId="0" animBg="1"/>
      <p:bldP spid="34" grpId="0" animBg="1"/>
      <p:bldP spid="36" grpId="0" animBg="1"/>
      <p:bldP spid="37" grpId="0" animBg="1"/>
      <p:bldP spid="39" grpId="0" animBg="1"/>
      <p:bldP spid="40" grpId="0" animBg="1"/>
      <p:bldP spid="43" grpId="0" animBg="1"/>
      <p:bldP spid="44" grpId="0" animBg="1"/>
      <p:bldP spid="48" grpId="0" animBg="1"/>
      <p:bldP spid="45" grpId="0" animBg="1"/>
      <p:bldP spid="46" grpId="0" animBg="1"/>
      <p:bldP spid="54" grpId="0" animBg="1"/>
      <p:bldP spid="5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33379" y="306388"/>
            <a:ext cx="8653463" cy="574675"/>
            <a:chOff x="168" y="193"/>
            <a:chExt cx="5492" cy="362"/>
          </a:xfrm>
        </p:grpSpPr>
        <p:sp>
          <p:nvSpPr>
            <p:cNvPr id="9221" name="Freeform 5"/>
            <p:cNvSpPr>
              <a:spLocks/>
            </p:cNvSpPr>
            <p:nvPr/>
          </p:nvSpPr>
          <p:spPr bwMode="auto">
            <a:xfrm>
              <a:off x="168" y="193"/>
              <a:ext cx="5492" cy="362"/>
            </a:xfrm>
            <a:custGeom>
              <a:avLst/>
              <a:gdLst/>
              <a:ahLst/>
              <a:cxnLst>
                <a:cxn ang="0">
                  <a:pos x="935" y="0"/>
                </a:cxn>
                <a:cxn ang="0">
                  <a:pos x="798" y="0"/>
                </a:cxn>
                <a:cxn ang="0">
                  <a:pos x="87" y="0"/>
                </a:cxn>
                <a:cxn ang="0">
                  <a:pos x="0" y="91"/>
                </a:cxn>
                <a:cxn ang="0">
                  <a:pos x="87" y="181"/>
                </a:cxn>
                <a:cxn ang="0">
                  <a:pos x="798" y="181"/>
                </a:cxn>
                <a:cxn ang="0">
                  <a:pos x="935" y="181"/>
                </a:cxn>
                <a:cxn ang="0">
                  <a:pos x="2743" y="181"/>
                </a:cxn>
                <a:cxn ang="0">
                  <a:pos x="2743" y="116"/>
                </a:cxn>
                <a:cxn ang="0">
                  <a:pos x="2743" y="77"/>
                </a:cxn>
                <a:cxn ang="0">
                  <a:pos x="2743" y="0"/>
                </a:cxn>
                <a:cxn ang="0">
                  <a:pos x="935" y="0"/>
                </a:cxn>
              </a:cxnLst>
              <a:rect l="0" t="0" r="r" b="b"/>
              <a:pathLst>
                <a:path w="2743" h="181">
                  <a:moveTo>
                    <a:pt x="935" y="0"/>
                  </a:moveTo>
                  <a:cubicBezTo>
                    <a:pt x="798" y="0"/>
                    <a:pt x="798" y="0"/>
                    <a:pt x="79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39" y="1"/>
                    <a:pt x="0" y="41"/>
                    <a:pt x="0" y="91"/>
                  </a:cubicBezTo>
                  <a:cubicBezTo>
                    <a:pt x="0" y="140"/>
                    <a:pt x="39" y="180"/>
                    <a:pt x="87" y="181"/>
                  </a:cubicBezTo>
                  <a:cubicBezTo>
                    <a:pt x="798" y="181"/>
                    <a:pt x="798" y="181"/>
                    <a:pt x="798" y="181"/>
                  </a:cubicBezTo>
                  <a:cubicBezTo>
                    <a:pt x="935" y="181"/>
                    <a:pt x="935" y="181"/>
                    <a:pt x="935" y="181"/>
                  </a:cubicBezTo>
                  <a:cubicBezTo>
                    <a:pt x="2743" y="181"/>
                    <a:pt x="2743" y="181"/>
                    <a:pt x="2743" y="181"/>
                  </a:cubicBezTo>
                  <a:cubicBezTo>
                    <a:pt x="2743" y="116"/>
                    <a:pt x="2743" y="116"/>
                    <a:pt x="2743" y="116"/>
                  </a:cubicBezTo>
                  <a:cubicBezTo>
                    <a:pt x="2743" y="77"/>
                    <a:pt x="2743" y="77"/>
                    <a:pt x="2743" y="77"/>
                  </a:cubicBezTo>
                  <a:cubicBezTo>
                    <a:pt x="2743" y="0"/>
                    <a:pt x="2743" y="0"/>
                    <a:pt x="2743" y="0"/>
                  </a:cubicBezTo>
                  <a:lnTo>
                    <a:pt x="935" y="0"/>
                  </a:lnTo>
                  <a:close/>
                </a:path>
              </a:pathLst>
            </a:custGeom>
            <a:gradFill rotWithShape="1">
              <a:gsLst>
                <a:gs pos="0">
                  <a:srgbClr val="384A5E"/>
                </a:gs>
                <a:gs pos="100000">
                  <a:srgbClr val="384A5E">
                    <a:gamma/>
                    <a:shade val="76078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28398" dir="1593903" algn="ctr" rotWithShape="0">
                <a:srgbClr val="808080"/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9222" name="Freeform 6"/>
            <p:cNvSpPr>
              <a:spLocks/>
            </p:cNvSpPr>
            <p:nvPr/>
          </p:nvSpPr>
          <p:spPr bwMode="auto">
            <a:xfrm>
              <a:off x="226" y="201"/>
              <a:ext cx="5426" cy="52"/>
            </a:xfrm>
            <a:custGeom>
              <a:avLst/>
              <a:gdLst/>
              <a:ahLst/>
              <a:cxnLst>
                <a:cxn ang="0">
                  <a:pos x="0" y="26"/>
                </a:cxn>
                <a:cxn ang="0">
                  <a:pos x="58" y="0"/>
                </a:cxn>
                <a:cxn ang="0">
                  <a:pos x="2710" y="0"/>
                </a:cxn>
                <a:cxn ang="0">
                  <a:pos x="2710" y="26"/>
                </a:cxn>
                <a:cxn ang="0">
                  <a:pos x="0" y="26"/>
                </a:cxn>
              </a:cxnLst>
              <a:rect l="0" t="0" r="r" b="b"/>
              <a:pathLst>
                <a:path w="2710" h="26">
                  <a:moveTo>
                    <a:pt x="0" y="26"/>
                  </a:moveTo>
                  <a:cubicBezTo>
                    <a:pt x="15" y="10"/>
                    <a:pt x="36" y="0"/>
                    <a:pt x="58" y="0"/>
                  </a:cubicBezTo>
                  <a:cubicBezTo>
                    <a:pt x="2710" y="0"/>
                    <a:pt x="2710" y="0"/>
                    <a:pt x="2710" y="0"/>
                  </a:cubicBezTo>
                  <a:cubicBezTo>
                    <a:pt x="2710" y="26"/>
                    <a:pt x="2710" y="26"/>
                    <a:pt x="2710" y="26"/>
                  </a:cubicBezTo>
                  <a:lnTo>
                    <a:pt x="0" y="26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64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06388"/>
            <a:ext cx="7801007" cy="574675"/>
          </a:xfrm>
        </p:spPr>
        <p:txBody>
          <a:bodyPr/>
          <a:lstStyle/>
          <a:p>
            <a:r>
              <a:rPr lang="en-US" sz="3600" b="1" dirty="0" smtClean="0"/>
              <a:t>IV </a:t>
            </a:r>
            <a:r>
              <a:rPr lang="th-TH" sz="3600" b="1" dirty="0" smtClean="0"/>
              <a:t>ยุทธศาสตร์การพัฒนาคุณภาพบัณฑิตสู่ประชาคมอาเซียน</a:t>
            </a:r>
            <a:endParaRPr lang="en-US" sz="2800" b="1" dirty="0"/>
          </a:p>
        </p:txBody>
      </p: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8024813" y="68263"/>
            <a:ext cx="1019175" cy="1031875"/>
            <a:chOff x="5055" y="43"/>
            <a:chExt cx="642" cy="650"/>
          </a:xfrm>
        </p:grpSpPr>
        <p:sp>
          <p:nvSpPr>
            <p:cNvPr id="9224" name="Oval 8"/>
            <p:cNvSpPr>
              <a:spLocks noChangeArrowheads="1"/>
            </p:cNvSpPr>
            <p:nvPr/>
          </p:nvSpPr>
          <p:spPr bwMode="auto">
            <a:xfrm>
              <a:off x="5071" y="67"/>
              <a:ext cx="610" cy="610"/>
            </a:xfrm>
            <a:prstGeom prst="ellipse">
              <a:avLst/>
            </a:prstGeom>
            <a:gradFill rotWithShape="1">
              <a:gsLst>
                <a:gs pos="0">
                  <a:srgbClr val="DDE5EB"/>
                </a:gs>
                <a:gs pos="100000">
                  <a:srgbClr val="DDE5EB">
                    <a:gamma/>
                    <a:shade val="76078"/>
                    <a:invGamma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25" name="AutoShape 9"/>
            <p:cNvSpPr>
              <a:spLocks noChangeArrowheads="1"/>
            </p:cNvSpPr>
            <p:nvPr/>
          </p:nvSpPr>
          <p:spPr bwMode="auto">
            <a:xfrm>
              <a:off x="5055" y="51"/>
              <a:ext cx="642" cy="642"/>
            </a:xfrm>
            <a:custGeom>
              <a:avLst/>
              <a:gdLst>
                <a:gd name="G0" fmla="+- 893 0 0"/>
                <a:gd name="G1" fmla="+- 21600 0 893"/>
                <a:gd name="G2" fmla="+- 21600 0 89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93" y="10800"/>
                  </a:moveTo>
                  <a:cubicBezTo>
                    <a:pt x="893" y="16271"/>
                    <a:pt x="5329" y="20707"/>
                    <a:pt x="10800" y="20707"/>
                  </a:cubicBezTo>
                  <a:cubicBezTo>
                    <a:pt x="16271" y="20707"/>
                    <a:pt x="20707" y="16271"/>
                    <a:pt x="20707" y="10800"/>
                  </a:cubicBezTo>
                  <a:cubicBezTo>
                    <a:pt x="20707" y="5329"/>
                    <a:pt x="16271" y="893"/>
                    <a:pt x="10800" y="893"/>
                  </a:cubicBezTo>
                  <a:cubicBezTo>
                    <a:pt x="5329" y="893"/>
                    <a:pt x="893" y="5329"/>
                    <a:pt x="893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84A5E">
                    <a:gamma/>
                    <a:shade val="46275"/>
                    <a:invGamma/>
                  </a:srgbClr>
                </a:gs>
                <a:gs pos="50000">
                  <a:srgbClr val="384A5E"/>
                </a:gs>
                <a:gs pos="100000">
                  <a:srgbClr val="384A5E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5F5F5F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4" name="Group 10"/>
            <p:cNvGrpSpPr>
              <a:grpSpLocks/>
            </p:cNvGrpSpPr>
            <p:nvPr/>
          </p:nvGrpSpPr>
          <p:grpSpPr bwMode="auto">
            <a:xfrm>
              <a:off x="5063" y="43"/>
              <a:ext cx="555" cy="570"/>
              <a:chOff x="5078" y="41"/>
              <a:chExt cx="555" cy="570"/>
            </a:xfrm>
          </p:grpSpPr>
          <p:pic>
            <p:nvPicPr>
              <p:cNvPr id="9227" name="Picture 11" descr="globe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5155" y="133"/>
                <a:ext cx="478" cy="478"/>
              </a:xfrm>
              <a:prstGeom prst="rect">
                <a:avLst/>
              </a:prstGeom>
              <a:noFill/>
            </p:spPr>
          </p:pic>
          <p:sp>
            <p:nvSpPr>
              <p:cNvPr id="9228" name="Oval 12"/>
              <p:cNvSpPr>
                <a:spLocks noChangeArrowheads="1"/>
              </p:cNvSpPr>
              <p:nvPr/>
            </p:nvSpPr>
            <p:spPr bwMode="auto">
              <a:xfrm rot="-1700833">
                <a:off x="5078" y="41"/>
                <a:ext cx="507" cy="365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47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229" name="AutoShape 13"/>
            <p:cNvSpPr>
              <a:spLocks noChangeArrowheads="1"/>
            </p:cNvSpPr>
            <p:nvPr/>
          </p:nvSpPr>
          <p:spPr bwMode="auto">
            <a:xfrm>
              <a:off x="5055" y="51"/>
              <a:ext cx="642" cy="642"/>
            </a:xfrm>
            <a:custGeom>
              <a:avLst/>
              <a:gdLst>
                <a:gd name="G0" fmla="+- 893 0 0"/>
                <a:gd name="G1" fmla="+- 21600 0 893"/>
                <a:gd name="G2" fmla="+- 21600 0 89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93" y="10800"/>
                  </a:moveTo>
                  <a:cubicBezTo>
                    <a:pt x="893" y="16271"/>
                    <a:pt x="5329" y="20707"/>
                    <a:pt x="10800" y="20707"/>
                  </a:cubicBezTo>
                  <a:cubicBezTo>
                    <a:pt x="16271" y="20707"/>
                    <a:pt x="20707" y="16271"/>
                    <a:pt x="20707" y="10800"/>
                  </a:cubicBezTo>
                  <a:cubicBezTo>
                    <a:pt x="20707" y="5329"/>
                    <a:pt x="16271" y="893"/>
                    <a:pt x="10800" y="893"/>
                  </a:cubicBezTo>
                  <a:cubicBezTo>
                    <a:pt x="5329" y="893"/>
                    <a:pt x="893" y="5329"/>
                    <a:pt x="893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16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2700000" scaled="1"/>
            </a:gradFill>
            <a:ln w="9525">
              <a:solidFill>
                <a:srgbClr val="C5D3DD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1" name="Rectangle 26"/>
          <p:cNvSpPr>
            <a:spLocks noChangeArrowheads="1"/>
          </p:cNvSpPr>
          <p:nvPr/>
        </p:nvSpPr>
        <p:spPr bwMode="auto">
          <a:xfrm>
            <a:off x="4929190" y="3429000"/>
            <a:ext cx="3786214" cy="107157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666699"/>
            </a:solidFill>
            <a:miter lim="800000"/>
            <a:headEnd/>
            <a:tailEnd/>
          </a:ln>
        </p:spPr>
        <p:txBody>
          <a:bodyPr wrap="square" lIns="144000" tIns="108000" rIns="144000" bIns="108000" anchor="ctr" anchorCtr="0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th-TH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	ความเป็นศูนย์กลางทางการศึกษาในประชาคมอาเซียน</a:t>
            </a:r>
          </a:p>
        </p:txBody>
      </p:sp>
      <p:sp>
        <p:nvSpPr>
          <p:cNvPr id="47" name="Rectangle 26"/>
          <p:cNvSpPr>
            <a:spLocks noChangeArrowheads="1"/>
          </p:cNvSpPr>
          <p:nvPr/>
        </p:nvSpPr>
        <p:spPr bwMode="auto">
          <a:xfrm>
            <a:off x="4929190" y="1428736"/>
            <a:ext cx="3786214" cy="171451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666699"/>
            </a:solidFill>
            <a:miter lim="800000"/>
            <a:headEnd/>
            <a:tailEnd/>
          </a:ln>
        </p:spPr>
        <p:txBody>
          <a:bodyPr wrap="square" lIns="144000" tIns="108000" rIns="144000" bIns="108000" anchor="ctr" anchorCtr="0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th-TH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	ความเป็นผู้นำของสถาบันอุดมศึกษาไทยที่เกี่ยวข้องกับสามเสาหลักในการสร้างประชาคมอาเซียน</a:t>
            </a:r>
            <a:endParaRPr lang="th-TH" sz="2600" b="1" dirty="0">
              <a:solidFill>
                <a:srgbClr val="706472"/>
              </a:solidFill>
              <a:latin typeface="Angsana New" pitchFamily="18" charset="-34"/>
              <a:cs typeface="Angsana New" pitchFamily="18" charset="-34"/>
            </a:endParaRPr>
          </a:p>
        </p:txBody>
      </p:sp>
      <p:grpSp>
        <p:nvGrpSpPr>
          <p:cNvPr id="7" name="Group 17"/>
          <p:cNvGrpSpPr>
            <a:grpSpLocks/>
          </p:cNvGrpSpPr>
          <p:nvPr/>
        </p:nvGrpSpPr>
        <p:grpSpPr bwMode="auto">
          <a:xfrm>
            <a:off x="214282" y="1071546"/>
            <a:ext cx="785818" cy="2214578"/>
            <a:chOff x="930" y="1162"/>
            <a:chExt cx="136" cy="272"/>
          </a:xfrm>
        </p:grpSpPr>
        <p:sp>
          <p:nvSpPr>
            <p:cNvPr id="51" name="Line 18"/>
            <p:cNvSpPr>
              <a:spLocks noChangeShapeType="1"/>
            </p:cNvSpPr>
            <p:nvPr/>
          </p:nvSpPr>
          <p:spPr bwMode="auto">
            <a:xfrm>
              <a:off x="930" y="1434"/>
              <a:ext cx="136" cy="0"/>
            </a:xfrm>
            <a:prstGeom prst="line">
              <a:avLst/>
            </a:prstGeom>
            <a:noFill/>
            <a:ln w="31750">
              <a:solidFill>
                <a:srgbClr val="666699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Line 19"/>
            <p:cNvSpPr>
              <a:spLocks noChangeShapeType="1"/>
            </p:cNvSpPr>
            <p:nvPr/>
          </p:nvSpPr>
          <p:spPr bwMode="auto">
            <a:xfrm>
              <a:off x="930" y="1162"/>
              <a:ext cx="0" cy="272"/>
            </a:xfrm>
            <a:prstGeom prst="line">
              <a:avLst/>
            </a:prstGeom>
            <a:noFill/>
            <a:ln w="31750">
              <a:solidFill>
                <a:srgbClr val="66669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7" name="Rectangle 26"/>
          <p:cNvSpPr>
            <a:spLocks noChangeArrowheads="1"/>
          </p:cNvSpPr>
          <p:nvPr/>
        </p:nvSpPr>
        <p:spPr bwMode="auto">
          <a:xfrm>
            <a:off x="1000100" y="2500306"/>
            <a:ext cx="2714644" cy="185738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666699"/>
            </a:solidFill>
            <a:miter lim="800000"/>
            <a:headEnd/>
            <a:tailEnd/>
          </a:ln>
        </p:spPr>
        <p:txBody>
          <a:bodyPr wrap="square" lIns="0" tIns="108000" rIns="144000" bIns="108000" anchor="ctr" anchorCtr="0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th-TH" sz="28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	ส่งเสริมบทบาทของสถาบันอุดมศึกษาในประชาคมอาเซียน</a:t>
            </a:r>
            <a:endParaRPr lang="th-TH" sz="2800" b="1" dirty="0">
              <a:solidFill>
                <a:srgbClr val="706472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58" name="Rectangle 26"/>
          <p:cNvSpPr>
            <a:spLocks noChangeArrowheads="1"/>
          </p:cNvSpPr>
          <p:nvPr/>
        </p:nvSpPr>
        <p:spPr bwMode="auto">
          <a:xfrm>
            <a:off x="4929190" y="4857760"/>
            <a:ext cx="3786214" cy="71438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666699"/>
            </a:solidFill>
            <a:miter lim="800000"/>
            <a:headEnd/>
            <a:tailEnd/>
          </a:ln>
        </p:spPr>
        <p:txBody>
          <a:bodyPr wrap="square" lIns="144000" tIns="108000" rIns="144000" bIns="108000" anchor="ctr" anchorCtr="0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th-TH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	ศูนย์ข้อมูลการอุดมศึกษาในอาเซียน</a:t>
            </a:r>
          </a:p>
        </p:txBody>
      </p:sp>
      <p:sp>
        <p:nvSpPr>
          <p:cNvPr id="59" name="Line 37"/>
          <p:cNvSpPr>
            <a:spLocks noChangeShapeType="1"/>
          </p:cNvSpPr>
          <p:nvPr/>
        </p:nvSpPr>
        <p:spPr bwMode="auto">
          <a:xfrm>
            <a:off x="4425953" y="2071678"/>
            <a:ext cx="503237" cy="0"/>
          </a:xfrm>
          <a:prstGeom prst="line">
            <a:avLst/>
          </a:prstGeom>
          <a:noFill/>
          <a:ln w="31750">
            <a:solidFill>
              <a:srgbClr val="6666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0" name="Line 37"/>
          <p:cNvSpPr>
            <a:spLocks noChangeShapeType="1"/>
          </p:cNvSpPr>
          <p:nvPr/>
        </p:nvSpPr>
        <p:spPr bwMode="auto">
          <a:xfrm>
            <a:off x="4429124" y="3786190"/>
            <a:ext cx="503237" cy="0"/>
          </a:xfrm>
          <a:prstGeom prst="line">
            <a:avLst/>
          </a:prstGeom>
          <a:noFill/>
          <a:ln w="31750">
            <a:solidFill>
              <a:srgbClr val="6666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1" name="Line 37"/>
          <p:cNvSpPr>
            <a:spLocks noChangeShapeType="1"/>
          </p:cNvSpPr>
          <p:nvPr/>
        </p:nvSpPr>
        <p:spPr bwMode="auto">
          <a:xfrm>
            <a:off x="4429124" y="5214950"/>
            <a:ext cx="504000" cy="0"/>
          </a:xfrm>
          <a:prstGeom prst="line">
            <a:avLst/>
          </a:prstGeom>
          <a:noFill/>
          <a:ln w="31750">
            <a:solidFill>
              <a:srgbClr val="6666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2" name="Line 31"/>
          <p:cNvSpPr>
            <a:spLocks noChangeShapeType="1"/>
          </p:cNvSpPr>
          <p:nvPr/>
        </p:nvSpPr>
        <p:spPr bwMode="auto">
          <a:xfrm>
            <a:off x="4429124" y="2071678"/>
            <a:ext cx="0" cy="3143272"/>
          </a:xfrm>
          <a:prstGeom prst="line">
            <a:avLst/>
          </a:prstGeom>
          <a:noFill/>
          <a:ln w="25400">
            <a:solidFill>
              <a:srgbClr val="6666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3" name="Line 37"/>
          <p:cNvSpPr>
            <a:spLocks noChangeShapeType="1"/>
          </p:cNvSpPr>
          <p:nvPr/>
        </p:nvSpPr>
        <p:spPr bwMode="auto">
          <a:xfrm>
            <a:off x="3714744" y="3214685"/>
            <a:ext cx="714380" cy="0"/>
          </a:xfrm>
          <a:prstGeom prst="line">
            <a:avLst/>
          </a:prstGeom>
          <a:noFill/>
          <a:ln w="31750">
            <a:solidFill>
              <a:srgbClr val="6666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8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41" grpId="0" animBg="1"/>
      <p:bldP spid="47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33379" y="306388"/>
            <a:ext cx="8653463" cy="574675"/>
            <a:chOff x="168" y="193"/>
            <a:chExt cx="5492" cy="362"/>
          </a:xfrm>
        </p:grpSpPr>
        <p:sp>
          <p:nvSpPr>
            <p:cNvPr id="9221" name="Freeform 5"/>
            <p:cNvSpPr>
              <a:spLocks/>
            </p:cNvSpPr>
            <p:nvPr/>
          </p:nvSpPr>
          <p:spPr bwMode="auto">
            <a:xfrm>
              <a:off x="168" y="193"/>
              <a:ext cx="5492" cy="362"/>
            </a:xfrm>
            <a:custGeom>
              <a:avLst/>
              <a:gdLst/>
              <a:ahLst/>
              <a:cxnLst>
                <a:cxn ang="0">
                  <a:pos x="935" y="0"/>
                </a:cxn>
                <a:cxn ang="0">
                  <a:pos x="798" y="0"/>
                </a:cxn>
                <a:cxn ang="0">
                  <a:pos x="87" y="0"/>
                </a:cxn>
                <a:cxn ang="0">
                  <a:pos x="0" y="91"/>
                </a:cxn>
                <a:cxn ang="0">
                  <a:pos x="87" y="181"/>
                </a:cxn>
                <a:cxn ang="0">
                  <a:pos x="798" y="181"/>
                </a:cxn>
                <a:cxn ang="0">
                  <a:pos x="935" y="181"/>
                </a:cxn>
                <a:cxn ang="0">
                  <a:pos x="2743" y="181"/>
                </a:cxn>
                <a:cxn ang="0">
                  <a:pos x="2743" y="116"/>
                </a:cxn>
                <a:cxn ang="0">
                  <a:pos x="2743" y="77"/>
                </a:cxn>
                <a:cxn ang="0">
                  <a:pos x="2743" y="0"/>
                </a:cxn>
                <a:cxn ang="0">
                  <a:pos x="935" y="0"/>
                </a:cxn>
              </a:cxnLst>
              <a:rect l="0" t="0" r="r" b="b"/>
              <a:pathLst>
                <a:path w="2743" h="181">
                  <a:moveTo>
                    <a:pt x="935" y="0"/>
                  </a:moveTo>
                  <a:cubicBezTo>
                    <a:pt x="798" y="0"/>
                    <a:pt x="798" y="0"/>
                    <a:pt x="79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39" y="1"/>
                    <a:pt x="0" y="41"/>
                    <a:pt x="0" y="91"/>
                  </a:cubicBezTo>
                  <a:cubicBezTo>
                    <a:pt x="0" y="140"/>
                    <a:pt x="39" y="180"/>
                    <a:pt x="87" y="181"/>
                  </a:cubicBezTo>
                  <a:cubicBezTo>
                    <a:pt x="798" y="181"/>
                    <a:pt x="798" y="181"/>
                    <a:pt x="798" y="181"/>
                  </a:cubicBezTo>
                  <a:cubicBezTo>
                    <a:pt x="935" y="181"/>
                    <a:pt x="935" y="181"/>
                    <a:pt x="935" y="181"/>
                  </a:cubicBezTo>
                  <a:cubicBezTo>
                    <a:pt x="2743" y="181"/>
                    <a:pt x="2743" y="181"/>
                    <a:pt x="2743" y="181"/>
                  </a:cubicBezTo>
                  <a:cubicBezTo>
                    <a:pt x="2743" y="116"/>
                    <a:pt x="2743" y="116"/>
                    <a:pt x="2743" y="116"/>
                  </a:cubicBezTo>
                  <a:cubicBezTo>
                    <a:pt x="2743" y="77"/>
                    <a:pt x="2743" y="77"/>
                    <a:pt x="2743" y="77"/>
                  </a:cubicBezTo>
                  <a:cubicBezTo>
                    <a:pt x="2743" y="0"/>
                    <a:pt x="2743" y="0"/>
                    <a:pt x="2743" y="0"/>
                  </a:cubicBezTo>
                  <a:lnTo>
                    <a:pt x="935" y="0"/>
                  </a:lnTo>
                  <a:close/>
                </a:path>
              </a:pathLst>
            </a:custGeom>
            <a:gradFill rotWithShape="1">
              <a:gsLst>
                <a:gs pos="0">
                  <a:srgbClr val="384A5E"/>
                </a:gs>
                <a:gs pos="100000">
                  <a:srgbClr val="384A5E">
                    <a:gamma/>
                    <a:shade val="76078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28398" dir="1593903" algn="ctr" rotWithShape="0">
                <a:srgbClr val="808080"/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9222" name="Freeform 6"/>
            <p:cNvSpPr>
              <a:spLocks/>
            </p:cNvSpPr>
            <p:nvPr/>
          </p:nvSpPr>
          <p:spPr bwMode="auto">
            <a:xfrm>
              <a:off x="226" y="201"/>
              <a:ext cx="5426" cy="52"/>
            </a:xfrm>
            <a:custGeom>
              <a:avLst/>
              <a:gdLst/>
              <a:ahLst/>
              <a:cxnLst>
                <a:cxn ang="0">
                  <a:pos x="0" y="26"/>
                </a:cxn>
                <a:cxn ang="0">
                  <a:pos x="58" y="0"/>
                </a:cxn>
                <a:cxn ang="0">
                  <a:pos x="2710" y="0"/>
                </a:cxn>
                <a:cxn ang="0">
                  <a:pos x="2710" y="26"/>
                </a:cxn>
                <a:cxn ang="0">
                  <a:pos x="0" y="26"/>
                </a:cxn>
              </a:cxnLst>
              <a:rect l="0" t="0" r="r" b="b"/>
              <a:pathLst>
                <a:path w="2710" h="26">
                  <a:moveTo>
                    <a:pt x="0" y="26"/>
                  </a:moveTo>
                  <a:cubicBezTo>
                    <a:pt x="15" y="10"/>
                    <a:pt x="36" y="0"/>
                    <a:pt x="58" y="0"/>
                  </a:cubicBezTo>
                  <a:cubicBezTo>
                    <a:pt x="2710" y="0"/>
                    <a:pt x="2710" y="0"/>
                    <a:pt x="2710" y="0"/>
                  </a:cubicBezTo>
                  <a:cubicBezTo>
                    <a:pt x="2710" y="26"/>
                    <a:pt x="2710" y="26"/>
                    <a:pt x="2710" y="26"/>
                  </a:cubicBezTo>
                  <a:lnTo>
                    <a:pt x="0" y="26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64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06388"/>
            <a:ext cx="7801007" cy="574675"/>
          </a:xfrm>
        </p:spPr>
        <p:txBody>
          <a:bodyPr/>
          <a:lstStyle/>
          <a:p>
            <a:r>
              <a:rPr lang="en-US" sz="3600" b="1" dirty="0" smtClean="0"/>
              <a:t>V </a:t>
            </a:r>
            <a:r>
              <a:rPr lang="th-TH" sz="3600" b="1" dirty="0" smtClean="0"/>
              <a:t>การพัฒนาคุณภาพบัณฑิตสู่ประชาคมอาเซียน</a:t>
            </a:r>
            <a:endParaRPr lang="en-US" sz="2800" b="1" dirty="0"/>
          </a:p>
        </p:txBody>
      </p: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8024813" y="68263"/>
            <a:ext cx="1019175" cy="1031875"/>
            <a:chOff x="5055" y="43"/>
            <a:chExt cx="642" cy="650"/>
          </a:xfrm>
        </p:grpSpPr>
        <p:sp>
          <p:nvSpPr>
            <p:cNvPr id="9224" name="Oval 8"/>
            <p:cNvSpPr>
              <a:spLocks noChangeArrowheads="1"/>
            </p:cNvSpPr>
            <p:nvPr/>
          </p:nvSpPr>
          <p:spPr bwMode="auto">
            <a:xfrm>
              <a:off x="5071" y="67"/>
              <a:ext cx="610" cy="610"/>
            </a:xfrm>
            <a:prstGeom prst="ellipse">
              <a:avLst/>
            </a:prstGeom>
            <a:gradFill rotWithShape="1">
              <a:gsLst>
                <a:gs pos="0">
                  <a:srgbClr val="DDE5EB"/>
                </a:gs>
                <a:gs pos="100000">
                  <a:srgbClr val="DDE5EB">
                    <a:gamma/>
                    <a:shade val="76078"/>
                    <a:invGamma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25" name="AutoShape 9"/>
            <p:cNvSpPr>
              <a:spLocks noChangeArrowheads="1"/>
            </p:cNvSpPr>
            <p:nvPr/>
          </p:nvSpPr>
          <p:spPr bwMode="auto">
            <a:xfrm>
              <a:off x="5055" y="51"/>
              <a:ext cx="642" cy="642"/>
            </a:xfrm>
            <a:custGeom>
              <a:avLst/>
              <a:gdLst>
                <a:gd name="G0" fmla="+- 893 0 0"/>
                <a:gd name="G1" fmla="+- 21600 0 893"/>
                <a:gd name="G2" fmla="+- 21600 0 89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93" y="10800"/>
                  </a:moveTo>
                  <a:cubicBezTo>
                    <a:pt x="893" y="16271"/>
                    <a:pt x="5329" y="20707"/>
                    <a:pt x="10800" y="20707"/>
                  </a:cubicBezTo>
                  <a:cubicBezTo>
                    <a:pt x="16271" y="20707"/>
                    <a:pt x="20707" y="16271"/>
                    <a:pt x="20707" y="10800"/>
                  </a:cubicBezTo>
                  <a:cubicBezTo>
                    <a:pt x="20707" y="5329"/>
                    <a:pt x="16271" y="893"/>
                    <a:pt x="10800" y="893"/>
                  </a:cubicBezTo>
                  <a:cubicBezTo>
                    <a:pt x="5329" y="893"/>
                    <a:pt x="893" y="5329"/>
                    <a:pt x="893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84A5E">
                    <a:gamma/>
                    <a:shade val="46275"/>
                    <a:invGamma/>
                  </a:srgbClr>
                </a:gs>
                <a:gs pos="50000">
                  <a:srgbClr val="384A5E"/>
                </a:gs>
                <a:gs pos="100000">
                  <a:srgbClr val="384A5E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5F5F5F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4" name="Group 10"/>
            <p:cNvGrpSpPr>
              <a:grpSpLocks/>
            </p:cNvGrpSpPr>
            <p:nvPr/>
          </p:nvGrpSpPr>
          <p:grpSpPr bwMode="auto">
            <a:xfrm>
              <a:off x="5063" y="43"/>
              <a:ext cx="555" cy="570"/>
              <a:chOff x="5078" y="41"/>
              <a:chExt cx="555" cy="570"/>
            </a:xfrm>
          </p:grpSpPr>
          <p:pic>
            <p:nvPicPr>
              <p:cNvPr id="9227" name="Picture 11" descr="globe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5155" y="133"/>
                <a:ext cx="478" cy="478"/>
              </a:xfrm>
              <a:prstGeom prst="rect">
                <a:avLst/>
              </a:prstGeom>
              <a:noFill/>
            </p:spPr>
          </p:pic>
          <p:sp>
            <p:nvSpPr>
              <p:cNvPr id="9228" name="Oval 12"/>
              <p:cNvSpPr>
                <a:spLocks noChangeArrowheads="1"/>
              </p:cNvSpPr>
              <p:nvPr/>
            </p:nvSpPr>
            <p:spPr bwMode="auto">
              <a:xfrm rot="-1700833">
                <a:off x="5078" y="41"/>
                <a:ext cx="507" cy="365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47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229" name="AutoShape 13"/>
            <p:cNvSpPr>
              <a:spLocks noChangeArrowheads="1"/>
            </p:cNvSpPr>
            <p:nvPr/>
          </p:nvSpPr>
          <p:spPr bwMode="auto">
            <a:xfrm>
              <a:off x="5055" y="51"/>
              <a:ext cx="642" cy="642"/>
            </a:xfrm>
            <a:custGeom>
              <a:avLst/>
              <a:gdLst>
                <a:gd name="G0" fmla="+- 893 0 0"/>
                <a:gd name="G1" fmla="+- 21600 0 893"/>
                <a:gd name="G2" fmla="+- 21600 0 89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93" y="10800"/>
                  </a:moveTo>
                  <a:cubicBezTo>
                    <a:pt x="893" y="16271"/>
                    <a:pt x="5329" y="20707"/>
                    <a:pt x="10800" y="20707"/>
                  </a:cubicBezTo>
                  <a:cubicBezTo>
                    <a:pt x="16271" y="20707"/>
                    <a:pt x="20707" y="16271"/>
                    <a:pt x="20707" y="10800"/>
                  </a:cubicBezTo>
                  <a:cubicBezTo>
                    <a:pt x="20707" y="5329"/>
                    <a:pt x="16271" y="893"/>
                    <a:pt x="10800" y="893"/>
                  </a:cubicBezTo>
                  <a:cubicBezTo>
                    <a:pt x="5329" y="893"/>
                    <a:pt x="893" y="5329"/>
                    <a:pt x="893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16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2700000" scaled="1"/>
            </a:gradFill>
            <a:ln w="9525">
              <a:solidFill>
                <a:srgbClr val="C5D3DD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" name="Group 17"/>
          <p:cNvGrpSpPr>
            <a:grpSpLocks/>
          </p:cNvGrpSpPr>
          <p:nvPr/>
        </p:nvGrpSpPr>
        <p:grpSpPr bwMode="auto">
          <a:xfrm>
            <a:off x="422251" y="1000108"/>
            <a:ext cx="720725" cy="1500198"/>
            <a:chOff x="930" y="1162"/>
            <a:chExt cx="136" cy="272"/>
          </a:xfrm>
        </p:grpSpPr>
        <p:sp>
          <p:nvSpPr>
            <p:cNvPr id="18" name="Line 18"/>
            <p:cNvSpPr>
              <a:spLocks noChangeShapeType="1"/>
            </p:cNvSpPr>
            <p:nvPr/>
          </p:nvSpPr>
          <p:spPr bwMode="auto">
            <a:xfrm>
              <a:off x="930" y="1434"/>
              <a:ext cx="136" cy="0"/>
            </a:xfrm>
            <a:prstGeom prst="line">
              <a:avLst/>
            </a:prstGeom>
            <a:noFill/>
            <a:ln w="31750">
              <a:solidFill>
                <a:srgbClr val="666699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Line 19"/>
            <p:cNvSpPr>
              <a:spLocks noChangeShapeType="1"/>
            </p:cNvSpPr>
            <p:nvPr/>
          </p:nvSpPr>
          <p:spPr bwMode="auto">
            <a:xfrm>
              <a:off x="930" y="1162"/>
              <a:ext cx="0" cy="272"/>
            </a:xfrm>
            <a:prstGeom prst="line">
              <a:avLst/>
            </a:prstGeom>
            <a:noFill/>
            <a:ln w="31750">
              <a:solidFill>
                <a:srgbClr val="66669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3" name="Rectangle 26"/>
          <p:cNvSpPr>
            <a:spLocks noChangeArrowheads="1"/>
          </p:cNvSpPr>
          <p:nvPr/>
        </p:nvSpPr>
        <p:spPr bwMode="auto">
          <a:xfrm>
            <a:off x="1142976" y="1500174"/>
            <a:ext cx="3071834" cy="200026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666699"/>
            </a:solidFill>
            <a:miter lim="800000"/>
            <a:headEnd/>
            <a:tailEnd/>
          </a:ln>
        </p:spPr>
        <p:txBody>
          <a:bodyPr wrap="square" lIns="0" tIns="108000" rIns="144000" bIns="108000" anchor="ctr" anchorCtr="0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th-TH" sz="28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	ภารกิจด้านการผลิตบัณฑิตเป็นภารกิจหลักของสถาบันอุดมศึกษาทุกแห่ง</a:t>
            </a:r>
            <a:endParaRPr lang="th-TH" sz="2800" b="1" dirty="0">
              <a:solidFill>
                <a:srgbClr val="706472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39" name="Rectangle 38"/>
          <p:cNvSpPr>
            <a:spLocks noChangeArrowheads="1"/>
          </p:cNvSpPr>
          <p:nvPr/>
        </p:nvSpPr>
        <p:spPr bwMode="auto">
          <a:xfrm>
            <a:off x="5286380" y="2928934"/>
            <a:ext cx="3143272" cy="50006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666699"/>
            </a:solidFill>
            <a:miter lim="800000"/>
            <a:headEnd/>
            <a:tailEnd/>
          </a:ln>
        </p:spPr>
        <p:txBody>
          <a:bodyPr wrap="square" lIns="144000" tIns="108000" rIns="144000" bIns="108000" anchor="ctr" anchorCtr="0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th-TH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	ตามมาตรฐานวิชาการ</a:t>
            </a:r>
          </a:p>
        </p:txBody>
      </p:sp>
      <p:sp>
        <p:nvSpPr>
          <p:cNvPr id="40" name="Rectangle 26"/>
          <p:cNvSpPr>
            <a:spLocks noChangeArrowheads="1"/>
          </p:cNvSpPr>
          <p:nvPr/>
        </p:nvSpPr>
        <p:spPr bwMode="auto">
          <a:xfrm>
            <a:off x="5286380" y="3857628"/>
            <a:ext cx="3143272" cy="50006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666699"/>
            </a:solidFill>
            <a:miter lim="800000"/>
            <a:headEnd/>
            <a:tailEnd/>
          </a:ln>
        </p:spPr>
        <p:txBody>
          <a:bodyPr wrap="square" lIns="72000" tIns="108000" rIns="108000" bIns="108000" anchor="ctr" anchorCtr="0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th-TH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	 ตามมาตรฐานวิชาชีพ</a:t>
            </a:r>
          </a:p>
        </p:txBody>
      </p:sp>
      <p:sp>
        <p:nvSpPr>
          <p:cNvPr id="43" name="Line 37"/>
          <p:cNvSpPr>
            <a:spLocks noChangeShapeType="1"/>
          </p:cNvSpPr>
          <p:nvPr/>
        </p:nvSpPr>
        <p:spPr bwMode="auto">
          <a:xfrm>
            <a:off x="4786314" y="3213098"/>
            <a:ext cx="503237" cy="1588"/>
          </a:xfrm>
          <a:prstGeom prst="line">
            <a:avLst/>
          </a:prstGeom>
          <a:noFill/>
          <a:ln w="31750">
            <a:solidFill>
              <a:srgbClr val="6666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4" name="Line 37"/>
          <p:cNvSpPr>
            <a:spLocks noChangeShapeType="1"/>
          </p:cNvSpPr>
          <p:nvPr/>
        </p:nvSpPr>
        <p:spPr bwMode="auto">
          <a:xfrm>
            <a:off x="4786314" y="4143380"/>
            <a:ext cx="503237" cy="0"/>
          </a:xfrm>
          <a:prstGeom prst="line">
            <a:avLst/>
          </a:prstGeom>
          <a:noFill/>
          <a:ln w="31750">
            <a:solidFill>
              <a:srgbClr val="6666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7" name="Rectangle 26"/>
          <p:cNvSpPr>
            <a:spLocks noChangeArrowheads="1"/>
          </p:cNvSpPr>
          <p:nvPr/>
        </p:nvSpPr>
        <p:spPr bwMode="auto">
          <a:xfrm>
            <a:off x="5286380" y="4714884"/>
            <a:ext cx="3143272" cy="85725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666699"/>
            </a:solidFill>
            <a:miter lim="800000"/>
            <a:headEnd/>
            <a:tailEnd/>
          </a:ln>
        </p:spPr>
        <p:txBody>
          <a:bodyPr wrap="square" lIns="144000" tIns="108000" rIns="144000" bIns="108000" anchor="ctr" anchorCtr="0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th-TH" sz="2600" b="1" dirty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	</a:t>
            </a:r>
            <a:r>
              <a:rPr lang="th-TH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ตามความต้องการของตลาดแรงงาน</a:t>
            </a:r>
            <a:endParaRPr lang="th-TH" sz="2600" b="1" dirty="0">
              <a:solidFill>
                <a:srgbClr val="706472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50" name="Line 37"/>
          <p:cNvSpPr>
            <a:spLocks noChangeShapeType="1"/>
          </p:cNvSpPr>
          <p:nvPr/>
        </p:nvSpPr>
        <p:spPr bwMode="auto">
          <a:xfrm>
            <a:off x="4786314" y="5214950"/>
            <a:ext cx="504000" cy="0"/>
          </a:xfrm>
          <a:prstGeom prst="line">
            <a:avLst/>
          </a:prstGeom>
          <a:noFill/>
          <a:ln w="31750">
            <a:solidFill>
              <a:srgbClr val="6666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5" name="Line 31"/>
          <p:cNvSpPr>
            <a:spLocks noChangeShapeType="1"/>
          </p:cNvSpPr>
          <p:nvPr/>
        </p:nvSpPr>
        <p:spPr bwMode="auto">
          <a:xfrm>
            <a:off x="4786314" y="3214686"/>
            <a:ext cx="0" cy="2000264"/>
          </a:xfrm>
          <a:prstGeom prst="line">
            <a:avLst/>
          </a:prstGeom>
          <a:noFill/>
          <a:ln w="25400">
            <a:solidFill>
              <a:srgbClr val="6666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" name="Rectangle 26"/>
          <p:cNvSpPr>
            <a:spLocks noChangeArrowheads="1"/>
          </p:cNvSpPr>
          <p:nvPr/>
        </p:nvSpPr>
        <p:spPr bwMode="auto">
          <a:xfrm>
            <a:off x="1214414" y="3929066"/>
            <a:ext cx="3000396" cy="185738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666699"/>
            </a:solidFill>
            <a:miter lim="800000"/>
            <a:headEnd/>
            <a:tailEnd/>
          </a:ln>
        </p:spPr>
        <p:txBody>
          <a:bodyPr wrap="square" lIns="0" tIns="108000" rIns="144000" bIns="108000" anchor="ctr" anchorCtr="0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th-TH" sz="2800" b="1" dirty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	</a:t>
            </a:r>
            <a:r>
              <a:rPr lang="th-TH" sz="28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การพัฒนาคุณภาพบัณฑิตเป็นส่วนหนึ่งของความเป็นเลิศ</a:t>
            </a:r>
            <a:endParaRPr lang="th-TH" sz="2800" b="1" dirty="0">
              <a:solidFill>
                <a:srgbClr val="706472"/>
              </a:solidFill>
              <a:latin typeface="Angsana New" pitchFamily="18" charset="-34"/>
              <a:cs typeface="Angsana New" pitchFamily="18" charset="-34"/>
            </a:endParaRPr>
          </a:p>
        </p:txBody>
      </p:sp>
      <p:grpSp>
        <p:nvGrpSpPr>
          <p:cNvPr id="6" name="Group 17"/>
          <p:cNvGrpSpPr>
            <a:grpSpLocks/>
          </p:cNvGrpSpPr>
          <p:nvPr/>
        </p:nvGrpSpPr>
        <p:grpSpPr bwMode="auto">
          <a:xfrm>
            <a:off x="428596" y="2428868"/>
            <a:ext cx="785818" cy="2571768"/>
            <a:chOff x="930" y="1162"/>
            <a:chExt cx="136" cy="272"/>
          </a:xfrm>
        </p:grpSpPr>
        <p:sp>
          <p:nvSpPr>
            <p:cNvPr id="52" name="Line 18"/>
            <p:cNvSpPr>
              <a:spLocks noChangeShapeType="1"/>
            </p:cNvSpPr>
            <p:nvPr/>
          </p:nvSpPr>
          <p:spPr bwMode="auto">
            <a:xfrm>
              <a:off x="930" y="1434"/>
              <a:ext cx="136" cy="0"/>
            </a:xfrm>
            <a:prstGeom prst="line">
              <a:avLst/>
            </a:prstGeom>
            <a:noFill/>
            <a:ln w="31750">
              <a:solidFill>
                <a:srgbClr val="666699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" name="Line 19"/>
            <p:cNvSpPr>
              <a:spLocks noChangeShapeType="1"/>
            </p:cNvSpPr>
            <p:nvPr/>
          </p:nvSpPr>
          <p:spPr bwMode="auto">
            <a:xfrm>
              <a:off x="930" y="1162"/>
              <a:ext cx="0" cy="272"/>
            </a:xfrm>
            <a:prstGeom prst="line">
              <a:avLst/>
            </a:prstGeom>
            <a:noFill/>
            <a:ln w="31750">
              <a:solidFill>
                <a:srgbClr val="66669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5" name="Line 37"/>
          <p:cNvSpPr>
            <a:spLocks noChangeShapeType="1"/>
          </p:cNvSpPr>
          <p:nvPr/>
        </p:nvSpPr>
        <p:spPr bwMode="auto">
          <a:xfrm flipV="1">
            <a:off x="4214810" y="4929198"/>
            <a:ext cx="577847" cy="0"/>
          </a:xfrm>
          <a:prstGeom prst="line">
            <a:avLst/>
          </a:prstGeom>
          <a:noFill/>
          <a:ln w="31750">
            <a:solidFill>
              <a:srgbClr val="6666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8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23" grpId="0" animBg="1"/>
      <p:bldP spid="39" grpId="0" animBg="1"/>
      <p:bldP spid="40" grpId="0" animBg="1"/>
      <p:bldP spid="43" grpId="0" animBg="1"/>
      <p:bldP spid="44" grpId="0" animBg="1"/>
      <p:bldP spid="47" grpId="0" animBg="1"/>
      <p:bldP spid="50" grpId="0" animBg="1"/>
      <p:bldP spid="45" grpId="0" animBg="1"/>
      <p:bldP spid="46" grpId="0" animBg="1"/>
      <p:bldP spid="5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33379" y="306388"/>
            <a:ext cx="8653463" cy="574675"/>
            <a:chOff x="168" y="193"/>
            <a:chExt cx="5492" cy="362"/>
          </a:xfrm>
        </p:grpSpPr>
        <p:sp>
          <p:nvSpPr>
            <p:cNvPr id="9221" name="Freeform 5"/>
            <p:cNvSpPr>
              <a:spLocks/>
            </p:cNvSpPr>
            <p:nvPr/>
          </p:nvSpPr>
          <p:spPr bwMode="auto">
            <a:xfrm>
              <a:off x="168" y="193"/>
              <a:ext cx="5492" cy="362"/>
            </a:xfrm>
            <a:custGeom>
              <a:avLst/>
              <a:gdLst/>
              <a:ahLst/>
              <a:cxnLst>
                <a:cxn ang="0">
                  <a:pos x="935" y="0"/>
                </a:cxn>
                <a:cxn ang="0">
                  <a:pos x="798" y="0"/>
                </a:cxn>
                <a:cxn ang="0">
                  <a:pos x="87" y="0"/>
                </a:cxn>
                <a:cxn ang="0">
                  <a:pos x="0" y="91"/>
                </a:cxn>
                <a:cxn ang="0">
                  <a:pos x="87" y="181"/>
                </a:cxn>
                <a:cxn ang="0">
                  <a:pos x="798" y="181"/>
                </a:cxn>
                <a:cxn ang="0">
                  <a:pos x="935" y="181"/>
                </a:cxn>
                <a:cxn ang="0">
                  <a:pos x="2743" y="181"/>
                </a:cxn>
                <a:cxn ang="0">
                  <a:pos x="2743" y="116"/>
                </a:cxn>
                <a:cxn ang="0">
                  <a:pos x="2743" y="77"/>
                </a:cxn>
                <a:cxn ang="0">
                  <a:pos x="2743" y="0"/>
                </a:cxn>
                <a:cxn ang="0">
                  <a:pos x="935" y="0"/>
                </a:cxn>
              </a:cxnLst>
              <a:rect l="0" t="0" r="r" b="b"/>
              <a:pathLst>
                <a:path w="2743" h="181">
                  <a:moveTo>
                    <a:pt x="935" y="0"/>
                  </a:moveTo>
                  <a:cubicBezTo>
                    <a:pt x="798" y="0"/>
                    <a:pt x="798" y="0"/>
                    <a:pt x="79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39" y="1"/>
                    <a:pt x="0" y="41"/>
                    <a:pt x="0" y="91"/>
                  </a:cubicBezTo>
                  <a:cubicBezTo>
                    <a:pt x="0" y="140"/>
                    <a:pt x="39" y="180"/>
                    <a:pt x="87" y="181"/>
                  </a:cubicBezTo>
                  <a:cubicBezTo>
                    <a:pt x="798" y="181"/>
                    <a:pt x="798" y="181"/>
                    <a:pt x="798" y="181"/>
                  </a:cubicBezTo>
                  <a:cubicBezTo>
                    <a:pt x="935" y="181"/>
                    <a:pt x="935" y="181"/>
                    <a:pt x="935" y="181"/>
                  </a:cubicBezTo>
                  <a:cubicBezTo>
                    <a:pt x="2743" y="181"/>
                    <a:pt x="2743" y="181"/>
                    <a:pt x="2743" y="181"/>
                  </a:cubicBezTo>
                  <a:cubicBezTo>
                    <a:pt x="2743" y="116"/>
                    <a:pt x="2743" y="116"/>
                    <a:pt x="2743" y="116"/>
                  </a:cubicBezTo>
                  <a:cubicBezTo>
                    <a:pt x="2743" y="77"/>
                    <a:pt x="2743" y="77"/>
                    <a:pt x="2743" y="77"/>
                  </a:cubicBezTo>
                  <a:cubicBezTo>
                    <a:pt x="2743" y="0"/>
                    <a:pt x="2743" y="0"/>
                    <a:pt x="2743" y="0"/>
                  </a:cubicBezTo>
                  <a:lnTo>
                    <a:pt x="935" y="0"/>
                  </a:lnTo>
                  <a:close/>
                </a:path>
              </a:pathLst>
            </a:custGeom>
            <a:gradFill rotWithShape="1">
              <a:gsLst>
                <a:gs pos="0">
                  <a:srgbClr val="384A5E"/>
                </a:gs>
                <a:gs pos="100000">
                  <a:srgbClr val="384A5E">
                    <a:gamma/>
                    <a:shade val="76078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28398" dir="1593903" algn="ctr" rotWithShape="0">
                <a:srgbClr val="808080"/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9222" name="Freeform 6"/>
            <p:cNvSpPr>
              <a:spLocks/>
            </p:cNvSpPr>
            <p:nvPr/>
          </p:nvSpPr>
          <p:spPr bwMode="auto">
            <a:xfrm>
              <a:off x="226" y="201"/>
              <a:ext cx="5426" cy="52"/>
            </a:xfrm>
            <a:custGeom>
              <a:avLst/>
              <a:gdLst/>
              <a:ahLst/>
              <a:cxnLst>
                <a:cxn ang="0">
                  <a:pos x="0" y="26"/>
                </a:cxn>
                <a:cxn ang="0">
                  <a:pos x="58" y="0"/>
                </a:cxn>
                <a:cxn ang="0">
                  <a:pos x="2710" y="0"/>
                </a:cxn>
                <a:cxn ang="0">
                  <a:pos x="2710" y="26"/>
                </a:cxn>
                <a:cxn ang="0">
                  <a:pos x="0" y="26"/>
                </a:cxn>
              </a:cxnLst>
              <a:rect l="0" t="0" r="r" b="b"/>
              <a:pathLst>
                <a:path w="2710" h="26">
                  <a:moveTo>
                    <a:pt x="0" y="26"/>
                  </a:moveTo>
                  <a:cubicBezTo>
                    <a:pt x="15" y="10"/>
                    <a:pt x="36" y="0"/>
                    <a:pt x="58" y="0"/>
                  </a:cubicBezTo>
                  <a:cubicBezTo>
                    <a:pt x="2710" y="0"/>
                    <a:pt x="2710" y="0"/>
                    <a:pt x="2710" y="0"/>
                  </a:cubicBezTo>
                  <a:cubicBezTo>
                    <a:pt x="2710" y="26"/>
                    <a:pt x="2710" y="26"/>
                    <a:pt x="2710" y="26"/>
                  </a:cubicBezTo>
                  <a:lnTo>
                    <a:pt x="0" y="26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64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06388"/>
            <a:ext cx="7801007" cy="574675"/>
          </a:xfrm>
        </p:spPr>
        <p:txBody>
          <a:bodyPr/>
          <a:lstStyle/>
          <a:p>
            <a:r>
              <a:rPr lang="en-US" sz="3600" b="1" dirty="0" smtClean="0"/>
              <a:t>V</a:t>
            </a:r>
            <a:r>
              <a:rPr lang="en-US" sz="3600" b="1" dirty="0"/>
              <a:t>I</a:t>
            </a:r>
            <a:r>
              <a:rPr lang="en-US" sz="3600" b="1" dirty="0" smtClean="0"/>
              <a:t> </a:t>
            </a:r>
            <a:r>
              <a:rPr lang="th-TH" sz="3600" b="1" dirty="0" err="1" smtClean="0"/>
              <a:t>สห</a:t>
            </a:r>
            <a:r>
              <a:rPr lang="th-TH" sz="3600" b="1" dirty="0" smtClean="0"/>
              <a:t>กิจศึกษาทางเลือกหนึ่งของการพัฒนาคุณภาพบัณฑิต</a:t>
            </a:r>
            <a:endParaRPr lang="en-US" sz="2800" b="1" dirty="0"/>
          </a:p>
        </p:txBody>
      </p: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8024813" y="68263"/>
            <a:ext cx="1019175" cy="1031875"/>
            <a:chOff x="5055" y="43"/>
            <a:chExt cx="642" cy="650"/>
          </a:xfrm>
        </p:grpSpPr>
        <p:sp>
          <p:nvSpPr>
            <p:cNvPr id="9224" name="Oval 8"/>
            <p:cNvSpPr>
              <a:spLocks noChangeArrowheads="1"/>
            </p:cNvSpPr>
            <p:nvPr/>
          </p:nvSpPr>
          <p:spPr bwMode="auto">
            <a:xfrm>
              <a:off x="5071" y="67"/>
              <a:ext cx="610" cy="610"/>
            </a:xfrm>
            <a:prstGeom prst="ellipse">
              <a:avLst/>
            </a:prstGeom>
            <a:gradFill rotWithShape="1">
              <a:gsLst>
                <a:gs pos="0">
                  <a:srgbClr val="DDE5EB"/>
                </a:gs>
                <a:gs pos="100000">
                  <a:srgbClr val="DDE5EB">
                    <a:gamma/>
                    <a:shade val="76078"/>
                    <a:invGamma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25" name="AutoShape 9"/>
            <p:cNvSpPr>
              <a:spLocks noChangeArrowheads="1"/>
            </p:cNvSpPr>
            <p:nvPr/>
          </p:nvSpPr>
          <p:spPr bwMode="auto">
            <a:xfrm>
              <a:off x="5055" y="51"/>
              <a:ext cx="642" cy="642"/>
            </a:xfrm>
            <a:custGeom>
              <a:avLst/>
              <a:gdLst>
                <a:gd name="G0" fmla="+- 893 0 0"/>
                <a:gd name="G1" fmla="+- 21600 0 893"/>
                <a:gd name="G2" fmla="+- 21600 0 89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93" y="10800"/>
                  </a:moveTo>
                  <a:cubicBezTo>
                    <a:pt x="893" y="16271"/>
                    <a:pt x="5329" y="20707"/>
                    <a:pt x="10800" y="20707"/>
                  </a:cubicBezTo>
                  <a:cubicBezTo>
                    <a:pt x="16271" y="20707"/>
                    <a:pt x="20707" y="16271"/>
                    <a:pt x="20707" y="10800"/>
                  </a:cubicBezTo>
                  <a:cubicBezTo>
                    <a:pt x="20707" y="5329"/>
                    <a:pt x="16271" y="893"/>
                    <a:pt x="10800" y="893"/>
                  </a:cubicBezTo>
                  <a:cubicBezTo>
                    <a:pt x="5329" y="893"/>
                    <a:pt x="893" y="5329"/>
                    <a:pt x="893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84A5E">
                    <a:gamma/>
                    <a:shade val="46275"/>
                    <a:invGamma/>
                  </a:srgbClr>
                </a:gs>
                <a:gs pos="50000">
                  <a:srgbClr val="384A5E"/>
                </a:gs>
                <a:gs pos="100000">
                  <a:srgbClr val="384A5E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5F5F5F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4" name="Group 10"/>
            <p:cNvGrpSpPr>
              <a:grpSpLocks/>
            </p:cNvGrpSpPr>
            <p:nvPr/>
          </p:nvGrpSpPr>
          <p:grpSpPr bwMode="auto">
            <a:xfrm>
              <a:off x="5063" y="43"/>
              <a:ext cx="555" cy="570"/>
              <a:chOff x="5078" y="41"/>
              <a:chExt cx="555" cy="570"/>
            </a:xfrm>
          </p:grpSpPr>
          <p:pic>
            <p:nvPicPr>
              <p:cNvPr id="9227" name="Picture 11" descr="globe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5155" y="133"/>
                <a:ext cx="478" cy="478"/>
              </a:xfrm>
              <a:prstGeom prst="rect">
                <a:avLst/>
              </a:prstGeom>
              <a:noFill/>
            </p:spPr>
          </p:pic>
          <p:sp>
            <p:nvSpPr>
              <p:cNvPr id="9228" name="Oval 12"/>
              <p:cNvSpPr>
                <a:spLocks noChangeArrowheads="1"/>
              </p:cNvSpPr>
              <p:nvPr/>
            </p:nvSpPr>
            <p:spPr bwMode="auto">
              <a:xfrm rot="-1700833">
                <a:off x="5078" y="41"/>
                <a:ext cx="507" cy="365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47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229" name="AutoShape 13"/>
            <p:cNvSpPr>
              <a:spLocks noChangeArrowheads="1"/>
            </p:cNvSpPr>
            <p:nvPr/>
          </p:nvSpPr>
          <p:spPr bwMode="auto">
            <a:xfrm>
              <a:off x="5055" y="51"/>
              <a:ext cx="642" cy="642"/>
            </a:xfrm>
            <a:custGeom>
              <a:avLst/>
              <a:gdLst>
                <a:gd name="G0" fmla="+- 893 0 0"/>
                <a:gd name="G1" fmla="+- 21600 0 893"/>
                <a:gd name="G2" fmla="+- 21600 0 89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93" y="10800"/>
                  </a:moveTo>
                  <a:cubicBezTo>
                    <a:pt x="893" y="16271"/>
                    <a:pt x="5329" y="20707"/>
                    <a:pt x="10800" y="20707"/>
                  </a:cubicBezTo>
                  <a:cubicBezTo>
                    <a:pt x="16271" y="20707"/>
                    <a:pt x="20707" y="16271"/>
                    <a:pt x="20707" y="10800"/>
                  </a:cubicBezTo>
                  <a:cubicBezTo>
                    <a:pt x="20707" y="5329"/>
                    <a:pt x="16271" y="893"/>
                    <a:pt x="10800" y="893"/>
                  </a:cubicBezTo>
                  <a:cubicBezTo>
                    <a:pt x="5329" y="893"/>
                    <a:pt x="893" y="5329"/>
                    <a:pt x="893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16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2700000" scaled="1"/>
            </a:gradFill>
            <a:ln w="9525">
              <a:solidFill>
                <a:srgbClr val="C5D3DD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" name="Group 17"/>
          <p:cNvGrpSpPr>
            <a:grpSpLocks/>
          </p:cNvGrpSpPr>
          <p:nvPr/>
        </p:nvGrpSpPr>
        <p:grpSpPr bwMode="auto">
          <a:xfrm>
            <a:off x="5286381" y="4429132"/>
            <a:ext cx="430204" cy="1857388"/>
            <a:chOff x="930" y="1162"/>
            <a:chExt cx="117" cy="272"/>
          </a:xfrm>
        </p:grpSpPr>
        <p:sp>
          <p:nvSpPr>
            <p:cNvPr id="18" name="Line 18"/>
            <p:cNvSpPr>
              <a:spLocks noChangeShapeType="1"/>
            </p:cNvSpPr>
            <p:nvPr/>
          </p:nvSpPr>
          <p:spPr bwMode="auto">
            <a:xfrm>
              <a:off x="930" y="1434"/>
              <a:ext cx="117" cy="0"/>
            </a:xfrm>
            <a:prstGeom prst="line">
              <a:avLst/>
            </a:prstGeom>
            <a:noFill/>
            <a:ln w="31750">
              <a:solidFill>
                <a:srgbClr val="666699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Line 19"/>
            <p:cNvSpPr>
              <a:spLocks noChangeShapeType="1"/>
            </p:cNvSpPr>
            <p:nvPr/>
          </p:nvSpPr>
          <p:spPr bwMode="auto">
            <a:xfrm>
              <a:off x="930" y="1162"/>
              <a:ext cx="0" cy="272"/>
            </a:xfrm>
            <a:prstGeom prst="line">
              <a:avLst/>
            </a:prstGeom>
            <a:noFill/>
            <a:ln w="31750">
              <a:solidFill>
                <a:srgbClr val="66669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3" name="Rectangle 26"/>
          <p:cNvSpPr>
            <a:spLocks noChangeArrowheads="1"/>
          </p:cNvSpPr>
          <p:nvPr/>
        </p:nvSpPr>
        <p:spPr bwMode="auto">
          <a:xfrm>
            <a:off x="500034" y="2500306"/>
            <a:ext cx="2571768" cy="164307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666699"/>
            </a:solidFill>
            <a:miter lim="800000"/>
            <a:headEnd/>
            <a:tailEnd/>
          </a:ln>
        </p:spPr>
        <p:txBody>
          <a:bodyPr wrap="square" lIns="0" tIns="108000" rIns="144000" bIns="108000" anchor="ctr" anchorCtr="0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th-TH" sz="28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	</a:t>
            </a:r>
            <a:r>
              <a:rPr lang="th-TH" sz="2800" b="1" dirty="0" err="1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สห</a:t>
            </a:r>
            <a:r>
              <a:rPr lang="th-TH" sz="28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กิจศึกษาทางเลือกหนึ่งของการพัฒนาคุณภาพบัณฑิต</a:t>
            </a:r>
            <a:endParaRPr lang="th-TH" sz="2800" b="1" dirty="0">
              <a:solidFill>
                <a:srgbClr val="706472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39" name="Rectangle 38"/>
          <p:cNvSpPr>
            <a:spLocks noChangeArrowheads="1"/>
          </p:cNvSpPr>
          <p:nvPr/>
        </p:nvSpPr>
        <p:spPr bwMode="auto">
          <a:xfrm>
            <a:off x="5286380" y="1714488"/>
            <a:ext cx="3714776" cy="14287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666699"/>
            </a:solidFill>
            <a:miter lim="800000"/>
            <a:headEnd/>
            <a:tailEnd/>
          </a:ln>
        </p:spPr>
        <p:txBody>
          <a:bodyPr wrap="square" lIns="144000" tIns="108000" rIns="144000" bIns="108000" anchor="ctr" anchorCtr="0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n-US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	</a:t>
            </a:r>
            <a:r>
              <a:rPr lang="th-TH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ความสำคัญของการเตรียมพร้อมด้านการประกอบอาชีพ </a:t>
            </a:r>
            <a:r>
              <a:rPr lang="en-US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(Career Development) </a:t>
            </a:r>
            <a:r>
              <a:rPr lang="th-TH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และการทำงาน </a:t>
            </a:r>
            <a:r>
              <a:rPr lang="en-US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(Employability)</a:t>
            </a:r>
            <a:endParaRPr lang="th-TH" b="1" dirty="0" smtClean="0">
              <a:solidFill>
                <a:srgbClr val="706472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0" name="Rectangle 26"/>
          <p:cNvSpPr>
            <a:spLocks noChangeArrowheads="1"/>
          </p:cNvSpPr>
          <p:nvPr/>
        </p:nvSpPr>
        <p:spPr bwMode="auto">
          <a:xfrm>
            <a:off x="5286380" y="3214686"/>
            <a:ext cx="3714776" cy="71438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666699"/>
            </a:solidFill>
            <a:miter lim="800000"/>
            <a:headEnd/>
            <a:tailEnd/>
          </a:ln>
        </p:spPr>
        <p:txBody>
          <a:bodyPr wrap="square" lIns="72000" tIns="108000" rIns="108000" bIns="108000" anchor="ctr" anchorCtr="0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n-US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	</a:t>
            </a:r>
            <a:r>
              <a:rPr lang="th-TH" b="1" dirty="0" err="1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บูรณา</a:t>
            </a:r>
            <a:r>
              <a:rPr lang="th-TH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การการเรียนกับการทำงาน </a:t>
            </a:r>
            <a:r>
              <a:rPr lang="en-US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(Work Integrated Learning)</a:t>
            </a:r>
            <a:endParaRPr lang="th-TH" b="1" dirty="0" smtClean="0">
              <a:solidFill>
                <a:srgbClr val="706472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3" name="Line 37"/>
          <p:cNvSpPr>
            <a:spLocks noChangeShapeType="1"/>
          </p:cNvSpPr>
          <p:nvPr/>
        </p:nvSpPr>
        <p:spPr bwMode="auto">
          <a:xfrm>
            <a:off x="4783143" y="3500438"/>
            <a:ext cx="503237" cy="1588"/>
          </a:xfrm>
          <a:prstGeom prst="line">
            <a:avLst/>
          </a:prstGeom>
          <a:noFill/>
          <a:ln w="31750">
            <a:solidFill>
              <a:srgbClr val="6666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7" name="Rectangle 26"/>
          <p:cNvSpPr>
            <a:spLocks noChangeArrowheads="1"/>
          </p:cNvSpPr>
          <p:nvPr/>
        </p:nvSpPr>
        <p:spPr bwMode="auto">
          <a:xfrm>
            <a:off x="5715008" y="4000504"/>
            <a:ext cx="3286148" cy="10001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666699"/>
            </a:solidFill>
            <a:miter lim="800000"/>
            <a:headEnd/>
            <a:tailEnd/>
          </a:ln>
        </p:spPr>
        <p:txBody>
          <a:bodyPr wrap="square" lIns="144000" tIns="108000" rIns="144000" bIns="108000" anchor="ctr" anchorCtr="0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th-TH" sz="23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 	จัดให้นักศึกษามีประสบการณ์ตรง โดยการปฏิบัติงานจริงในสถานประกอบการ</a:t>
            </a:r>
            <a:endParaRPr lang="th-TH" sz="2300" b="1" dirty="0">
              <a:solidFill>
                <a:srgbClr val="706472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50" name="Line 37"/>
          <p:cNvSpPr>
            <a:spLocks noChangeShapeType="1"/>
          </p:cNvSpPr>
          <p:nvPr/>
        </p:nvSpPr>
        <p:spPr bwMode="auto">
          <a:xfrm>
            <a:off x="4782380" y="5500702"/>
            <a:ext cx="504000" cy="0"/>
          </a:xfrm>
          <a:prstGeom prst="line">
            <a:avLst/>
          </a:prstGeom>
          <a:noFill/>
          <a:ln w="31750">
            <a:solidFill>
              <a:srgbClr val="6666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5" name="Line 31"/>
          <p:cNvSpPr>
            <a:spLocks noChangeShapeType="1"/>
          </p:cNvSpPr>
          <p:nvPr/>
        </p:nvSpPr>
        <p:spPr bwMode="auto">
          <a:xfrm>
            <a:off x="4786313" y="3500438"/>
            <a:ext cx="0" cy="2000264"/>
          </a:xfrm>
          <a:prstGeom prst="line">
            <a:avLst/>
          </a:prstGeom>
          <a:noFill/>
          <a:ln w="25400">
            <a:solidFill>
              <a:srgbClr val="6666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5" name="Line 37"/>
          <p:cNvSpPr>
            <a:spLocks noChangeShapeType="1"/>
          </p:cNvSpPr>
          <p:nvPr/>
        </p:nvSpPr>
        <p:spPr bwMode="auto">
          <a:xfrm flipV="1">
            <a:off x="5286380" y="4429132"/>
            <a:ext cx="434971" cy="0"/>
          </a:xfrm>
          <a:prstGeom prst="line">
            <a:avLst/>
          </a:prstGeom>
          <a:noFill/>
          <a:ln w="31750">
            <a:solidFill>
              <a:srgbClr val="6666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9" name="Line 37"/>
          <p:cNvSpPr>
            <a:spLocks noChangeShapeType="1"/>
          </p:cNvSpPr>
          <p:nvPr/>
        </p:nvSpPr>
        <p:spPr bwMode="auto">
          <a:xfrm>
            <a:off x="3214678" y="2071678"/>
            <a:ext cx="503237" cy="1588"/>
          </a:xfrm>
          <a:prstGeom prst="line">
            <a:avLst/>
          </a:prstGeom>
          <a:noFill/>
          <a:ln w="31750">
            <a:solidFill>
              <a:srgbClr val="6666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" name="Line 37"/>
          <p:cNvSpPr>
            <a:spLocks noChangeShapeType="1"/>
          </p:cNvSpPr>
          <p:nvPr/>
        </p:nvSpPr>
        <p:spPr bwMode="auto">
          <a:xfrm>
            <a:off x="3214678" y="4071942"/>
            <a:ext cx="504000" cy="0"/>
          </a:xfrm>
          <a:prstGeom prst="line">
            <a:avLst/>
          </a:prstGeom>
          <a:noFill/>
          <a:ln w="31750">
            <a:solidFill>
              <a:srgbClr val="6666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1" name="Line 31"/>
          <p:cNvSpPr>
            <a:spLocks noChangeShapeType="1"/>
          </p:cNvSpPr>
          <p:nvPr/>
        </p:nvSpPr>
        <p:spPr bwMode="auto">
          <a:xfrm>
            <a:off x="3214678" y="2071678"/>
            <a:ext cx="0" cy="2000264"/>
          </a:xfrm>
          <a:prstGeom prst="line">
            <a:avLst/>
          </a:prstGeom>
          <a:noFill/>
          <a:ln w="25400">
            <a:solidFill>
              <a:srgbClr val="6666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2" name="Rectangle 31"/>
          <p:cNvSpPr>
            <a:spLocks noChangeArrowheads="1"/>
          </p:cNvSpPr>
          <p:nvPr/>
        </p:nvSpPr>
        <p:spPr bwMode="auto">
          <a:xfrm>
            <a:off x="3714744" y="1643050"/>
            <a:ext cx="785818" cy="71438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666699"/>
            </a:solidFill>
            <a:miter lim="800000"/>
            <a:headEnd/>
            <a:tailEnd/>
          </a:ln>
        </p:spPr>
        <p:txBody>
          <a:bodyPr wrap="square" lIns="144000" tIns="108000" rIns="144000" bIns="108000" anchor="ctr" anchorCtr="0"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r>
              <a:rPr lang="th-TH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เน้น</a:t>
            </a:r>
          </a:p>
        </p:txBody>
      </p:sp>
      <p:sp>
        <p:nvSpPr>
          <p:cNvPr id="34" name="Rectangle 33"/>
          <p:cNvSpPr>
            <a:spLocks noChangeArrowheads="1"/>
          </p:cNvSpPr>
          <p:nvPr/>
        </p:nvSpPr>
        <p:spPr bwMode="auto">
          <a:xfrm>
            <a:off x="5286380" y="1000108"/>
            <a:ext cx="3714776" cy="64294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666699"/>
            </a:solidFill>
            <a:miter lim="800000"/>
            <a:headEnd/>
            <a:tailEnd/>
          </a:ln>
        </p:spPr>
        <p:txBody>
          <a:bodyPr wrap="square" lIns="144000" tIns="108000" rIns="144000" bIns="108000" anchor="ctr" anchorCtr="0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th-TH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	การพัฒนาคุณภาพบัณฑิตตามความต้องการของตลาดแรงงาน</a:t>
            </a:r>
          </a:p>
        </p:txBody>
      </p:sp>
      <p:sp>
        <p:nvSpPr>
          <p:cNvPr id="37" name="Line 37"/>
          <p:cNvSpPr>
            <a:spLocks noChangeShapeType="1"/>
          </p:cNvSpPr>
          <p:nvPr/>
        </p:nvSpPr>
        <p:spPr bwMode="auto">
          <a:xfrm>
            <a:off x="4643438" y="2643181"/>
            <a:ext cx="642942" cy="0"/>
          </a:xfrm>
          <a:prstGeom prst="line">
            <a:avLst/>
          </a:prstGeom>
          <a:noFill/>
          <a:ln w="31750">
            <a:solidFill>
              <a:srgbClr val="6666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8" name="Line 31"/>
          <p:cNvSpPr>
            <a:spLocks noChangeShapeType="1"/>
          </p:cNvSpPr>
          <p:nvPr/>
        </p:nvSpPr>
        <p:spPr bwMode="auto">
          <a:xfrm flipH="1">
            <a:off x="4643438" y="1428736"/>
            <a:ext cx="0" cy="1214446"/>
          </a:xfrm>
          <a:prstGeom prst="line">
            <a:avLst/>
          </a:prstGeom>
          <a:noFill/>
          <a:ln w="25400">
            <a:solidFill>
              <a:srgbClr val="6666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" name="Line 37"/>
          <p:cNvSpPr>
            <a:spLocks noChangeShapeType="1"/>
          </p:cNvSpPr>
          <p:nvPr/>
        </p:nvSpPr>
        <p:spPr bwMode="auto">
          <a:xfrm>
            <a:off x="4643438" y="1428735"/>
            <a:ext cx="642942" cy="0"/>
          </a:xfrm>
          <a:prstGeom prst="line">
            <a:avLst/>
          </a:prstGeom>
          <a:noFill/>
          <a:ln w="31750">
            <a:solidFill>
              <a:srgbClr val="6666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2" name="Rectangle 41"/>
          <p:cNvSpPr>
            <a:spLocks noChangeArrowheads="1"/>
          </p:cNvSpPr>
          <p:nvPr/>
        </p:nvSpPr>
        <p:spPr bwMode="auto">
          <a:xfrm>
            <a:off x="3714744" y="3857628"/>
            <a:ext cx="1000132" cy="50006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666699"/>
            </a:solidFill>
            <a:miter lim="800000"/>
            <a:headEnd/>
            <a:tailEnd/>
          </a:ln>
        </p:spPr>
        <p:txBody>
          <a:bodyPr wrap="square" lIns="144000" tIns="108000" rIns="144000" bIns="108000" anchor="ctr" anchorCtr="0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th-TH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เป็นการ</a:t>
            </a:r>
          </a:p>
        </p:txBody>
      </p:sp>
      <p:sp>
        <p:nvSpPr>
          <p:cNvPr id="48" name="Rectangle 26"/>
          <p:cNvSpPr>
            <a:spLocks noChangeArrowheads="1"/>
          </p:cNvSpPr>
          <p:nvPr/>
        </p:nvSpPr>
        <p:spPr bwMode="auto">
          <a:xfrm>
            <a:off x="5715008" y="5072074"/>
            <a:ext cx="3286148" cy="10001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666699"/>
            </a:solidFill>
            <a:miter lim="800000"/>
            <a:headEnd/>
            <a:tailEnd/>
          </a:ln>
        </p:spPr>
        <p:txBody>
          <a:bodyPr wrap="square" lIns="144000" tIns="108000" rIns="144000" bIns="108000" anchor="ctr" anchorCtr="0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th-TH" sz="23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	เป็นส่วนหนึ่งของหลักสูตร มีมาตรฐานการนิเทศและการประเมินผล</a:t>
            </a:r>
            <a:endParaRPr lang="th-TH" sz="2300" b="1" dirty="0">
              <a:solidFill>
                <a:srgbClr val="706472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9" name="Rectangle 26"/>
          <p:cNvSpPr>
            <a:spLocks noChangeArrowheads="1"/>
          </p:cNvSpPr>
          <p:nvPr/>
        </p:nvSpPr>
        <p:spPr bwMode="auto">
          <a:xfrm>
            <a:off x="5715008" y="6143668"/>
            <a:ext cx="3286148" cy="64291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666699"/>
            </a:solidFill>
            <a:miter lim="800000"/>
            <a:headEnd/>
            <a:tailEnd/>
          </a:ln>
        </p:spPr>
        <p:txBody>
          <a:bodyPr wrap="square" lIns="144000" tIns="108000" rIns="144000" bIns="108000" anchor="ctr" anchorCtr="0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th-TH" sz="23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	เป็นความรับผิดชอบร่วมของสถานศึกษาและสถานประกอบการ</a:t>
            </a:r>
            <a:endParaRPr lang="th-TH" sz="2300" b="1" dirty="0">
              <a:solidFill>
                <a:srgbClr val="706472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36" name="Line 37"/>
          <p:cNvSpPr>
            <a:spLocks noChangeShapeType="1"/>
          </p:cNvSpPr>
          <p:nvPr/>
        </p:nvSpPr>
        <p:spPr bwMode="auto">
          <a:xfrm flipV="1">
            <a:off x="5286380" y="5500702"/>
            <a:ext cx="434971" cy="0"/>
          </a:xfrm>
          <a:prstGeom prst="line">
            <a:avLst/>
          </a:prstGeom>
          <a:noFill/>
          <a:ln w="31750">
            <a:solidFill>
              <a:srgbClr val="6666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8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3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3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23" grpId="0" animBg="1"/>
      <p:bldP spid="39" grpId="0" animBg="1"/>
      <p:bldP spid="40" grpId="0" animBg="1"/>
      <p:bldP spid="43" grpId="0" animBg="1"/>
      <p:bldP spid="47" grpId="0" animBg="1"/>
      <p:bldP spid="50" grpId="0" animBg="1"/>
      <p:bldP spid="45" grpId="0" animBg="1"/>
      <p:bldP spid="55" grpId="0" animBg="1"/>
      <p:bldP spid="29" grpId="0" animBg="1"/>
      <p:bldP spid="30" grpId="0" animBg="1"/>
      <p:bldP spid="31" grpId="0" animBg="1"/>
      <p:bldP spid="32" grpId="0" animBg="1"/>
      <p:bldP spid="34" grpId="0" animBg="1"/>
      <p:bldP spid="37" grpId="0" animBg="1"/>
      <p:bldP spid="38" grpId="0" animBg="1"/>
      <p:bldP spid="41" grpId="0" animBg="1"/>
      <p:bldP spid="42" grpId="0" animBg="1"/>
      <p:bldP spid="48" grpId="0" animBg="1"/>
      <p:bldP spid="49" grpId="0" animBg="1"/>
      <p:bldP spid="3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071802" y="3071810"/>
            <a:ext cx="2786082" cy="574675"/>
            <a:chOff x="168" y="193"/>
            <a:chExt cx="5492" cy="362"/>
          </a:xfrm>
        </p:grpSpPr>
        <p:sp>
          <p:nvSpPr>
            <p:cNvPr id="9221" name="Freeform 5"/>
            <p:cNvSpPr>
              <a:spLocks/>
            </p:cNvSpPr>
            <p:nvPr/>
          </p:nvSpPr>
          <p:spPr bwMode="auto">
            <a:xfrm>
              <a:off x="168" y="193"/>
              <a:ext cx="5492" cy="362"/>
            </a:xfrm>
            <a:custGeom>
              <a:avLst/>
              <a:gdLst/>
              <a:ahLst/>
              <a:cxnLst>
                <a:cxn ang="0">
                  <a:pos x="935" y="0"/>
                </a:cxn>
                <a:cxn ang="0">
                  <a:pos x="798" y="0"/>
                </a:cxn>
                <a:cxn ang="0">
                  <a:pos x="87" y="0"/>
                </a:cxn>
                <a:cxn ang="0">
                  <a:pos x="0" y="91"/>
                </a:cxn>
                <a:cxn ang="0">
                  <a:pos x="87" y="181"/>
                </a:cxn>
                <a:cxn ang="0">
                  <a:pos x="798" y="181"/>
                </a:cxn>
                <a:cxn ang="0">
                  <a:pos x="935" y="181"/>
                </a:cxn>
                <a:cxn ang="0">
                  <a:pos x="2743" y="181"/>
                </a:cxn>
                <a:cxn ang="0">
                  <a:pos x="2743" y="116"/>
                </a:cxn>
                <a:cxn ang="0">
                  <a:pos x="2743" y="77"/>
                </a:cxn>
                <a:cxn ang="0">
                  <a:pos x="2743" y="0"/>
                </a:cxn>
                <a:cxn ang="0">
                  <a:pos x="935" y="0"/>
                </a:cxn>
              </a:cxnLst>
              <a:rect l="0" t="0" r="r" b="b"/>
              <a:pathLst>
                <a:path w="2743" h="181">
                  <a:moveTo>
                    <a:pt x="935" y="0"/>
                  </a:moveTo>
                  <a:cubicBezTo>
                    <a:pt x="798" y="0"/>
                    <a:pt x="798" y="0"/>
                    <a:pt x="79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39" y="1"/>
                    <a:pt x="0" y="41"/>
                    <a:pt x="0" y="91"/>
                  </a:cubicBezTo>
                  <a:cubicBezTo>
                    <a:pt x="0" y="140"/>
                    <a:pt x="39" y="180"/>
                    <a:pt x="87" y="181"/>
                  </a:cubicBezTo>
                  <a:cubicBezTo>
                    <a:pt x="798" y="181"/>
                    <a:pt x="798" y="181"/>
                    <a:pt x="798" y="181"/>
                  </a:cubicBezTo>
                  <a:cubicBezTo>
                    <a:pt x="935" y="181"/>
                    <a:pt x="935" y="181"/>
                    <a:pt x="935" y="181"/>
                  </a:cubicBezTo>
                  <a:cubicBezTo>
                    <a:pt x="2743" y="181"/>
                    <a:pt x="2743" y="181"/>
                    <a:pt x="2743" y="181"/>
                  </a:cubicBezTo>
                  <a:cubicBezTo>
                    <a:pt x="2743" y="116"/>
                    <a:pt x="2743" y="116"/>
                    <a:pt x="2743" y="116"/>
                  </a:cubicBezTo>
                  <a:cubicBezTo>
                    <a:pt x="2743" y="77"/>
                    <a:pt x="2743" y="77"/>
                    <a:pt x="2743" y="77"/>
                  </a:cubicBezTo>
                  <a:cubicBezTo>
                    <a:pt x="2743" y="0"/>
                    <a:pt x="2743" y="0"/>
                    <a:pt x="2743" y="0"/>
                  </a:cubicBezTo>
                  <a:lnTo>
                    <a:pt x="935" y="0"/>
                  </a:lnTo>
                  <a:close/>
                </a:path>
              </a:pathLst>
            </a:custGeom>
            <a:gradFill rotWithShape="1">
              <a:gsLst>
                <a:gs pos="0">
                  <a:srgbClr val="384A5E"/>
                </a:gs>
                <a:gs pos="100000">
                  <a:srgbClr val="384A5E">
                    <a:gamma/>
                    <a:shade val="76078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28398" dir="1593903" algn="ctr" rotWithShape="0">
                <a:srgbClr val="808080"/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9222" name="Freeform 6"/>
            <p:cNvSpPr>
              <a:spLocks/>
            </p:cNvSpPr>
            <p:nvPr/>
          </p:nvSpPr>
          <p:spPr bwMode="auto">
            <a:xfrm>
              <a:off x="226" y="201"/>
              <a:ext cx="5426" cy="52"/>
            </a:xfrm>
            <a:custGeom>
              <a:avLst/>
              <a:gdLst/>
              <a:ahLst/>
              <a:cxnLst>
                <a:cxn ang="0">
                  <a:pos x="0" y="26"/>
                </a:cxn>
                <a:cxn ang="0">
                  <a:pos x="58" y="0"/>
                </a:cxn>
                <a:cxn ang="0">
                  <a:pos x="2710" y="0"/>
                </a:cxn>
                <a:cxn ang="0">
                  <a:pos x="2710" y="26"/>
                </a:cxn>
                <a:cxn ang="0">
                  <a:pos x="0" y="26"/>
                </a:cxn>
              </a:cxnLst>
              <a:rect l="0" t="0" r="r" b="b"/>
              <a:pathLst>
                <a:path w="2710" h="26">
                  <a:moveTo>
                    <a:pt x="0" y="26"/>
                  </a:moveTo>
                  <a:cubicBezTo>
                    <a:pt x="15" y="10"/>
                    <a:pt x="36" y="0"/>
                    <a:pt x="58" y="0"/>
                  </a:cubicBezTo>
                  <a:cubicBezTo>
                    <a:pt x="2710" y="0"/>
                    <a:pt x="2710" y="0"/>
                    <a:pt x="2710" y="0"/>
                  </a:cubicBezTo>
                  <a:cubicBezTo>
                    <a:pt x="2710" y="26"/>
                    <a:pt x="2710" y="26"/>
                    <a:pt x="2710" y="26"/>
                  </a:cubicBezTo>
                  <a:lnTo>
                    <a:pt x="0" y="26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64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000364" y="3068639"/>
            <a:ext cx="2143140" cy="574675"/>
          </a:xfrm>
        </p:spPr>
        <p:txBody>
          <a:bodyPr/>
          <a:lstStyle/>
          <a:p>
            <a:r>
              <a:rPr lang="th-TH" sz="3600" b="1" dirty="0" err="1" smtClean="0"/>
              <a:t>สห</a:t>
            </a:r>
            <a:r>
              <a:rPr lang="th-TH" sz="3600" b="1" dirty="0" smtClean="0"/>
              <a:t>กิจศึกษา</a:t>
            </a:r>
            <a:endParaRPr lang="en-US" sz="2800" b="1" dirty="0"/>
          </a:p>
        </p:txBody>
      </p: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5143504" y="2825753"/>
            <a:ext cx="1019175" cy="1031875"/>
            <a:chOff x="5055" y="43"/>
            <a:chExt cx="642" cy="650"/>
          </a:xfrm>
        </p:grpSpPr>
        <p:sp>
          <p:nvSpPr>
            <p:cNvPr id="9224" name="Oval 8"/>
            <p:cNvSpPr>
              <a:spLocks noChangeArrowheads="1"/>
            </p:cNvSpPr>
            <p:nvPr/>
          </p:nvSpPr>
          <p:spPr bwMode="auto">
            <a:xfrm>
              <a:off x="5071" y="67"/>
              <a:ext cx="610" cy="610"/>
            </a:xfrm>
            <a:prstGeom prst="ellipse">
              <a:avLst/>
            </a:prstGeom>
            <a:gradFill rotWithShape="1">
              <a:gsLst>
                <a:gs pos="0">
                  <a:srgbClr val="DDE5EB"/>
                </a:gs>
                <a:gs pos="100000">
                  <a:srgbClr val="DDE5EB">
                    <a:gamma/>
                    <a:shade val="76078"/>
                    <a:invGamma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25" name="AutoShape 9"/>
            <p:cNvSpPr>
              <a:spLocks noChangeArrowheads="1"/>
            </p:cNvSpPr>
            <p:nvPr/>
          </p:nvSpPr>
          <p:spPr bwMode="auto">
            <a:xfrm>
              <a:off x="5055" y="51"/>
              <a:ext cx="642" cy="642"/>
            </a:xfrm>
            <a:custGeom>
              <a:avLst/>
              <a:gdLst>
                <a:gd name="G0" fmla="+- 893 0 0"/>
                <a:gd name="G1" fmla="+- 21600 0 893"/>
                <a:gd name="G2" fmla="+- 21600 0 89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93" y="10800"/>
                  </a:moveTo>
                  <a:cubicBezTo>
                    <a:pt x="893" y="16271"/>
                    <a:pt x="5329" y="20707"/>
                    <a:pt x="10800" y="20707"/>
                  </a:cubicBezTo>
                  <a:cubicBezTo>
                    <a:pt x="16271" y="20707"/>
                    <a:pt x="20707" y="16271"/>
                    <a:pt x="20707" y="10800"/>
                  </a:cubicBezTo>
                  <a:cubicBezTo>
                    <a:pt x="20707" y="5329"/>
                    <a:pt x="16271" y="893"/>
                    <a:pt x="10800" y="893"/>
                  </a:cubicBezTo>
                  <a:cubicBezTo>
                    <a:pt x="5329" y="893"/>
                    <a:pt x="893" y="5329"/>
                    <a:pt x="893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84A5E">
                    <a:gamma/>
                    <a:shade val="46275"/>
                    <a:invGamma/>
                  </a:srgbClr>
                </a:gs>
                <a:gs pos="50000">
                  <a:srgbClr val="384A5E"/>
                </a:gs>
                <a:gs pos="100000">
                  <a:srgbClr val="384A5E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5F5F5F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4" name="Group 10"/>
            <p:cNvGrpSpPr>
              <a:grpSpLocks/>
            </p:cNvGrpSpPr>
            <p:nvPr/>
          </p:nvGrpSpPr>
          <p:grpSpPr bwMode="auto">
            <a:xfrm>
              <a:off x="5063" y="43"/>
              <a:ext cx="555" cy="570"/>
              <a:chOff x="5078" y="41"/>
              <a:chExt cx="555" cy="570"/>
            </a:xfrm>
          </p:grpSpPr>
          <p:pic>
            <p:nvPicPr>
              <p:cNvPr id="9227" name="Picture 11" descr="globe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5155" y="133"/>
                <a:ext cx="478" cy="478"/>
              </a:xfrm>
              <a:prstGeom prst="rect">
                <a:avLst/>
              </a:prstGeom>
              <a:noFill/>
            </p:spPr>
          </p:pic>
          <p:sp>
            <p:nvSpPr>
              <p:cNvPr id="9228" name="Oval 12"/>
              <p:cNvSpPr>
                <a:spLocks noChangeArrowheads="1"/>
              </p:cNvSpPr>
              <p:nvPr/>
            </p:nvSpPr>
            <p:spPr bwMode="auto">
              <a:xfrm rot="-1700833">
                <a:off x="5078" y="41"/>
                <a:ext cx="507" cy="365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47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229" name="AutoShape 13"/>
            <p:cNvSpPr>
              <a:spLocks noChangeArrowheads="1"/>
            </p:cNvSpPr>
            <p:nvPr/>
          </p:nvSpPr>
          <p:spPr bwMode="auto">
            <a:xfrm>
              <a:off x="5055" y="51"/>
              <a:ext cx="642" cy="642"/>
            </a:xfrm>
            <a:custGeom>
              <a:avLst/>
              <a:gdLst>
                <a:gd name="G0" fmla="+- 893 0 0"/>
                <a:gd name="G1" fmla="+- 21600 0 893"/>
                <a:gd name="G2" fmla="+- 21600 0 89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93" y="10800"/>
                  </a:moveTo>
                  <a:cubicBezTo>
                    <a:pt x="893" y="16271"/>
                    <a:pt x="5329" y="20707"/>
                    <a:pt x="10800" y="20707"/>
                  </a:cubicBezTo>
                  <a:cubicBezTo>
                    <a:pt x="16271" y="20707"/>
                    <a:pt x="20707" y="16271"/>
                    <a:pt x="20707" y="10800"/>
                  </a:cubicBezTo>
                  <a:cubicBezTo>
                    <a:pt x="20707" y="5329"/>
                    <a:pt x="16271" y="893"/>
                    <a:pt x="10800" y="893"/>
                  </a:cubicBezTo>
                  <a:cubicBezTo>
                    <a:pt x="5329" y="893"/>
                    <a:pt x="893" y="5329"/>
                    <a:pt x="893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16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2700000" scaled="1"/>
            </a:gradFill>
            <a:ln w="9525">
              <a:solidFill>
                <a:srgbClr val="C5D3DD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3" name="Rectangle 26"/>
          <p:cNvSpPr>
            <a:spLocks noChangeArrowheads="1"/>
          </p:cNvSpPr>
          <p:nvPr/>
        </p:nvSpPr>
        <p:spPr bwMode="auto">
          <a:xfrm>
            <a:off x="2500298" y="428604"/>
            <a:ext cx="4643470" cy="71438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666699"/>
            </a:solidFill>
            <a:miter lim="800000"/>
            <a:headEnd/>
            <a:tailEnd/>
          </a:ln>
        </p:spPr>
        <p:txBody>
          <a:bodyPr wrap="square" lIns="0" tIns="108000" rIns="144000" bIns="108000" anchor="ctr" anchorCtr="0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th-TH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	</a:t>
            </a:r>
            <a:r>
              <a:rPr lang="th-TH" sz="2600" b="1" dirty="0" err="1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สห</a:t>
            </a:r>
            <a:r>
              <a:rPr lang="th-TH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กิจศึกษา</a:t>
            </a:r>
            <a:r>
              <a:rPr lang="en-US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: </a:t>
            </a:r>
            <a:r>
              <a:rPr lang="th-TH" sz="2600" b="1" dirty="0" err="1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บูรณา</a:t>
            </a:r>
            <a:r>
              <a:rPr lang="th-TH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การการทำงานกับการเรียน</a:t>
            </a:r>
            <a:endParaRPr lang="th-TH" sz="2600" b="1" dirty="0">
              <a:solidFill>
                <a:srgbClr val="706472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39" name="Rectangle 38"/>
          <p:cNvSpPr>
            <a:spLocks noChangeArrowheads="1"/>
          </p:cNvSpPr>
          <p:nvPr/>
        </p:nvSpPr>
        <p:spPr bwMode="auto">
          <a:xfrm>
            <a:off x="428596" y="2928934"/>
            <a:ext cx="1428760" cy="78581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666699"/>
            </a:solidFill>
            <a:miter lim="800000"/>
            <a:headEnd/>
            <a:tailEnd/>
          </a:ln>
        </p:spPr>
        <p:txBody>
          <a:bodyPr wrap="square" lIns="144000" tIns="108000" rIns="144000" bIns="108000" anchor="ctr" anchorCtr="0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th-TH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สถานศึกษา</a:t>
            </a:r>
          </a:p>
        </p:txBody>
      </p:sp>
      <p:sp>
        <p:nvSpPr>
          <p:cNvPr id="40" name="Rectangle 26"/>
          <p:cNvSpPr>
            <a:spLocks noChangeArrowheads="1"/>
          </p:cNvSpPr>
          <p:nvPr/>
        </p:nvSpPr>
        <p:spPr bwMode="auto">
          <a:xfrm>
            <a:off x="7215206" y="2928934"/>
            <a:ext cx="1857388" cy="85725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666699"/>
            </a:solidFill>
            <a:miter lim="800000"/>
            <a:headEnd/>
            <a:tailEnd/>
          </a:ln>
        </p:spPr>
        <p:txBody>
          <a:bodyPr wrap="square" lIns="72000" tIns="108000" rIns="108000" bIns="108000" anchor="ctr" anchorCtr="0"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r>
              <a:rPr lang="th-TH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สถานประกอบการ</a:t>
            </a:r>
          </a:p>
        </p:txBody>
      </p:sp>
      <p:sp>
        <p:nvSpPr>
          <p:cNvPr id="47" name="Rectangle 26"/>
          <p:cNvSpPr>
            <a:spLocks noChangeArrowheads="1"/>
          </p:cNvSpPr>
          <p:nvPr/>
        </p:nvSpPr>
        <p:spPr bwMode="auto">
          <a:xfrm>
            <a:off x="2643174" y="4643446"/>
            <a:ext cx="4000528" cy="150019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666699"/>
            </a:solidFill>
            <a:miter lim="800000"/>
            <a:headEnd/>
            <a:tailEnd/>
          </a:ln>
        </p:spPr>
        <p:txBody>
          <a:bodyPr wrap="square" lIns="144000" tIns="108000" rIns="144000" bIns="108000" anchor="ctr" anchorCtr="0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th-TH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	พัฒนาคุณภาพบัณฑิตตามมาตรฐานวิชาการ มาตรฐานวิชาชีพ ตรงตามความต้องการของตลาดแรงงาน</a:t>
            </a:r>
            <a:endParaRPr lang="th-TH" sz="2600" b="1" dirty="0">
              <a:solidFill>
                <a:srgbClr val="706472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6" name="Rectangle 26"/>
          <p:cNvSpPr>
            <a:spLocks noChangeArrowheads="1"/>
          </p:cNvSpPr>
          <p:nvPr/>
        </p:nvSpPr>
        <p:spPr bwMode="auto">
          <a:xfrm>
            <a:off x="2357422" y="1643050"/>
            <a:ext cx="5000660" cy="57150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666699"/>
            </a:solidFill>
            <a:miter lim="800000"/>
            <a:headEnd/>
            <a:tailEnd/>
          </a:ln>
        </p:spPr>
        <p:txBody>
          <a:bodyPr wrap="square" lIns="0" tIns="108000" rIns="144000" bIns="108000" anchor="ctr" anchorCtr="0"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r>
              <a:rPr lang="th-TH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พัฒนาอาชีพและสร้างความพร้อมในการทำงาน</a:t>
            </a:r>
            <a:endParaRPr lang="th-TH" sz="2600" b="1" dirty="0">
              <a:solidFill>
                <a:srgbClr val="706472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29" name="Down Arrow 28"/>
          <p:cNvSpPr/>
          <p:nvPr/>
        </p:nvSpPr>
        <p:spPr>
          <a:xfrm flipH="1">
            <a:off x="4331969" y="1214422"/>
            <a:ext cx="454345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Left-Right Arrow 29"/>
          <p:cNvSpPr/>
          <p:nvPr/>
        </p:nvSpPr>
        <p:spPr>
          <a:xfrm>
            <a:off x="2071670" y="3214686"/>
            <a:ext cx="928694" cy="35719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Left-Right Arrow 30"/>
          <p:cNvSpPr/>
          <p:nvPr/>
        </p:nvSpPr>
        <p:spPr>
          <a:xfrm>
            <a:off x="6215074" y="3143248"/>
            <a:ext cx="928694" cy="357190"/>
          </a:xfrm>
          <a:prstGeom prst="leftRight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Left-Right Arrow 32"/>
          <p:cNvSpPr/>
          <p:nvPr/>
        </p:nvSpPr>
        <p:spPr>
          <a:xfrm rot="5400000">
            <a:off x="4179091" y="2464587"/>
            <a:ext cx="714380" cy="35719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Left-Right Arrow 33"/>
          <p:cNvSpPr/>
          <p:nvPr/>
        </p:nvSpPr>
        <p:spPr>
          <a:xfrm rot="5400000">
            <a:off x="4179091" y="3964785"/>
            <a:ext cx="714380" cy="35719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8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3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23" grpId="0" animBg="1"/>
      <p:bldP spid="39" grpId="0" animBg="1"/>
      <p:bldP spid="40" grpId="0" animBg="1"/>
      <p:bldP spid="47" grpId="0" animBg="1"/>
      <p:bldP spid="46" grpId="0" animBg="1"/>
      <p:bldP spid="29" grpId="0" animBg="1"/>
      <p:bldP spid="30" grpId="0" animBg="1"/>
      <p:bldP spid="31" grpId="0" animBg="1"/>
      <p:bldP spid="33" grpId="0" animBg="1"/>
      <p:bldP spid="3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66700" y="306388"/>
            <a:ext cx="8653463" cy="574675"/>
            <a:chOff x="168" y="193"/>
            <a:chExt cx="5492" cy="362"/>
          </a:xfrm>
        </p:grpSpPr>
        <p:sp>
          <p:nvSpPr>
            <p:cNvPr id="9221" name="Freeform 5"/>
            <p:cNvSpPr>
              <a:spLocks/>
            </p:cNvSpPr>
            <p:nvPr/>
          </p:nvSpPr>
          <p:spPr bwMode="auto">
            <a:xfrm>
              <a:off x="168" y="193"/>
              <a:ext cx="5492" cy="362"/>
            </a:xfrm>
            <a:custGeom>
              <a:avLst/>
              <a:gdLst/>
              <a:ahLst/>
              <a:cxnLst>
                <a:cxn ang="0">
                  <a:pos x="935" y="0"/>
                </a:cxn>
                <a:cxn ang="0">
                  <a:pos x="798" y="0"/>
                </a:cxn>
                <a:cxn ang="0">
                  <a:pos x="87" y="0"/>
                </a:cxn>
                <a:cxn ang="0">
                  <a:pos x="0" y="91"/>
                </a:cxn>
                <a:cxn ang="0">
                  <a:pos x="87" y="181"/>
                </a:cxn>
                <a:cxn ang="0">
                  <a:pos x="798" y="181"/>
                </a:cxn>
                <a:cxn ang="0">
                  <a:pos x="935" y="181"/>
                </a:cxn>
                <a:cxn ang="0">
                  <a:pos x="2743" y="181"/>
                </a:cxn>
                <a:cxn ang="0">
                  <a:pos x="2743" y="116"/>
                </a:cxn>
                <a:cxn ang="0">
                  <a:pos x="2743" y="77"/>
                </a:cxn>
                <a:cxn ang="0">
                  <a:pos x="2743" y="0"/>
                </a:cxn>
                <a:cxn ang="0">
                  <a:pos x="935" y="0"/>
                </a:cxn>
              </a:cxnLst>
              <a:rect l="0" t="0" r="r" b="b"/>
              <a:pathLst>
                <a:path w="2743" h="181">
                  <a:moveTo>
                    <a:pt x="935" y="0"/>
                  </a:moveTo>
                  <a:cubicBezTo>
                    <a:pt x="798" y="0"/>
                    <a:pt x="798" y="0"/>
                    <a:pt x="79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39" y="1"/>
                    <a:pt x="0" y="41"/>
                    <a:pt x="0" y="91"/>
                  </a:cubicBezTo>
                  <a:cubicBezTo>
                    <a:pt x="0" y="140"/>
                    <a:pt x="39" y="180"/>
                    <a:pt x="87" y="181"/>
                  </a:cubicBezTo>
                  <a:cubicBezTo>
                    <a:pt x="798" y="181"/>
                    <a:pt x="798" y="181"/>
                    <a:pt x="798" y="181"/>
                  </a:cubicBezTo>
                  <a:cubicBezTo>
                    <a:pt x="935" y="181"/>
                    <a:pt x="935" y="181"/>
                    <a:pt x="935" y="181"/>
                  </a:cubicBezTo>
                  <a:cubicBezTo>
                    <a:pt x="2743" y="181"/>
                    <a:pt x="2743" y="181"/>
                    <a:pt x="2743" y="181"/>
                  </a:cubicBezTo>
                  <a:cubicBezTo>
                    <a:pt x="2743" y="116"/>
                    <a:pt x="2743" y="116"/>
                    <a:pt x="2743" y="116"/>
                  </a:cubicBezTo>
                  <a:cubicBezTo>
                    <a:pt x="2743" y="77"/>
                    <a:pt x="2743" y="77"/>
                    <a:pt x="2743" y="77"/>
                  </a:cubicBezTo>
                  <a:cubicBezTo>
                    <a:pt x="2743" y="0"/>
                    <a:pt x="2743" y="0"/>
                    <a:pt x="2743" y="0"/>
                  </a:cubicBezTo>
                  <a:lnTo>
                    <a:pt x="935" y="0"/>
                  </a:lnTo>
                  <a:close/>
                </a:path>
              </a:pathLst>
            </a:custGeom>
            <a:gradFill rotWithShape="1">
              <a:gsLst>
                <a:gs pos="0">
                  <a:srgbClr val="384A5E"/>
                </a:gs>
                <a:gs pos="100000">
                  <a:srgbClr val="384A5E">
                    <a:gamma/>
                    <a:shade val="76078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28398" dir="1593903" algn="ctr" rotWithShape="0">
                <a:srgbClr val="808080"/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9222" name="Freeform 6"/>
            <p:cNvSpPr>
              <a:spLocks/>
            </p:cNvSpPr>
            <p:nvPr/>
          </p:nvSpPr>
          <p:spPr bwMode="auto">
            <a:xfrm>
              <a:off x="226" y="201"/>
              <a:ext cx="5426" cy="52"/>
            </a:xfrm>
            <a:custGeom>
              <a:avLst/>
              <a:gdLst/>
              <a:ahLst/>
              <a:cxnLst>
                <a:cxn ang="0">
                  <a:pos x="0" y="26"/>
                </a:cxn>
                <a:cxn ang="0">
                  <a:pos x="58" y="0"/>
                </a:cxn>
                <a:cxn ang="0">
                  <a:pos x="2710" y="0"/>
                </a:cxn>
                <a:cxn ang="0">
                  <a:pos x="2710" y="26"/>
                </a:cxn>
                <a:cxn ang="0">
                  <a:pos x="0" y="26"/>
                </a:cxn>
              </a:cxnLst>
              <a:rect l="0" t="0" r="r" b="b"/>
              <a:pathLst>
                <a:path w="2710" h="26">
                  <a:moveTo>
                    <a:pt x="0" y="26"/>
                  </a:moveTo>
                  <a:cubicBezTo>
                    <a:pt x="15" y="10"/>
                    <a:pt x="36" y="0"/>
                    <a:pt x="58" y="0"/>
                  </a:cubicBezTo>
                  <a:cubicBezTo>
                    <a:pt x="2710" y="0"/>
                    <a:pt x="2710" y="0"/>
                    <a:pt x="2710" y="0"/>
                  </a:cubicBezTo>
                  <a:cubicBezTo>
                    <a:pt x="2710" y="26"/>
                    <a:pt x="2710" y="26"/>
                    <a:pt x="2710" y="26"/>
                  </a:cubicBezTo>
                  <a:lnTo>
                    <a:pt x="0" y="26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64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200049" y="285728"/>
            <a:ext cx="7943851" cy="574675"/>
          </a:xfrm>
        </p:spPr>
        <p:txBody>
          <a:bodyPr/>
          <a:lstStyle/>
          <a:p>
            <a:r>
              <a:rPr lang="en-US" sz="3200" b="1" dirty="0" smtClean="0"/>
              <a:t>VII </a:t>
            </a:r>
            <a:r>
              <a:rPr lang="th-TH" sz="3200" b="1" dirty="0" err="1" smtClean="0"/>
              <a:t>สห</a:t>
            </a:r>
            <a:r>
              <a:rPr lang="th-TH" sz="3200" b="1" dirty="0" smtClean="0"/>
              <a:t>กิจศึกษานานาชาติกับการพัฒนาคุณภาพบัณฑิตสู่ประชาคมโลก</a:t>
            </a:r>
            <a:endParaRPr lang="en-US" b="1" dirty="0"/>
          </a:p>
        </p:txBody>
      </p: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8024813" y="68263"/>
            <a:ext cx="1019175" cy="1031875"/>
            <a:chOff x="5055" y="43"/>
            <a:chExt cx="642" cy="650"/>
          </a:xfrm>
        </p:grpSpPr>
        <p:sp>
          <p:nvSpPr>
            <p:cNvPr id="9224" name="Oval 8"/>
            <p:cNvSpPr>
              <a:spLocks noChangeArrowheads="1"/>
            </p:cNvSpPr>
            <p:nvPr/>
          </p:nvSpPr>
          <p:spPr bwMode="auto">
            <a:xfrm>
              <a:off x="5071" y="67"/>
              <a:ext cx="610" cy="610"/>
            </a:xfrm>
            <a:prstGeom prst="ellipse">
              <a:avLst/>
            </a:prstGeom>
            <a:gradFill rotWithShape="1">
              <a:gsLst>
                <a:gs pos="0">
                  <a:srgbClr val="DDE5EB"/>
                </a:gs>
                <a:gs pos="100000">
                  <a:srgbClr val="DDE5EB">
                    <a:gamma/>
                    <a:shade val="76078"/>
                    <a:invGamma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25" name="AutoShape 9"/>
            <p:cNvSpPr>
              <a:spLocks noChangeArrowheads="1"/>
            </p:cNvSpPr>
            <p:nvPr/>
          </p:nvSpPr>
          <p:spPr bwMode="auto">
            <a:xfrm>
              <a:off x="5055" y="51"/>
              <a:ext cx="642" cy="642"/>
            </a:xfrm>
            <a:custGeom>
              <a:avLst/>
              <a:gdLst>
                <a:gd name="G0" fmla="+- 893 0 0"/>
                <a:gd name="G1" fmla="+- 21600 0 893"/>
                <a:gd name="G2" fmla="+- 21600 0 89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93" y="10800"/>
                  </a:moveTo>
                  <a:cubicBezTo>
                    <a:pt x="893" y="16271"/>
                    <a:pt x="5329" y="20707"/>
                    <a:pt x="10800" y="20707"/>
                  </a:cubicBezTo>
                  <a:cubicBezTo>
                    <a:pt x="16271" y="20707"/>
                    <a:pt x="20707" y="16271"/>
                    <a:pt x="20707" y="10800"/>
                  </a:cubicBezTo>
                  <a:cubicBezTo>
                    <a:pt x="20707" y="5329"/>
                    <a:pt x="16271" y="893"/>
                    <a:pt x="10800" y="893"/>
                  </a:cubicBezTo>
                  <a:cubicBezTo>
                    <a:pt x="5329" y="893"/>
                    <a:pt x="893" y="5329"/>
                    <a:pt x="893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84A5E">
                    <a:gamma/>
                    <a:shade val="46275"/>
                    <a:invGamma/>
                  </a:srgbClr>
                </a:gs>
                <a:gs pos="50000">
                  <a:srgbClr val="384A5E"/>
                </a:gs>
                <a:gs pos="100000">
                  <a:srgbClr val="384A5E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5F5F5F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4" name="Group 10"/>
            <p:cNvGrpSpPr>
              <a:grpSpLocks/>
            </p:cNvGrpSpPr>
            <p:nvPr/>
          </p:nvGrpSpPr>
          <p:grpSpPr bwMode="auto">
            <a:xfrm>
              <a:off x="5063" y="43"/>
              <a:ext cx="555" cy="570"/>
              <a:chOff x="5078" y="41"/>
              <a:chExt cx="555" cy="570"/>
            </a:xfrm>
          </p:grpSpPr>
          <p:pic>
            <p:nvPicPr>
              <p:cNvPr id="9227" name="Picture 11" descr="globe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5155" y="133"/>
                <a:ext cx="478" cy="478"/>
              </a:xfrm>
              <a:prstGeom prst="rect">
                <a:avLst/>
              </a:prstGeom>
              <a:noFill/>
            </p:spPr>
          </p:pic>
          <p:sp>
            <p:nvSpPr>
              <p:cNvPr id="9228" name="Oval 12"/>
              <p:cNvSpPr>
                <a:spLocks noChangeArrowheads="1"/>
              </p:cNvSpPr>
              <p:nvPr/>
            </p:nvSpPr>
            <p:spPr bwMode="auto">
              <a:xfrm rot="-1700833">
                <a:off x="5078" y="41"/>
                <a:ext cx="507" cy="365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47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229" name="AutoShape 13"/>
            <p:cNvSpPr>
              <a:spLocks noChangeArrowheads="1"/>
            </p:cNvSpPr>
            <p:nvPr/>
          </p:nvSpPr>
          <p:spPr bwMode="auto">
            <a:xfrm>
              <a:off x="5055" y="51"/>
              <a:ext cx="642" cy="642"/>
            </a:xfrm>
            <a:custGeom>
              <a:avLst/>
              <a:gdLst>
                <a:gd name="G0" fmla="+- 893 0 0"/>
                <a:gd name="G1" fmla="+- 21600 0 893"/>
                <a:gd name="G2" fmla="+- 21600 0 89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93" y="10800"/>
                  </a:moveTo>
                  <a:cubicBezTo>
                    <a:pt x="893" y="16271"/>
                    <a:pt x="5329" y="20707"/>
                    <a:pt x="10800" y="20707"/>
                  </a:cubicBezTo>
                  <a:cubicBezTo>
                    <a:pt x="16271" y="20707"/>
                    <a:pt x="20707" y="16271"/>
                    <a:pt x="20707" y="10800"/>
                  </a:cubicBezTo>
                  <a:cubicBezTo>
                    <a:pt x="20707" y="5329"/>
                    <a:pt x="16271" y="893"/>
                    <a:pt x="10800" y="893"/>
                  </a:cubicBezTo>
                  <a:cubicBezTo>
                    <a:pt x="5329" y="893"/>
                    <a:pt x="893" y="5329"/>
                    <a:pt x="893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16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2700000" scaled="1"/>
            </a:gradFill>
            <a:ln w="9525">
              <a:solidFill>
                <a:srgbClr val="C5D3DD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7" name="Rectangle 26"/>
          <p:cNvSpPr>
            <a:spLocks noChangeArrowheads="1"/>
          </p:cNvSpPr>
          <p:nvPr/>
        </p:nvSpPr>
        <p:spPr bwMode="auto">
          <a:xfrm>
            <a:off x="1643042" y="1000108"/>
            <a:ext cx="6357982" cy="71438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666699"/>
            </a:solidFill>
            <a:miter lim="800000"/>
            <a:headEnd/>
            <a:tailEnd/>
          </a:ln>
        </p:spPr>
        <p:txBody>
          <a:bodyPr wrap="square" lIns="144000" tIns="108000" rIns="144000" bIns="108000" anchor="ctr" anchorCtr="0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n-US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	</a:t>
            </a:r>
            <a:r>
              <a:rPr lang="th-TH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การผลิตบัณฑิตในปัจจุบันและอนาคตจะต้องมุ่งตอบสนองความต้องการของตลาดแรงงานมากขึ้น </a:t>
            </a:r>
            <a:r>
              <a:rPr lang="en-US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( Market Driven )</a:t>
            </a:r>
            <a:endParaRPr lang="th-TH" b="1" dirty="0" smtClean="0">
              <a:solidFill>
                <a:srgbClr val="706472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28" name="Rectangle 26"/>
          <p:cNvSpPr>
            <a:spLocks noChangeArrowheads="1"/>
          </p:cNvSpPr>
          <p:nvPr/>
        </p:nvSpPr>
        <p:spPr bwMode="auto">
          <a:xfrm>
            <a:off x="1643042" y="1785926"/>
            <a:ext cx="6357982" cy="78581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666699"/>
            </a:solidFill>
            <a:miter lim="800000"/>
            <a:headEnd/>
            <a:tailEnd/>
          </a:ln>
        </p:spPr>
        <p:txBody>
          <a:bodyPr wrap="square" lIns="72000" tIns="108000" rIns="108000" bIns="108000" anchor="ctr" anchorCtr="0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th-TH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	ตลาดแรงงานในยุคโลกา</a:t>
            </a:r>
            <a:r>
              <a:rPr lang="th-TH" b="1" dirty="0" err="1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ภิวัตน์</a:t>
            </a:r>
            <a:r>
              <a:rPr lang="th-TH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เป็นตลาดเสรีมากขึ้น ข้ามชาติมากขึ้น รวมตัวกันเป็นประชาคมเศรษฐกิจมากขึ้น เป็นสากลมากขึ้น</a:t>
            </a:r>
            <a:endParaRPr lang="th-TH" b="1" dirty="0">
              <a:solidFill>
                <a:srgbClr val="706472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29" name="Rectangle 26"/>
          <p:cNvSpPr>
            <a:spLocks noChangeArrowheads="1"/>
          </p:cNvSpPr>
          <p:nvPr/>
        </p:nvSpPr>
        <p:spPr bwMode="auto">
          <a:xfrm>
            <a:off x="1643042" y="3786190"/>
            <a:ext cx="6357982" cy="10001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666699"/>
            </a:solidFill>
            <a:miter lim="800000"/>
            <a:headEnd/>
            <a:tailEnd/>
          </a:ln>
        </p:spPr>
        <p:txBody>
          <a:bodyPr wrap="square" lIns="144000" tIns="108000" rIns="144000" bIns="108000" anchor="ctr" anchorCtr="0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th-TH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	การพัฒนาคุณภาพบัณฑิตจึงต้องคำนึงถึงคุณภาพมาตรฐานความเป็นสากล ความรู้ทางภาษาและวัฒนธรรม การทำงานต่างวัฒนธรรมมากยิ่งขึ้น</a:t>
            </a:r>
            <a:endParaRPr lang="th-TH" b="1" dirty="0">
              <a:solidFill>
                <a:srgbClr val="706472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34" name="Line 37"/>
          <p:cNvSpPr>
            <a:spLocks noChangeShapeType="1"/>
          </p:cNvSpPr>
          <p:nvPr/>
        </p:nvSpPr>
        <p:spPr bwMode="auto">
          <a:xfrm>
            <a:off x="1142976" y="1428736"/>
            <a:ext cx="503237" cy="1588"/>
          </a:xfrm>
          <a:prstGeom prst="line">
            <a:avLst/>
          </a:prstGeom>
          <a:noFill/>
          <a:ln w="31750">
            <a:solidFill>
              <a:srgbClr val="6666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5" name="Line 37"/>
          <p:cNvSpPr>
            <a:spLocks noChangeShapeType="1"/>
          </p:cNvSpPr>
          <p:nvPr/>
        </p:nvSpPr>
        <p:spPr bwMode="auto">
          <a:xfrm>
            <a:off x="1139805" y="2214554"/>
            <a:ext cx="503237" cy="1588"/>
          </a:xfrm>
          <a:prstGeom prst="line">
            <a:avLst/>
          </a:prstGeom>
          <a:noFill/>
          <a:ln w="31750">
            <a:solidFill>
              <a:srgbClr val="6666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6" name="Line 37"/>
          <p:cNvSpPr>
            <a:spLocks noChangeShapeType="1"/>
          </p:cNvSpPr>
          <p:nvPr/>
        </p:nvSpPr>
        <p:spPr bwMode="auto">
          <a:xfrm>
            <a:off x="1139805" y="3141660"/>
            <a:ext cx="503237" cy="1588"/>
          </a:xfrm>
          <a:prstGeom prst="line">
            <a:avLst/>
          </a:prstGeom>
          <a:noFill/>
          <a:ln w="31750">
            <a:solidFill>
              <a:srgbClr val="6666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7" name="Line 31"/>
          <p:cNvSpPr>
            <a:spLocks noChangeShapeType="1"/>
          </p:cNvSpPr>
          <p:nvPr/>
        </p:nvSpPr>
        <p:spPr bwMode="auto">
          <a:xfrm>
            <a:off x="1142973" y="1428736"/>
            <a:ext cx="0" cy="4857784"/>
          </a:xfrm>
          <a:prstGeom prst="line">
            <a:avLst/>
          </a:prstGeom>
          <a:noFill/>
          <a:ln w="25400">
            <a:solidFill>
              <a:srgbClr val="6666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5" name="Rectangle 26"/>
          <p:cNvSpPr>
            <a:spLocks noChangeArrowheads="1"/>
          </p:cNvSpPr>
          <p:nvPr/>
        </p:nvSpPr>
        <p:spPr bwMode="auto">
          <a:xfrm>
            <a:off x="1643042" y="2643182"/>
            <a:ext cx="6357982" cy="107157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666699"/>
            </a:solidFill>
            <a:miter lim="800000"/>
            <a:headEnd/>
            <a:tailEnd/>
          </a:ln>
        </p:spPr>
        <p:txBody>
          <a:bodyPr wrap="square" lIns="144000" tIns="108000" rIns="144000" bIns="108000" anchor="ctr" anchorCtr="0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th-TH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	มีผลกระทบทำให้การศึกษาระดับอุดมศึกษาต้องตอบสนองต่อตลาดแรงงานยุคใหม่ ด้วยการพัฒนาแรงงานความรู้ตามความต้องการของตลาดแรงงานมากขึ้น</a:t>
            </a:r>
            <a:endParaRPr lang="th-TH" b="1" dirty="0">
              <a:solidFill>
                <a:srgbClr val="706472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26" name="Line 37"/>
          <p:cNvSpPr>
            <a:spLocks noChangeShapeType="1"/>
          </p:cNvSpPr>
          <p:nvPr/>
        </p:nvSpPr>
        <p:spPr bwMode="auto">
          <a:xfrm>
            <a:off x="1142976" y="4214818"/>
            <a:ext cx="504000" cy="0"/>
          </a:xfrm>
          <a:prstGeom prst="line">
            <a:avLst/>
          </a:prstGeom>
          <a:noFill/>
          <a:ln w="31750">
            <a:solidFill>
              <a:srgbClr val="6666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" name="Rectangle 26"/>
          <p:cNvSpPr>
            <a:spLocks noChangeArrowheads="1"/>
          </p:cNvSpPr>
          <p:nvPr/>
        </p:nvSpPr>
        <p:spPr bwMode="auto">
          <a:xfrm>
            <a:off x="1643042" y="4857760"/>
            <a:ext cx="6357982" cy="85725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666699"/>
            </a:solidFill>
            <a:miter lim="800000"/>
            <a:headEnd/>
            <a:tailEnd/>
          </a:ln>
        </p:spPr>
        <p:txBody>
          <a:bodyPr wrap="square" lIns="144000" tIns="108000" rIns="144000" bIns="108000" anchor="ctr" anchorCtr="0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th-TH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	</a:t>
            </a:r>
            <a:r>
              <a:rPr lang="th-TH" b="1" dirty="0" err="1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สห</a:t>
            </a:r>
            <a:r>
              <a:rPr lang="th-TH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กิจศึกษาจึงมีความเป็นนานาชาติมากยิ่งขึ้นโดยการแลกเปลี่ยนนักศึกษาไป</a:t>
            </a:r>
            <a:r>
              <a:rPr lang="th-TH" b="1" dirty="0" err="1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ทำสห</a:t>
            </a:r>
            <a:r>
              <a:rPr lang="th-TH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กิจศึกษาในประเทศต่างๆมากขึ้น</a:t>
            </a:r>
            <a:endParaRPr lang="th-TH" b="1" dirty="0">
              <a:solidFill>
                <a:srgbClr val="706472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31" name="Rectangle 26"/>
          <p:cNvSpPr>
            <a:spLocks noChangeArrowheads="1"/>
          </p:cNvSpPr>
          <p:nvPr/>
        </p:nvSpPr>
        <p:spPr bwMode="auto">
          <a:xfrm>
            <a:off x="1643042" y="5786454"/>
            <a:ext cx="6357982" cy="100010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666699"/>
            </a:solidFill>
            <a:miter lim="800000"/>
            <a:headEnd/>
            <a:tailEnd/>
          </a:ln>
        </p:spPr>
        <p:txBody>
          <a:bodyPr wrap="square" lIns="144000" tIns="108000" rIns="144000" bIns="108000" anchor="ctr" anchorCtr="0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th-TH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	</a:t>
            </a:r>
            <a:r>
              <a:rPr lang="th-TH" b="1" dirty="0" err="1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สห</a:t>
            </a:r>
            <a:r>
              <a:rPr lang="th-TH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กิจศึกษานานาชาติ จึงเป็นมาตรการพัฒนาคุณภาพบัณฑิตสำหรับตลาดแรงงานยุคใหม่และเป็นปัจจัยสำคัญของการพัฒนาประเทศ</a:t>
            </a:r>
            <a:endParaRPr lang="th-TH" b="1" dirty="0">
              <a:solidFill>
                <a:srgbClr val="706472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32" name="Line 37"/>
          <p:cNvSpPr>
            <a:spLocks noChangeShapeType="1"/>
          </p:cNvSpPr>
          <p:nvPr/>
        </p:nvSpPr>
        <p:spPr bwMode="auto">
          <a:xfrm>
            <a:off x="1142976" y="5286388"/>
            <a:ext cx="504000" cy="0"/>
          </a:xfrm>
          <a:prstGeom prst="line">
            <a:avLst/>
          </a:prstGeom>
          <a:noFill/>
          <a:ln w="31750">
            <a:solidFill>
              <a:srgbClr val="6666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3" name="Line 37"/>
          <p:cNvSpPr>
            <a:spLocks noChangeShapeType="1"/>
          </p:cNvSpPr>
          <p:nvPr/>
        </p:nvSpPr>
        <p:spPr bwMode="auto">
          <a:xfrm>
            <a:off x="1142976" y="6286520"/>
            <a:ext cx="504000" cy="0"/>
          </a:xfrm>
          <a:prstGeom prst="line">
            <a:avLst/>
          </a:prstGeom>
          <a:noFill/>
          <a:ln w="31750">
            <a:solidFill>
              <a:srgbClr val="6666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8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3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27" grpId="0" animBg="1"/>
      <p:bldP spid="28" grpId="0" animBg="1"/>
      <p:bldP spid="29" grpId="0" animBg="1"/>
      <p:bldP spid="34" grpId="0" animBg="1"/>
      <p:bldP spid="35" grpId="0" animBg="1"/>
      <p:bldP spid="36" grpId="0" animBg="1"/>
      <p:bldP spid="37" grpId="0" animBg="1"/>
      <p:bldP spid="25" grpId="0" animBg="1"/>
      <p:bldP spid="26" grpId="0" animBg="1"/>
      <p:bldP spid="30" grpId="0" animBg="1"/>
      <p:bldP spid="31" grpId="0" animBg="1"/>
      <p:bldP spid="32" grpId="0" animBg="1"/>
      <p:bldP spid="3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66700" y="306388"/>
            <a:ext cx="8653463" cy="574675"/>
            <a:chOff x="168" y="193"/>
            <a:chExt cx="5492" cy="362"/>
          </a:xfrm>
        </p:grpSpPr>
        <p:sp>
          <p:nvSpPr>
            <p:cNvPr id="9221" name="Freeform 5"/>
            <p:cNvSpPr>
              <a:spLocks/>
            </p:cNvSpPr>
            <p:nvPr/>
          </p:nvSpPr>
          <p:spPr bwMode="auto">
            <a:xfrm>
              <a:off x="168" y="193"/>
              <a:ext cx="5492" cy="362"/>
            </a:xfrm>
            <a:custGeom>
              <a:avLst/>
              <a:gdLst/>
              <a:ahLst/>
              <a:cxnLst>
                <a:cxn ang="0">
                  <a:pos x="935" y="0"/>
                </a:cxn>
                <a:cxn ang="0">
                  <a:pos x="798" y="0"/>
                </a:cxn>
                <a:cxn ang="0">
                  <a:pos x="87" y="0"/>
                </a:cxn>
                <a:cxn ang="0">
                  <a:pos x="0" y="91"/>
                </a:cxn>
                <a:cxn ang="0">
                  <a:pos x="87" y="181"/>
                </a:cxn>
                <a:cxn ang="0">
                  <a:pos x="798" y="181"/>
                </a:cxn>
                <a:cxn ang="0">
                  <a:pos x="935" y="181"/>
                </a:cxn>
                <a:cxn ang="0">
                  <a:pos x="2743" y="181"/>
                </a:cxn>
                <a:cxn ang="0">
                  <a:pos x="2743" y="116"/>
                </a:cxn>
                <a:cxn ang="0">
                  <a:pos x="2743" y="77"/>
                </a:cxn>
                <a:cxn ang="0">
                  <a:pos x="2743" y="0"/>
                </a:cxn>
                <a:cxn ang="0">
                  <a:pos x="935" y="0"/>
                </a:cxn>
              </a:cxnLst>
              <a:rect l="0" t="0" r="r" b="b"/>
              <a:pathLst>
                <a:path w="2743" h="181">
                  <a:moveTo>
                    <a:pt x="935" y="0"/>
                  </a:moveTo>
                  <a:cubicBezTo>
                    <a:pt x="798" y="0"/>
                    <a:pt x="798" y="0"/>
                    <a:pt x="79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39" y="1"/>
                    <a:pt x="0" y="41"/>
                    <a:pt x="0" y="91"/>
                  </a:cubicBezTo>
                  <a:cubicBezTo>
                    <a:pt x="0" y="140"/>
                    <a:pt x="39" y="180"/>
                    <a:pt x="87" y="181"/>
                  </a:cubicBezTo>
                  <a:cubicBezTo>
                    <a:pt x="798" y="181"/>
                    <a:pt x="798" y="181"/>
                    <a:pt x="798" y="181"/>
                  </a:cubicBezTo>
                  <a:cubicBezTo>
                    <a:pt x="935" y="181"/>
                    <a:pt x="935" y="181"/>
                    <a:pt x="935" y="181"/>
                  </a:cubicBezTo>
                  <a:cubicBezTo>
                    <a:pt x="2743" y="181"/>
                    <a:pt x="2743" y="181"/>
                    <a:pt x="2743" y="181"/>
                  </a:cubicBezTo>
                  <a:cubicBezTo>
                    <a:pt x="2743" y="116"/>
                    <a:pt x="2743" y="116"/>
                    <a:pt x="2743" y="116"/>
                  </a:cubicBezTo>
                  <a:cubicBezTo>
                    <a:pt x="2743" y="77"/>
                    <a:pt x="2743" y="77"/>
                    <a:pt x="2743" y="77"/>
                  </a:cubicBezTo>
                  <a:cubicBezTo>
                    <a:pt x="2743" y="0"/>
                    <a:pt x="2743" y="0"/>
                    <a:pt x="2743" y="0"/>
                  </a:cubicBezTo>
                  <a:lnTo>
                    <a:pt x="935" y="0"/>
                  </a:lnTo>
                  <a:close/>
                </a:path>
              </a:pathLst>
            </a:custGeom>
            <a:gradFill rotWithShape="1">
              <a:gsLst>
                <a:gs pos="0">
                  <a:srgbClr val="384A5E"/>
                </a:gs>
                <a:gs pos="100000">
                  <a:srgbClr val="384A5E">
                    <a:gamma/>
                    <a:shade val="76078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28398" dir="1593903" algn="ctr" rotWithShape="0">
                <a:srgbClr val="808080"/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9222" name="Freeform 6"/>
            <p:cNvSpPr>
              <a:spLocks/>
            </p:cNvSpPr>
            <p:nvPr/>
          </p:nvSpPr>
          <p:spPr bwMode="auto">
            <a:xfrm>
              <a:off x="226" y="201"/>
              <a:ext cx="5426" cy="52"/>
            </a:xfrm>
            <a:custGeom>
              <a:avLst/>
              <a:gdLst/>
              <a:ahLst/>
              <a:cxnLst>
                <a:cxn ang="0">
                  <a:pos x="0" y="26"/>
                </a:cxn>
                <a:cxn ang="0">
                  <a:pos x="58" y="0"/>
                </a:cxn>
                <a:cxn ang="0">
                  <a:pos x="2710" y="0"/>
                </a:cxn>
                <a:cxn ang="0">
                  <a:pos x="2710" y="26"/>
                </a:cxn>
                <a:cxn ang="0">
                  <a:pos x="0" y="26"/>
                </a:cxn>
              </a:cxnLst>
              <a:rect l="0" t="0" r="r" b="b"/>
              <a:pathLst>
                <a:path w="2710" h="26">
                  <a:moveTo>
                    <a:pt x="0" y="26"/>
                  </a:moveTo>
                  <a:cubicBezTo>
                    <a:pt x="15" y="10"/>
                    <a:pt x="36" y="0"/>
                    <a:pt x="58" y="0"/>
                  </a:cubicBezTo>
                  <a:cubicBezTo>
                    <a:pt x="2710" y="0"/>
                    <a:pt x="2710" y="0"/>
                    <a:pt x="2710" y="0"/>
                  </a:cubicBezTo>
                  <a:cubicBezTo>
                    <a:pt x="2710" y="26"/>
                    <a:pt x="2710" y="26"/>
                    <a:pt x="2710" y="26"/>
                  </a:cubicBezTo>
                  <a:lnTo>
                    <a:pt x="0" y="26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64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/>
              <a:t>VIII </a:t>
            </a:r>
            <a:r>
              <a:rPr lang="th-TH" sz="2800" b="1" dirty="0" err="1" smtClean="0"/>
              <a:t>สห</a:t>
            </a:r>
            <a:r>
              <a:rPr lang="th-TH" sz="2800" b="1" dirty="0" smtClean="0"/>
              <a:t>กิจศึกษานานาชาติกับการพัฒนาบัณฑิตสู่ประชาคมอาเซียน</a:t>
            </a:r>
            <a:endParaRPr lang="en-US" sz="2000" b="1" dirty="0"/>
          </a:p>
        </p:txBody>
      </p: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8024813" y="68263"/>
            <a:ext cx="1019175" cy="1031875"/>
            <a:chOff x="5055" y="43"/>
            <a:chExt cx="642" cy="650"/>
          </a:xfrm>
        </p:grpSpPr>
        <p:sp>
          <p:nvSpPr>
            <p:cNvPr id="9224" name="Oval 8"/>
            <p:cNvSpPr>
              <a:spLocks noChangeArrowheads="1"/>
            </p:cNvSpPr>
            <p:nvPr/>
          </p:nvSpPr>
          <p:spPr bwMode="auto">
            <a:xfrm>
              <a:off x="5071" y="67"/>
              <a:ext cx="610" cy="610"/>
            </a:xfrm>
            <a:prstGeom prst="ellipse">
              <a:avLst/>
            </a:prstGeom>
            <a:gradFill rotWithShape="1">
              <a:gsLst>
                <a:gs pos="0">
                  <a:srgbClr val="DDE5EB"/>
                </a:gs>
                <a:gs pos="100000">
                  <a:srgbClr val="DDE5EB">
                    <a:gamma/>
                    <a:shade val="76078"/>
                    <a:invGamma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25" name="AutoShape 9"/>
            <p:cNvSpPr>
              <a:spLocks noChangeArrowheads="1"/>
            </p:cNvSpPr>
            <p:nvPr/>
          </p:nvSpPr>
          <p:spPr bwMode="auto">
            <a:xfrm>
              <a:off x="5055" y="51"/>
              <a:ext cx="642" cy="642"/>
            </a:xfrm>
            <a:custGeom>
              <a:avLst/>
              <a:gdLst>
                <a:gd name="G0" fmla="+- 893 0 0"/>
                <a:gd name="G1" fmla="+- 21600 0 893"/>
                <a:gd name="G2" fmla="+- 21600 0 89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93" y="10800"/>
                  </a:moveTo>
                  <a:cubicBezTo>
                    <a:pt x="893" y="16271"/>
                    <a:pt x="5329" y="20707"/>
                    <a:pt x="10800" y="20707"/>
                  </a:cubicBezTo>
                  <a:cubicBezTo>
                    <a:pt x="16271" y="20707"/>
                    <a:pt x="20707" y="16271"/>
                    <a:pt x="20707" y="10800"/>
                  </a:cubicBezTo>
                  <a:cubicBezTo>
                    <a:pt x="20707" y="5329"/>
                    <a:pt x="16271" y="893"/>
                    <a:pt x="10800" y="893"/>
                  </a:cubicBezTo>
                  <a:cubicBezTo>
                    <a:pt x="5329" y="893"/>
                    <a:pt x="893" y="5329"/>
                    <a:pt x="893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84A5E">
                    <a:gamma/>
                    <a:shade val="46275"/>
                    <a:invGamma/>
                  </a:srgbClr>
                </a:gs>
                <a:gs pos="50000">
                  <a:srgbClr val="384A5E"/>
                </a:gs>
                <a:gs pos="100000">
                  <a:srgbClr val="384A5E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5F5F5F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4" name="Group 10"/>
            <p:cNvGrpSpPr>
              <a:grpSpLocks/>
            </p:cNvGrpSpPr>
            <p:nvPr/>
          </p:nvGrpSpPr>
          <p:grpSpPr bwMode="auto">
            <a:xfrm>
              <a:off x="5063" y="43"/>
              <a:ext cx="555" cy="570"/>
              <a:chOff x="5078" y="41"/>
              <a:chExt cx="555" cy="570"/>
            </a:xfrm>
          </p:grpSpPr>
          <p:pic>
            <p:nvPicPr>
              <p:cNvPr id="9227" name="Picture 11" descr="globe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5155" y="133"/>
                <a:ext cx="478" cy="478"/>
              </a:xfrm>
              <a:prstGeom prst="rect">
                <a:avLst/>
              </a:prstGeom>
              <a:noFill/>
            </p:spPr>
          </p:pic>
          <p:sp>
            <p:nvSpPr>
              <p:cNvPr id="9228" name="Oval 12"/>
              <p:cNvSpPr>
                <a:spLocks noChangeArrowheads="1"/>
              </p:cNvSpPr>
              <p:nvPr/>
            </p:nvSpPr>
            <p:spPr bwMode="auto">
              <a:xfrm rot="-1700833">
                <a:off x="5078" y="41"/>
                <a:ext cx="507" cy="365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47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229" name="AutoShape 13"/>
            <p:cNvSpPr>
              <a:spLocks noChangeArrowheads="1"/>
            </p:cNvSpPr>
            <p:nvPr/>
          </p:nvSpPr>
          <p:spPr bwMode="auto">
            <a:xfrm>
              <a:off x="5055" y="51"/>
              <a:ext cx="642" cy="642"/>
            </a:xfrm>
            <a:custGeom>
              <a:avLst/>
              <a:gdLst>
                <a:gd name="G0" fmla="+- 893 0 0"/>
                <a:gd name="G1" fmla="+- 21600 0 893"/>
                <a:gd name="G2" fmla="+- 21600 0 89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93" y="10800"/>
                  </a:moveTo>
                  <a:cubicBezTo>
                    <a:pt x="893" y="16271"/>
                    <a:pt x="5329" y="20707"/>
                    <a:pt x="10800" y="20707"/>
                  </a:cubicBezTo>
                  <a:cubicBezTo>
                    <a:pt x="16271" y="20707"/>
                    <a:pt x="20707" y="16271"/>
                    <a:pt x="20707" y="10800"/>
                  </a:cubicBezTo>
                  <a:cubicBezTo>
                    <a:pt x="20707" y="5329"/>
                    <a:pt x="16271" y="893"/>
                    <a:pt x="10800" y="893"/>
                  </a:cubicBezTo>
                  <a:cubicBezTo>
                    <a:pt x="5329" y="893"/>
                    <a:pt x="893" y="5329"/>
                    <a:pt x="893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16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2700000" scaled="1"/>
            </a:gradFill>
            <a:ln w="9525">
              <a:solidFill>
                <a:srgbClr val="C5D3DD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7" name="Rectangle 26"/>
          <p:cNvSpPr>
            <a:spLocks noChangeArrowheads="1"/>
          </p:cNvSpPr>
          <p:nvPr/>
        </p:nvSpPr>
        <p:spPr bwMode="auto">
          <a:xfrm>
            <a:off x="928662" y="1071546"/>
            <a:ext cx="4000528" cy="85725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666699"/>
            </a:solidFill>
            <a:miter lim="800000"/>
            <a:headEnd/>
            <a:tailEnd/>
          </a:ln>
        </p:spPr>
        <p:txBody>
          <a:bodyPr wrap="square" lIns="144000" tIns="108000" rIns="144000" bIns="108000" anchor="ctr" anchorCtr="0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th-TH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	มีการ</a:t>
            </a:r>
            <a:r>
              <a:rPr lang="th-TH" b="1" dirty="0" err="1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จัดสห</a:t>
            </a:r>
            <a:r>
              <a:rPr lang="th-TH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กิจศึกษาในสถาบันอุดมศึกษาของประเทศอาเซียนอยู่แล้วเป็นส่วนใหญ่</a:t>
            </a:r>
          </a:p>
        </p:txBody>
      </p:sp>
      <p:sp>
        <p:nvSpPr>
          <p:cNvPr id="28" name="Rectangle 26"/>
          <p:cNvSpPr>
            <a:spLocks noChangeArrowheads="1"/>
          </p:cNvSpPr>
          <p:nvPr/>
        </p:nvSpPr>
        <p:spPr bwMode="auto">
          <a:xfrm>
            <a:off x="928662" y="2000240"/>
            <a:ext cx="4000528" cy="128588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666699"/>
            </a:solidFill>
            <a:miter lim="800000"/>
            <a:headEnd/>
            <a:tailEnd/>
          </a:ln>
        </p:spPr>
        <p:txBody>
          <a:bodyPr wrap="square" lIns="72000" tIns="108000" rIns="108000" bIns="108000" anchor="ctr" anchorCtr="0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th-TH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	สามารถ</a:t>
            </a:r>
            <a:r>
              <a:rPr lang="th-TH" b="1" dirty="0" err="1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พัฒนาสห</a:t>
            </a:r>
            <a:r>
              <a:rPr lang="th-TH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กิจศึกษาในแต่ละสถาบันอุดมศึกษาของแต่ละประเทศให้</a:t>
            </a:r>
            <a:r>
              <a:rPr lang="th-TH" b="1" dirty="0" err="1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เป็นสห</a:t>
            </a:r>
            <a:r>
              <a:rPr lang="th-TH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กิจศึกษานานาชาติได้</a:t>
            </a:r>
            <a:endParaRPr lang="th-TH" b="1" dirty="0">
              <a:solidFill>
                <a:srgbClr val="706472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29" name="Rectangle 26"/>
          <p:cNvSpPr>
            <a:spLocks noChangeArrowheads="1"/>
          </p:cNvSpPr>
          <p:nvPr/>
        </p:nvSpPr>
        <p:spPr bwMode="auto">
          <a:xfrm>
            <a:off x="928662" y="5072074"/>
            <a:ext cx="4000528" cy="164307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666699"/>
            </a:solidFill>
            <a:miter lim="800000"/>
            <a:headEnd/>
            <a:tailEnd/>
          </a:ln>
        </p:spPr>
        <p:txBody>
          <a:bodyPr wrap="square" lIns="144000" tIns="108000" rIns="144000" bIns="108000" anchor="ctr" anchorCtr="0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th-TH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	</a:t>
            </a:r>
            <a:r>
              <a:rPr lang="th-TH" b="1" dirty="0" err="1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สห</a:t>
            </a:r>
            <a:r>
              <a:rPr lang="th-TH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กิจศึกษานานาชาติจะช่วยเสริมสร้างสมรรถนะด้านการทำงานข้ามวัฒนธรรม และช่วยให้การเคลื่อนย้ายแรงงานความรู้บรรลุเป้าหมายได้อย่างมีประสิทธิภาพ</a:t>
            </a:r>
            <a:endParaRPr lang="th-TH" b="1" dirty="0">
              <a:solidFill>
                <a:srgbClr val="706472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34" name="Line 37"/>
          <p:cNvSpPr>
            <a:spLocks noChangeShapeType="1"/>
          </p:cNvSpPr>
          <p:nvPr/>
        </p:nvSpPr>
        <p:spPr bwMode="auto">
          <a:xfrm>
            <a:off x="425425" y="1500174"/>
            <a:ext cx="503237" cy="1588"/>
          </a:xfrm>
          <a:prstGeom prst="line">
            <a:avLst/>
          </a:prstGeom>
          <a:noFill/>
          <a:ln w="31750">
            <a:solidFill>
              <a:srgbClr val="6666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5" name="Line 37"/>
          <p:cNvSpPr>
            <a:spLocks noChangeShapeType="1"/>
          </p:cNvSpPr>
          <p:nvPr/>
        </p:nvSpPr>
        <p:spPr bwMode="auto">
          <a:xfrm>
            <a:off x="425425" y="2498718"/>
            <a:ext cx="503237" cy="1588"/>
          </a:xfrm>
          <a:prstGeom prst="line">
            <a:avLst/>
          </a:prstGeom>
          <a:noFill/>
          <a:ln w="31750">
            <a:solidFill>
              <a:srgbClr val="6666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6" name="Line 37"/>
          <p:cNvSpPr>
            <a:spLocks noChangeShapeType="1"/>
          </p:cNvSpPr>
          <p:nvPr/>
        </p:nvSpPr>
        <p:spPr bwMode="auto">
          <a:xfrm>
            <a:off x="425425" y="4071942"/>
            <a:ext cx="503237" cy="1588"/>
          </a:xfrm>
          <a:prstGeom prst="line">
            <a:avLst/>
          </a:prstGeom>
          <a:noFill/>
          <a:ln w="31750">
            <a:solidFill>
              <a:srgbClr val="6666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7" name="Line 31"/>
          <p:cNvSpPr>
            <a:spLocks noChangeShapeType="1"/>
          </p:cNvSpPr>
          <p:nvPr/>
        </p:nvSpPr>
        <p:spPr bwMode="auto">
          <a:xfrm>
            <a:off x="428594" y="1500174"/>
            <a:ext cx="0" cy="4286280"/>
          </a:xfrm>
          <a:prstGeom prst="line">
            <a:avLst/>
          </a:prstGeom>
          <a:noFill/>
          <a:ln w="25400">
            <a:solidFill>
              <a:srgbClr val="6666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5" name="Rectangle 26"/>
          <p:cNvSpPr>
            <a:spLocks noChangeArrowheads="1"/>
          </p:cNvSpPr>
          <p:nvPr/>
        </p:nvSpPr>
        <p:spPr bwMode="auto">
          <a:xfrm>
            <a:off x="928662" y="3357562"/>
            <a:ext cx="4000528" cy="164307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666699"/>
            </a:solidFill>
            <a:miter lim="800000"/>
            <a:headEnd/>
            <a:tailEnd/>
          </a:ln>
        </p:spPr>
        <p:txBody>
          <a:bodyPr wrap="square" lIns="144000" tIns="108000" rIns="144000" bIns="108000" anchor="ctr" anchorCtr="0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th-TH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	การ</a:t>
            </a:r>
            <a:r>
              <a:rPr lang="th-TH" b="1" dirty="0" err="1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จัดสห</a:t>
            </a:r>
            <a:r>
              <a:rPr lang="th-TH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กิจศึกษานานาชาติในรูป </a:t>
            </a:r>
            <a:r>
              <a:rPr lang="en-US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Reciprocity </a:t>
            </a:r>
            <a:r>
              <a:rPr lang="th-TH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สามารถทำได้ทันที ประหยัด และ มีผลกระทบต่อการพัฒนาสถาบันอุดมศึกษาน้อยที่สุด</a:t>
            </a:r>
          </a:p>
        </p:txBody>
      </p:sp>
      <p:sp>
        <p:nvSpPr>
          <p:cNvPr id="26" name="Line 37"/>
          <p:cNvSpPr>
            <a:spLocks noChangeShapeType="1"/>
          </p:cNvSpPr>
          <p:nvPr/>
        </p:nvSpPr>
        <p:spPr bwMode="auto">
          <a:xfrm>
            <a:off x="428596" y="5786454"/>
            <a:ext cx="504000" cy="0"/>
          </a:xfrm>
          <a:prstGeom prst="line">
            <a:avLst/>
          </a:prstGeom>
          <a:noFill/>
          <a:ln w="31750">
            <a:solidFill>
              <a:srgbClr val="6666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30" name="Group 17"/>
          <p:cNvGrpSpPr>
            <a:grpSpLocks/>
          </p:cNvGrpSpPr>
          <p:nvPr/>
        </p:nvGrpSpPr>
        <p:grpSpPr bwMode="auto">
          <a:xfrm>
            <a:off x="5357820" y="1718701"/>
            <a:ext cx="429293" cy="3781490"/>
            <a:chOff x="930" y="1186"/>
            <a:chExt cx="140" cy="313"/>
          </a:xfrm>
        </p:grpSpPr>
        <p:sp>
          <p:nvSpPr>
            <p:cNvPr id="31" name="Line 18"/>
            <p:cNvSpPr>
              <a:spLocks noChangeShapeType="1"/>
            </p:cNvSpPr>
            <p:nvPr/>
          </p:nvSpPr>
          <p:spPr bwMode="auto">
            <a:xfrm>
              <a:off x="930" y="1499"/>
              <a:ext cx="140" cy="0"/>
            </a:xfrm>
            <a:prstGeom prst="line">
              <a:avLst/>
            </a:prstGeom>
            <a:noFill/>
            <a:ln w="31750">
              <a:solidFill>
                <a:srgbClr val="666699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Line 19"/>
            <p:cNvSpPr>
              <a:spLocks noChangeShapeType="1"/>
            </p:cNvSpPr>
            <p:nvPr/>
          </p:nvSpPr>
          <p:spPr bwMode="auto">
            <a:xfrm>
              <a:off x="930" y="1186"/>
              <a:ext cx="0" cy="313"/>
            </a:xfrm>
            <a:prstGeom prst="line">
              <a:avLst/>
            </a:prstGeom>
            <a:noFill/>
            <a:ln w="31750">
              <a:solidFill>
                <a:srgbClr val="66669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3" name="Rectangle 26"/>
          <p:cNvSpPr>
            <a:spLocks noChangeArrowheads="1"/>
          </p:cNvSpPr>
          <p:nvPr/>
        </p:nvSpPr>
        <p:spPr bwMode="auto">
          <a:xfrm>
            <a:off x="5786446" y="1142984"/>
            <a:ext cx="3214710" cy="114300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666699"/>
            </a:solidFill>
            <a:miter lim="800000"/>
            <a:headEnd/>
            <a:tailEnd/>
          </a:ln>
        </p:spPr>
        <p:txBody>
          <a:bodyPr wrap="square" lIns="144000" tIns="108000" rIns="144000" bIns="108000" anchor="ctr" anchorCtr="0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th-TH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 	มีการเตรียมนักศึกษาเพิ่มเติมก่อน</a:t>
            </a:r>
            <a:r>
              <a:rPr lang="th-TH" b="1" dirty="0" err="1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ไปสห</a:t>
            </a:r>
            <a:r>
              <a:rPr lang="th-TH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กิจศึกษาในต่างประเทศ</a:t>
            </a:r>
            <a:endParaRPr lang="th-TH" b="1" dirty="0">
              <a:solidFill>
                <a:srgbClr val="706472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39" name="Line 37"/>
          <p:cNvSpPr>
            <a:spLocks noChangeShapeType="1"/>
          </p:cNvSpPr>
          <p:nvPr/>
        </p:nvSpPr>
        <p:spPr bwMode="auto">
          <a:xfrm flipV="1">
            <a:off x="5357818" y="1714488"/>
            <a:ext cx="434971" cy="0"/>
          </a:xfrm>
          <a:prstGeom prst="line">
            <a:avLst/>
          </a:prstGeom>
          <a:noFill/>
          <a:ln w="31750">
            <a:solidFill>
              <a:srgbClr val="6666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0" name="Rectangle 26"/>
          <p:cNvSpPr>
            <a:spLocks noChangeArrowheads="1"/>
          </p:cNvSpPr>
          <p:nvPr/>
        </p:nvSpPr>
        <p:spPr bwMode="auto">
          <a:xfrm>
            <a:off x="5786446" y="2428868"/>
            <a:ext cx="3214710" cy="192882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666699"/>
            </a:solidFill>
            <a:miter lim="800000"/>
            <a:headEnd/>
            <a:tailEnd/>
          </a:ln>
        </p:spPr>
        <p:txBody>
          <a:bodyPr wrap="square" lIns="144000" tIns="108000" rIns="144000" bIns="108000" anchor="ctr" anchorCtr="0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th-TH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	พัฒนาความร่วมมือกับสถาบันหรือกลุ่มสถาบันอุดมศึกษาในประเทศเป้าหมายเพื่อการแลกเปลี่ยนนักศึกษา</a:t>
            </a:r>
            <a:r>
              <a:rPr lang="th-TH" b="1" dirty="0" err="1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สห</a:t>
            </a:r>
            <a:r>
              <a:rPr lang="th-TH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กิจศึกษาและคณาจารย์</a:t>
            </a:r>
            <a:endParaRPr lang="th-TH" b="1" dirty="0">
              <a:solidFill>
                <a:srgbClr val="706472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1" name="Rectangle 26"/>
          <p:cNvSpPr>
            <a:spLocks noChangeArrowheads="1"/>
          </p:cNvSpPr>
          <p:nvPr/>
        </p:nvSpPr>
        <p:spPr bwMode="auto">
          <a:xfrm>
            <a:off x="5786446" y="4500570"/>
            <a:ext cx="3214710" cy="221457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666699"/>
            </a:solidFill>
            <a:miter lim="800000"/>
            <a:headEnd/>
            <a:tailEnd/>
          </a:ln>
        </p:spPr>
        <p:txBody>
          <a:bodyPr wrap="square" lIns="144000" tIns="108000" rIns="144000" bIns="108000" anchor="ctr" anchorCtr="0"/>
          <a:lstStyle/>
          <a:p>
            <a:pPr marL="342900" indent="-342900">
              <a:spcBef>
                <a:spcPts val="0"/>
              </a:spcBef>
              <a:buFont typeface="Arial" charset="0"/>
              <a:buNone/>
            </a:pPr>
            <a:r>
              <a:rPr lang="th-TH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	จัดทำความตกลงกับสถาบันอุดมศึกษาในประเทศเป้าหมายในรูปต่างตอบแทน </a:t>
            </a:r>
            <a:r>
              <a:rPr lang="en-US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    ( Reciprocity ) </a:t>
            </a:r>
            <a:r>
              <a:rPr lang="th-TH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หรือรูปอื่น เพื่อการร่วมกัน</a:t>
            </a:r>
            <a:r>
              <a:rPr lang="th-TH" b="1" dirty="0" err="1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จัดสห</a:t>
            </a:r>
            <a:r>
              <a:rPr lang="th-TH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กิจศึกษานานาชาติ</a:t>
            </a:r>
            <a:endParaRPr lang="th-TH" b="1" dirty="0">
              <a:solidFill>
                <a:srgbClr val="706472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2" name="Line 37"/>
          <p:cNvSpPr>
            <a:spLocks noChangeShapeType="1"/>
          </p:cNvSpPr>
          <p:nvPr/>
        </p:nvSpPr>
        <p:spPr bwMode="auto">
          <a:xfrm flipV="1">
            <a:off x="5357818" y="3214686"/>
            <a:ext cx="434971" cy="0"/>
          </a:xfrm>
          <a:prstGeom prst="line">
            <a:avLst/>
          </a:prstGeom>
          <a:noFill/>
          <a:ln w="31750">
            <a:solidFill>
              <a:srgbClr val="6666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3" name="Line 37"/>
          <p:cNvSpPr>
            <a:spLocks noChangeShapeType="1"/>
          </p:cNvSpPr>
          <p:nvPr/>
        </p:nvSpPr>
        <p:spPr bwMode="auto">
          <a:xfrm flipV="1">
            <a:off x="4929190" y="2500306"/>
            <a:ext cx="434971" cy="0"/>
          </a:xfrm>
          <a:prstGeom prst="line">
            <a:avLst/>
          </a:prstGeom>
          <a:noFill/>
          <a:ln w="31750">
            <a:solidFill>
              <a:srgbClr val="6666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8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3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27" grpId="0" animBg="1"/>
      <p:bldP spid="28" grpId="0" animBg="1"/>
      <p:bldP spid="29" grpId="0" animBg="1"/>
      <p:bldP spid="34" grpId="0" animBg="1"/>
      <p:bldP spid="35" grpId="0" animBg="1"/>
      <p:bldP spid="36" grpId="0" animBg="1"/>
      <p:bldP spid="37" grpId="0" animBg="1"/>
      <p:bldP spid="25" grpId="0" animBg="1"/>
      <p:bldP spid="26" grpId="0" animBg="1"/>
      <p:bldP spid="33" grpId="0" animBg="1"/>
      <p:bldP spid="39" grpId="0" animBg="1"/>
      <p:bldP spid="40" grpId="0" animBg="1"/>
      <p:bldP spid="41" grpId="0" animBg="1"/>
      <p:bldP spid="42" grpId="0" animBg="1"/>
      <p:bldP spid="4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20" name="Group 4"/>
          <p:cNvGrpSpPr>
            <a:grpSpLocks/>
          </p:cNvGrpSpPr>
          <p:nvPr/>
        </p:nvGrpSpPr>
        <p:grpSpPr bwMode="auto">
          <a:xfrm>
            <a:off x="266700" y="282557"/>
            <a:ext cx="8653463" cy="574675"/>
            <a:chOff x="168" y="193"/>
            <a:chExt cx="5492" cy="362"/>
          </a:xfrm>
        </p:grpSpPr>
        <p:sp>
          <p:nvSpPr>
            <p:cNvPr id="9221" name="Freeform 5"/>
            <p:cNvSpPr>
              <a:spLocks/>
            </p:cNvSpPr>
            <p:nvPr/>
          </p:nvSpPr>
          <p:spPr bwMode="auto">
            <a:xfrm>
              <a:off x="168" y="193"/>
              <a:ext cx="5492" cy="362"/>
            </a:xfrm>
            <a:custGeom>
              <a:avLst/>
              <a:gdLst/>
              <a:ahLst/>
              <a:cxnLst>
                <a:cxn ang="0">
                  <a:pos x="935" y="0"/>
                </a:cxn>
                <a:cxn ang="0">
                  <a:pos x="798" y="0"/>
                </a:cxn>
                <a:cxn ang="0">
                  <a:pos x="87" y="0"/>
                </a:cxn>
                <a:cxn ang="0">
                  <a:pos x="0" y="91"/>
                </a:cxn>
                <a:cxn ang="0">
                  <a:pos x="87" y="181"/>
                </a:cxn>
                <a:cxn ang="0">
                  <a:pos x="798" y="181"/>
                </a:cxn>
                <a:cxn ang="0">
                  <a:pos x="935" y="181"/>
                </a:cxn>
                <a:cxn ang="0">
                  <a:pos x="2743" y="181"/>
                </a:cxn>
                <a:cxn ang="0">
                  <a:pos x="2743" y="116"/>
                </a:cxn>
                <a:cxn ang="0">
                  <a:pos x="2743" y="77"/>
                </a:cxn>
                <a:cxn ang="0">
                  <a:pos x="2743" y="0"/>
                </a:cxn>
                <a:cxn ang="0">
                  <a:pos x="935" y="0"/>
                </a:cxn>
              </a:cxnLst>
              <a:rect l="0" t="0" r="r" b="b"/>
              <a:pathLst>
                <a:path w="2743" h="181">
                  <a:moveTo>
                    <a:pt x="935" y="0"/>
                  </a:moveTo>
                  <a:cubicBezTo>
                    <a:pt x="798" y="0"/>
                    <a:pt x="798" y="0"/>
                    <a:pt x="79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39" y="1"/>
                    <a:pt x="0" y="41"/>
                    <a:pt x="0" y="91"/>
                  </a:cubicBezTo>
                  <a:cubicBezTo>
                    <a:pt x="0" y="140"/>
                    <a:pt x="39" y="180"/>
                    <a:pt x="87" y="181"/>
                  </a:cubicBezTo>
                  <a:cubicBezTo>
                    <a:pt x="798" y="181"/>
                    <a:pt x="798" y="181"/>
                    <a:pt x="798" y="181"/>
                  </a:cubicBezTo>
                  <a:cubicBezTo>
                    <a:pt x="935" y="181"/>
                    <a:pt x="935" y="181"/>
                    <a:pt x="935" y="181"/>
                  </a:cubicBezTo>
                  <a:cubicBezTo>
                    <a:pt x="2743" y="181"/>
                    <a:pt x="2743" y="181"/>
                    <a:pt x="2743" y="181"/>
                  </a:cubicBezTo>
                  <a:cubicBezTo>
                    <a:pt x="2743" y="116"/>
                    <a:pt x="2743" y="116"/>
                    <a:pt x="2743" y="116"/>
                  </a:cubicBezTo>
                  <a:cubicBezTo>
                    <a:pt x="2743" y="77"/>
                    <a:pt x="2743" y="77"/>
                    <a:pt x="2743" y="77"/>
                  </a:cubicBezTo>
                  <a:cubicBezTo>
                    <a:pt x="2743" y="0"/>
                    <a:pt x="2743" y="0"/>
                    <a:pt x="2743" y="0"/>
                  </a:cubicBezTo>
                  <a:lnTo>
                    <a:pt x="935" y="0"/>
                  </a:lnTo>
                  <a:close/>
                </a:path>
              </a:pathLst>
            </a:custGeom>
            <a:gradFill rotWithShape="1">
              <a:gsLst>
                <a:gs pos="0">
                  <a:srgbClr val="384A5E"/>
                </a:gs>
                <a:gs pos="100000">
                  <a:srgbClr val="384A5E">
                    <a:gamma/>
                    <a:shade val="76078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28398" dir="1593903" algn="ctr" rotWithShape="0">
                <a:srgbClr val="808080"/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9222" name="Freeform 6"/>
            <p:cNvSpPr>
              <a:spLocks/>
            </p:cNvSpPr>
            <p:nvPr/>
          </p:nvSpPr>
          <p:spPr bwMode="auto">
            <a:xfrm>
              <a:off x="226" y="201"/>
              <a:ext cx="5426" cy="52"/>
            </a:xfrm>
            <a:custGeom>
              <a:avLst/>
              <a:gdLst/>
              <a:ahLst/>
              <a:cxnLst>
                <a:cxn ang="0">
                  <a:pos x="0" y="26"/>
                </a:cxn>
                <a:cxn ang="0">
                  <a:pos x="58" y="0"/>
                </a:cxn>
                <a:cxn ang="0">
                  <a:pos x="2710" y="0"/>
                </a:cxn>
                <a:cxn ang="0">
                  <a:pos x="2710" y="26"/>
                </a:cxn>
                <a:cxn ang="0">
                  <a:pos x="0" y="26"/>
                </a:cxn>
              </a:cxnLst>
              <a:rect l="0" t="0" r="r" b="b"/>
              <a:pathLst>
                <a:path w="2710" h="26">
                  <a:moveTo>
                    <a:pt x="0" y="26"/>
                  </a:moveTo>
                  <a:cubicBezTo>
                    <a:pt x="15" y="10"/>
                    <a:pt x="36" y="0"/>
                    <a:pt x="58" y="0"/>
                  </a:cubicBezTo>
                  <a:cubicBezTo>
                    <a:pt x="2710" y="0"/>
                    <a:pt x="2710" y="0"/>
                    <a:pt x="2710" y="0"/>
                  </a:cubicBezTo>
                  <a:cubicBezTo>
                    <a:pt x="2710" y="26"/>
                    <a:pt x="2710" y="26"/>
                    <a:pt x="2710" y="26"/>
                  </a:cubicBezTo>
                  <a:lnTo>
                    <a:pt x="0" y="26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64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98475" y="282557"/>
            <a:ext cx="7445375" cy="574675"/>
          </a:xfrm>
        </p:spPr>
        <p:txBody>
          <a:bodyPr/>
          <a:lstStyle/>
          <a:p>
            <a:r>
              <a:rPr lang="en-US" sz="3600" b="1" dirty="0" smtClean="0"/>
              <a:t>I </a:t>
            </a:r>
            <a:r>
              <a:rPr lang="th-TH" sz="3600" b="1" dirty="0" smtClean="0"/>
              <a:t>บริบทอาเซียน </a:t>
            </a:r>
            <a:r>
              <a:rPr lang="en-US" sz="2800" b="1" dirty="0" smtClean="0"/>
              <a:t>(ASEAN Perspectives) </a:t>
            </a:r>
            <a:endParaRPr lang="en-US" sz="2800" b="1" dirty="0"/>
          </a:p>
        </p:txBody>
      </p:sp>
      <p:grpSp>
        <p:nvGrpSpPr>
          <p:cNvPr id="17" name="Group 17"/>
          <p:cNvGrpSpPr>
            <a:grpSpLocks/>
          </p:cNvGrpSpPr>
          <p:nvPr/>
        </p:nvGrpSpPr>
        <p:grpSpPr bwMode="auto">
          <a:xfrm>
            <a:off x="214282" y="928670"/>
            <a:ext cx="720725" cy="2722574"/>
            <a:chOff x="930" y="1162"/>
            <a:chExt cx="136" cy="272"/>
          </a:xfrm>
        </p:grpSpPr>
        <p:sp>
          <p:nvSpPr>
            <p:cNvPr id="18" name="Line 18"/>
            <p:cNvSpPr>
              <a:spLocks noChangeShapeType="1"/>
            </p:cNvSpPr>
            <p:nvPr/>
          </p:nvSpPr>
          <p:spPr bwMode="auto">
            <a:xfrm>
              <a:off x="930" y="1434"/>
              <a:ext cx="136" cy="0"/>
            </a:xfrm>
            <a:prstGeom prst="line">
              <a:avLst/>
            </a:prstGeom>
            <a:noFill/>
            <a:ln w="31750">
              <a:solidFill>
                <a:srgbClr val="666699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Line 19"/>
            <p:cNvSpPr>
              <a:spLocks noChangeShapeType="1"/>
            </p:cNvSpPr>
            <p:nvPr/>
          </p:nvSpPr>
          <p:spPr bwMode="auto">
            <a:xfrm>
              <a:off x="930" y="1162"/>
              <a:ext cx="0" cy="272"/>
            </a:xfrm>
            <a:prstGeom prst="line">
              <a:avLst/>
            </a:prstGeom>
            <a:noFill/>
            <a:ln w="31750">
              <a:solidFill>
                <a:srgbClr val="66669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3" name="Rectangle 26"/>
          <p:cNvSpPr>
            <a:spLocks noChangeArrowheads="1"/>
          </p:cNvSpPr>
          <p:nvPr/>
        </p:nvSpPr>
        <p:spPr bwMode="auto">
          <a:xfrm>
            <a:off x="928662" y="2285992"/>
            <a:ext cx="3143272" cy="235745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666699"/>
            </a:solidFill>
            <a:miter lim="800000"/>
            <a:headEnd/>
            <a:tailEnd/>
          </a:ln>
        </p:spPr>
        <p:txBody>
          <a:bodyPr wrap="square" lIns="0" tIns="108000" rIns="144000" bIns="108000" anchor="ctr" anchorCtr="0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n-US" sz="28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	</a:t>
            </a:r>
            <a:r>
              <a:rPr lang="th-TH" sz="28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การก่อตั้งสมาคมประชาชาติแห่งเอเชี</a:t>
            </a:r>
            <a:r>
              <a:rPr lang="th-TH" sz="2800" b="1" dirty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ย</a:t>
            </a:r>
            <a:r>
              <a:rPr lang="th-TH" sz="28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ตะวันออกเฉียงใต้ </a:t>
            </a:r>
            <a:r>
              <a:rPr lang="en-US" sz="28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(Association of South East Asian Nations)</a:t>
            </a:r>
            <a:endParaRPr lang="th-TH" sz="2800" b="1" dirty="0">
              <a:solidFill>
                <a:srgbClr val="706472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27" name="Rectangle 26"/>
          <p:cNvSpPr>
            <a:spLocks noChangeArrowheads="1"/>
          </p:cNvSpPr>
          <p:nvPr/>
        </p:nvSpPr>
        <p:spPr bwMode="auto">
          <a:xfrm>
            <a:off x="5143504" y="928670"/>
            <a:ext cx="3714776" cy="92869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666699"/>
            </a:solidFill>
            <a:miter lim="800000"/>
            <a:headEnd/>
            <a:tailEnd/>
          </a:ln>
        </p:spPr>
        <p:txBody>
          <a:bodyPr wrap="square" lIns="144000" tIns="108000" rIns="144000" bIns="108000" anchor="ctr" anchorCtr="0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n-US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	</a:t>
            </a:r>
            <a:r>
              <a:rPr lang="th-TH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โดยปฏิญญากรุงเทพ </a:t>
            </a:r>
            <a:r>
              <a:rPr lang="en-US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(Bangkok Declaration) </a:t>
            </a:r>
            <a:r>
              <a:rPr lang="th-TH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เมื่อ 8 ส.ค.2510</a:t>
            </a:r>
          </a:p>
        </p:txBody>
      </p:sp>
      <p:sp>
        <p:nvSpPr>
          <p:cNvPr id="28" name="Rectangle 26"/>
          <p:cNvSpPr>
            <a:spLocks noChangeArrowheads="1"/>
          </p:cNvSpPr>
          <p:nvPr/>
        </p:nvSpPr>
        <p:spPr bwMode="auto">
          <a:xfrm>
            <a:off x="5143504" y="1928802"/>
            <a:ext cx="3714776" cy="150019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666699"/>
            </a:solidFill>
            <a:miter lim="800000"/>
            <a:headEnd/>
            <a:tailEnd/>
          </a:ln>
        </p:spPr>
        <p:txBody>
          <a:bodyPr wrap="square" lIns="144000" tIns="108000" rIns="144000" bIns="108000" anchor="ctr" anchorCtr="0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n-US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	</a:t>
            </a:r>
            <a:r>
              <a:rPr lang="th-TH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มีคำขวัญว่า </a:t>
            </a:r>
            <a:r>
              <a:rPr lang="en-US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“One vision, One identity, One community” </a:t>
            </a:r>
            <a:r>
              <a:rPr lang="th-TH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หนึ่งวิสัยทัศน์ หนึ่งเอกลักษณ์ หนึ่งประชาคม</a:t>
            </a:r>
            <a:r>
              <a:rPr lang="en-US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 </a:t>
            </a:r>
            <a:endParaRPr lang="th-TH" sz="2600" b="1" dirty="0">
              <a:solidFill>
                <a:srgbClr val="706472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29" name="Rectangle 26"/>
          <p:cNvSpPr>
            <a:spLocks noChangeArrowheads="1"/>
          </p:cNvSpPr>
          <p:nvPr/>
        </p:nvSpPr>
        <p:spPr bwMode="auto">
          <a:xfrm>
            <a:off x="5143504" y="3500438"/>
            <a:ext cx="3786214" cy="328612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666699"/>
            </a:solidFill>
            <a:miter lim="800000"/>
            <a:headEnd/>
            <a:tailEnd/>
          </a:ln>
        </p:spPr>
        <p:txBody>
          <a:bodyPr wrap="square" lIns="144000" tIns="108000" rIns="144000" bIns="108000" anchor="ctr" anchorCtr="0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th-TH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วัตถุประสงค์หลัก เพื่อส่งเสริม</a:t>
            </a:r>
          </a:p>
          <a:p>
            <a:pPr marL="457200" indent="-457200">
              <a:spcBef>
                <a:spcPct val="20000"/>
              </a:spcBef>
              <a:buFont typeface="Arial" charset="0"/>
              <a:buAutoNum type="arabicParenR"/>
            </a:pPr>
            <a:r>
              <a:rPr lang="th-TH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ความร่วมมือและความช่วยเหลือทางด้านเศรษฐกิจ สังคม วัฒนธรรม เทคโนโลยี และการบริหาร</a:t>
            </a:r>
            <a:endParaRPr lang="en-US" sz="2600" b="1" dirty="0" smtClean="0">
              <a:solidFill>
                <a:srgbClr val="706472"/>
              </a:solidFill>
              <a:latin typeface="Angsana New" pitchFamily="18" charset="-34"/>
              <a:cs typeface="Angsana New" pitchFamily="18" charset="-34"/>
            </a:endParaRPr>
          </a:p>
          <a:p>
            <a:pPr marL="457200" indent="-457200">
              <a:spcBef>
                <a:spcPct val="20000"/>
              </a:spcBef>
              <a:buFont typeface="Arial" charset="0"/>
              <a:buAutoNum type="arabicParenR"/>
            </a:pPr>
            <a:r>
              <a:rPr lang="th-TH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ความร่วมมือระหว่างอาเซียนทั้งต่างประเทศและองค์กรระหว่างประเทศ</a:t>
            </a:r>
            <a:endParaRPr lang="th-TH" sz="2600" b="1" dirty="0">
              <a:solidFill>
                <a:srgbClr val="706472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34" name="Line 37"/>
          <p:cNvSpPr>
            <a:spLocks noChangeShapeType="1"/>
          </p:cNvSpPr>
          <p:nvPr/>
        </p:nvSpPr>
        <p:spPr bwMode="auto">
          <a:xfrm>
            <a:off x="4640267" y="1285860"/>
            <a:ext cx="503237" cy="1588"/>
          </a:xfrm>
          <a:prstGeom prst="line">
            <a:avLst/>
          </a:prstGeom>
          <a:noFill/>
          <a:ln w="31750">
            <a:solidFill>
              <a:srgbClr val="6666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5" name="Line 37"/>
          <p:cNvSpPr>
            <a:spLocks noChangeShapeType="1"/>
          </p:cNvSpPr>
          <p:nvPr/>
        </p:nvSpPr>
        <p:spPr bwMode="auto">
          <a:xfrm>
            <a:off x="4640267" y="2643182"/>
            <a:ext cx="503237" cy="1588"/>
          </a:xfrm>
          <a:prstGeom prst="line">
            <a:avLst/>
          </a:prstGeom>
          <a:noFill/>
          <a:ln w="31750">
            <a:solidFill>
              <a:srgbClr val="6666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6" name="Line 37"/>
          <p:cNvSpPr>
            <a:spLocks noChangeShapeType="1"/>
          </p:cNvSpPr>
          <p:nvPr/>
        </p:nvSpPr>
        <p:spPr bwMode="auto">
          <a:xfrm>
            <a:off x="4640267" y="4572008"/>
            <a:ext cx="503237" cy="1588"/>
          </a:xfrm>
          <a:prstGeom prst="line">
            <a:avLst/>
          </a:prstGeom>
          <a:noFill/>
          <a:ln w="31750">
            <a:solidFill>
              <a:srgbClr val="6666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7" name="Line 31"/>
          <p:cNvSpPr>
            <a:spLocks noChangeShapeType="1"/>
          </p:cNvSpPr>
          <p:nvPr/>
        </p:nvSpPr>
        <p:spPr bwMode="auto">
          <a:xfrm flipH="1">
            <a:off x="4643436" y="1285860"/>
            <a:ext cx="0" cy="3272628"/>
          </a:xfrm>
          <a:prstGeom prst="line">
            <a:avLst/>
          </a:prstGeom>
          <a:noFill/>
          <a:ln w="25400">
            <a:solidFill>
              <a:srgbClr val="6666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8" name="Line 37"/>
          <p:cNvSpPr>
            <a:spLocks noChangeShapeType="1"/>
          </p:cNvSpPr>
          <p:nvPr/>
        </p:nvSpPr>
        <p:spPr bwMode="auto">
          <a:xfrm flipV="1">
            <a:off x="4065590" y="3462656"/>
            <a:ext cx="577847" cy="0"/>
          </a:xfrm>
          <a:prstGeom prst="line">
            <a:avLst/>
          </a:prstGeom>
          <a:noFill/>
          <a:ln w="31750">
            <a:solidFill>
              <a:srgbClr val="6666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8024813" y="71414"/>
            <a:ext cx="1019175" cy="1031875"/>
            <a:chOff x="5055" y="43"/>
            <a:chExt cx="642" cy="650"/>
          </a:xfrm>
        </p:grpSpPr>
        <p:sp>
          <p:nvSpPr>
            <p:cNvPr id="9224" name="Oval 8"/>
            <p:cNvSpPr>
              <a:spLocks noChangeArrowheads="1"/>
            </p:cNvSpPr>
            <p:nvPr/>
          </p:nvSpPr>
          <p:spPr bwMode="auto">
            <a:xfrm>
              <a:off x="5071" y="67"/>
              <a:ext cx="610" cy="610"/>
            </a:xfrm>
            <a:prstGeom prst="ellipse">
              <a:avLst/>
            </a:prstGeom>
            <a:gradFill rotWithShape="1">
              <a:gsLst>
                <a:gs pos="0">
                  <a:srgbClr val="DDE5EB"/>
                </a:gs>
                <a:gs pos="100000">
                  <a:srgbClr val="DDE5EB">
                    <a:gamma/>
                    <a:shade val="76078"/>
                    <a:invGamma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25" name="AutoShape 9"/>
            <p:cNvSpPr>
              <a:spLocks noChangeArrowheads="1"/>
            </p:cNvSpPr>
            <p:nvPr/>
          </p:nvSpPr>
          <p:spPr bwMode="auto">
            <a:xfrm>
              <a:off x="5055" y="51"/>
              <a:ext cx="642" cy="642"/>
            </a:xfrm>
            <a:custGeom>
              <a:avLst/>
              <a:gdLst>
                <a:gd name="G0" fmla="+- 893 0 0"/>
                <a:gd name="G1" fmla="+- 21600 0 893"/>
                <a:gd name="G2" fmla="+- 21600 0 89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93" y="10800"/>
                  </a:moveTo>
                  <a:cubicBezTo>
                    <a:pt x="893" y="16271"/>
                    <a:pt x="5329" y="20707"/>
                    <a:pt x="10800" y="20707"/>
                  </a:cubicBezTo>
                  <a:cubicBezTo>
                    <a:pt x="16271" y="20707"/>
                    <a:pt x="20707" y="16271"/>
                    <a:pt x="20707" y="10800"/>
                  </a:cubicBezTo>
                  <a:cubicBezTo>
                    <a:pt x="20707" y="5329"/>
                    <a:pt x="16271" y="893"/>
                    <a:pt x="10800" y="893"/>
                  </a:cubicBezTo>
                  <a:cubicBezTo>
                    <a:pt x="5329" y="893"/>
                    <a:pt x="893" y="5329"/>
                    <a:pt x="893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84A5E">
                    <a:gamma/>
                    <a:shade val="46275"/>
                    <a:invGamma/>
                  </a:srgbClr>
                </a:gs>
                <a:gs pos="50000">
                  <a:srgbClr val="384A5E"/>
                </a:gs>
                <a:gs pos="100000">
                  <a:srgbClr val="384A5E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5F5F5F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9226" name="Group 10"/>
            <p:cNvGrpSpPr>
              <a:grpSpLocks/>
            </p:cNvGrpSpPr>
            <p:nvPr/>
          </p:nvGrpSpPr>
          <p:grpSpPr bwMode="auto">
            <a:xfrm>
              <a:off x="5063" y="43"/>
              <a:ext cx="555" cy="570"/>
              <a:chOff x="5078" y="41"/>
              <a:chExt cx="555" cy="570"/>
            </a:xfrm>
          </p:grpSpPr>
          <p:pic>
            <p:nvPicPr>
              <p:cNvPr id="9227" name="Picture 11" descr="globe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5155" y="133"/>
                <a:ext cx="478" cy="478"/>
              </a:xfrm>
              <a:prstGeom prst="rect">
                <a:avLst/>
              </a:prstGeom>
              <a:noFill/>
            </p:spPr>
          </p:pic>
          <p:sp>
            <p:nvSpPr>
              <p:cNvPr id="9228" name="Oval 12"/>
              <p:cNvSpPr>
                <a:spLocks noChangeArrowheads="1"/>
              </p:cNvSpPr>
              <p:nvPr/>
            </p:nvSpPr>
            <p:spPr bwMode="auto">
              <a:xfrm rot="-1700833">
                <a:off x="5078" y="41"/>
                <a:ext cx="507" cy="365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47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229" name="AutoShape 13"/>
            <p:cNvSpPr>
              <a:spLocks noChangeArrowheads="1"/>
            </p:cNvSpPr>
            <p:nvPr/>
          </p:nvSpPr>
          <p:spPr bwMode="auto">
            <a:xfrm>
              <a:off x="5055" y="51"/>
              <a:ext cx="642" cy="642"/>
            </a:xfrm>
            <a:custGeom>
              <a:avLst/>
              <a:gdLst>
                <a:gd name="G0" fmla="+- 893 0 0"/>
                <a:gd name="G1" fmla="+- 21600 0 893"/>
                <a:gd name="G2" fmla="+- 21600 0 89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93" y="10800"/>
                  </a:moveTo>
                  <a:cubicBezTo>
                    <a:pt x="893" y="16271"/>
                    <a:pt x="5329" y="20707"/>
                    <a:pt x="10800" y="20707"/>
                  </a:cubicBezTo>
                  <a:cubicBezTo>
                    <a:pt x="16271" y="20707"/>
                    <a:pt x="20707" y="16271"/>
                    <a:pt x="20707" y="10800"/>
                  </a:cubicBezTo>
                  <a:cubicBezTo>
                    <a:pt x="20707" y="5329"/>
                    <a:pt x="16271" y="893"/>
                    <a:pt x="10800" y="893"/>
                  </a:cubicBezTo>
                  <a:cubicBezTo>
                    <a:pt x="5329" y="893"/>
                    <a:pt x="893" y="5329"/>
                    <a:pt x="893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16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2700000" scaled="1"/>
            </a:gradFill>
            <a:ln w="9525">
              <a:solidFill>
                <a:srgbClr val="C5D3DD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8572528" y="6396335"/>
            <a:ext cx="357190" cy="338554"/>
          </a:xfrm>
          <a:prstGeom prst="rect">
            <a:avLst/>
          </a:prstGeom>
          <a:solidFill>
            <a:srgbClr val="728DAA"/>
          </a:solidFill>
        </p:spPr>
        <p:txBody>
          <a:bodyPr wrap="square" rtlCol="0">
            <a:spAutoFit/>
          </a:bodyPr>
          <a:lstStyle/>
          <a:p>
            <a:r>
              <a:rPr lang="th-TH" sz="1600" dirty="0" smtClean="0"/>
              <a:t>2</a:t>
            </a:r>
            <a:endParaRPr lang="en-US" sz="16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8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23" grpId="0" animBg="1"/>
      <p:bldP spid="27" grpId="0" animBg="1"/>
      <p:bldP spid="28" grpId="0" animBg="1"/>
      <p:bldP spid="29" grpId="0" animBg="1"/>
      <p:bldP spid="34" grpId="0" animBg="1"/>
      <p:bldP spid="35" grpId="0" animBg="1"/>
      <p:bldP spid="36" grpId="0" animBg="1"/>
      <p:bldP spid="37" grpId="0" animBg="1"/>
      <p:bldP spid="3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66700" y="306388"/>
            <a:ext cx="8653463" cy="574675"/>
            <a:chOff x="168" y="193"/>
            <a:chExt cx="5492" cy="362"/>
          </a:xfrm>
        </p:grpSpPr>
        <p:sp>
          <p:nvSpPr>
            <p:cNvPr id="9221" name="Freeform 5"/>
            <p:cNvSpPr>
              <a:spLocks/>
            </p:cNvSpPr>
            <p:nvPr/>
          </p:nvSpPr>
          <p:spPr bwMode="auto">
            <a:xfrm>
              <a:off x="168" y="193"/>
              <a:ext cx="5492" cy="362"/>
            </a:xfrm>
            <a:custGeom>
              <a:avLst/>
              <a:gdLst/>
              <a:ahLst/>
              <a:cxnLst>
                <a:cxn ang="0">
                  <a:pos x="935" y="0"/>
                </a:cxn>
                <a:cxn ang="0">
                  <a:pos x="798" y="0"/>
                </a:cxn>
                <a:cxn ang="0">
                  <a:pos x="87" y="0"/>
                </a:cxn>
                <a:cxn ang="0">
                  <a:pos x="0" y="91"/>
                </a:cxn>
                <a:cxn ang="0">
                  <a:pos x="87" y="181"/>
                </a:cxn>
                <a:cxn ang="0">
                  <a:pos x="798" y="181"/>
                </a:cxn>
                <a:cxn ang="0">
                  <a:pos x="935" y="181"/>
                </a:cxn>
                <a:cxn ang="0">
                  <a:pos x="2743" y="181"/>
                </a:cxn>
                <a:cxn ang="0">
                  <a:pos x="2743" y="116"/>
                </a:cxn>
                <a:cxn ang="0">
                  <a:pos x="2743" y="77"/>
                </a:cxn>
                <a:cxn ang="0">
                  <a:pos x="2743" y="0"/>
                </a:cxn>
                <a:cxn ang="0">
                  <a:pos x="935" y="0"/>
                </a:cxn>
              </a:cxnLst>
              <a:rect l="0" t="0" r="r" b="b"/>
              <a:pathLst>
                <a:path w="2743" h="181">
                  <a:moveTo>
                    <a:pt x="935" y="0"/>
                  </a:moveTo>
                  <a:cubicBezTo>
                    <a:pt x="798" y="0"/>
                    <a:pt x="798" y="0"/>
                    <a:pt x="79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39" y="1"/>
                    <a:pt x="0" y="41"/>
                    <a:pt x="0" y="91"/>
                  </a:cubicBezTo>
                  <a:cubicBezTo>
                    <a:pt x="0" y="140"/>
                    <a:pt x="39" y="180"/>
                    <a:pt x="87" y="181"/>
                  </a:cubicBezTo>
                  <a:cubicBezTo>
                    <a:pt x="798" y="181"/>
                    <a:pt x="798" y="181"/>
                    <a:pt x="798" y="181"/>
                  </a:cubicBezTo>
                  <a:cubicBezTo>
                    <a:pt x="935" y="181"/>
                    <a:pt x="935" y="181"/>
                    <a:pt x="935" y="181"/>
                  </a:cubicBezTo>
                  <a:cubicBezTo>
                    <a:pt x="2743" y="181"/>
                    <a:pt x="2743" y="181"/>
                    <a:pt x="2743" y="181"/>
                  </a:cubicBezTo>
                  <a:cubicBezTo>
                    <a:pt x="2743" y="116"/>
                    <a:pt x="2743" y="116"/>
                    <a:pt x="2743" y="116"/>
                  </a:cubicBezTo>
                  <a:cubicBezTo>
                    <a:pt x="2743" y="77"/>
                    <a:pt x="2743" y="77"/>
                    <a:pt x="2743" y="77"/>
                  </a:cubicBezTo>
                  <a:cubicBezTo>
                    <a:pt x="2743" y="0"/>
                    <a:pt x="2743" y="0"/>
                    <a:pt x="2743" y="0"/>
                  </a:cubicBezTo>
                  <a:lnTo>
                    <a:pt x="935" y="0"/>
                  </a:lnTo>
                  <a:close/>
                </a:path>
              </a:pathLst>
            </a:custGeom>
            <a:gradFill rotWithShape="1">
              <a:gsLst>
                <a:gs pos="0">
                  <a:srgbClr val="384A5E"/>
                </a:gs>
                <a:gs pos="100000">
                  <a:srgbClr val="384A5E">
                    <a:gamma/>
                    <a:shade val="76078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28398" dir="1593903" algn="ctr" rotWithShape="0">
                <a:srgbClr val="808080"/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9222" name="Freeform 6"/>
            <p:cNvSpPr>
              <a:spLocks/>
            </p:cNvSpPr>
            <p:nvPr/>
          </p:nvSpPr>
          <p:spPr bwMode="auto">
            <a:xfrm>
              <a:off x="226" y="201"/>
              <a:ext cx="5426" cy="52"/>
            </a:xfrm>
            <a:custGeom>
              <a:avLst/>
              <a:gdLst/>
              <a:ahLst/>
              <a:cxnLst>
                <a:cxn ang="0">
                  <a:pos x="0" y="26"/>
                </a:cxn>
                <a:cxn ang="0">
                  <a:pos x="58" y="0"/>
                </a:cxn>
                <a:cxn ang="0">
                  <a:pos x="2710" y="0"/>
                </a:cxn>
                <a:cxn ang="0">
                  <a:pos x="2710" y="26"/>
                </a:cxn>
                <a:cxn ang="0">
                  <a:pos x="0" y="26"/>
                </a:cxn>
              </a:cxnLst>
              <a:rect l="0" t="0" r="r" b="b"/>
              <a:pathLst>
                <a:path w="2710" h="26">
                  <a:moveTo>
                    <a:pt x="0" y="26"/>
                  </a:moveTo>
                  <a:cubicBezTo>
                    <a:pt x="15" y="10"/>
                    <a:pt x="36" y="0"/>
                    <a:pt x="58" y="0"/>
                  </a:cubicBezTo>
                  <a:cubicBezTo>
                    <a:pt x="2710" y="0"/>
                    <a:pt x="2710" y="0"/>
                    <a:pt x="2710" y="0"/>
                  </a:cubicBezTo>
                  <a:cubicBezTo>
                    <a:pt x="2710" y="26"/>
                    <a:pt x="2710" y="26"/>
                    <a:pt x="2710" y="26"/>
                  </a:cubicBezTo>
                  <a:lnTo>
                    <a:pt x="0" y="26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64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/>
              <a:t>I </a:t>
            </a:r>
            <a:r>
              <a:rPr lang="th-TH" sz="3600" b="1" dirty="0" smtClean="0"/>
              <a:t>บริบทอาเซียน </a:t>
            </a:r>
            <a:r>
              <a:rPr lang="en-US" sz="2800" b="1" dirty="0" smtClean="0"/>
              <a:t>(ASEAN Perspectives) </a:t>
            </a:r>
            <a:endParaRPr lang="en-US" sz="2800" b="1" dirty="0"/>
          </a:p>
        </p:txBody>
      </p: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8024813" y="68263"/>
            <a:ext cx="1019175" cy="1031875"/>
            <a:chOff x="5055" y="43"/>
            <a:chExt cx="642" cy="650"/>
          </a:xfrm>
        </p:grpSpPr>
        <p:sp>
          <p:nvSpPr>
            <p:cNvPr id="9224" name="Oval 8"/>
            <p:cNvSpPr>
              <a:spLocks noChangeArrowheads="1"/>
            </p:cNvSpPr>
            <p:nvPr/>
          </p:nvSpPr>
          <p:spPr bwMode="auto">
            <a:xfrm>
              <a:off x="5071" y="67"/>
              <a:ext cx="610" cy="610"/>
            </a:xfrm>
            <a:prstGeom prst="ellipse">
              <a:avLst/>
            </a:prstGeom>
            <a:gradFill rotWithShape="1">
              <a:gsLst>
                <a:gs pos="0">
                  <a:srgbClr val="DDE5EB"/>
                </a:gs>
                <a:gs pos="100000">
                  <a:srgbClr val="DDE5EB">
                    <a:gamma/>
                    <a:shade val="76078"/>
                    <a:invGamma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25" name="AutoShape 9"/>
            <p:cNvSpPr>
              <a:spLocks noChangeArrowheads="1"/>
            </p:cNvSpPr>
            <p:nvPr/>
          </p:nvSpPr>
          <p:spPr bwMode="auto">
            <a:xfrm>
              <a:off x="5055" y="51"/>
              <a:ext cx="642" cy="642"/>
            </a:xfrm>
            <a:custGeom>
              <a:avLst/>
              <a:gdLst>
                <a:gd name="G0" fmla="+- 893 0 0"/>
                <a:gd name="G1" fmla="+- 21600 0 893"/>
                <a:gd name="G2" fmla="+- 21600 0 89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93" y="10800"/>
                  </a:moveTo>
                  <a:cubicBezTo>
                    <a:pt x="893" y="16271"/>
                    <a:pt x="5329" y="20707"/>
                    <a:pt x="10800" y="20707"/>
                  </a:cubicBezTo>
                  <a:cubicBezTo>
                    <a:pt x="16271" y="20707"/>
                    <a:pt x="20707" y="16271"/>
                    <a:pt x="20707" y="10800"/>
                  </a:cubicBezTo>
                  <a:cubicBezTo>
                    <a:pt x="20707" y="5329"/>
                    <a:pt x="16271" y="893"/>
                    <a:pt x="10800" y="893"/>
                  </a:cubicBezTo>
                  <a:cubicBezTo>
                    <a:pt x="5329" y="893"/>
                    <a:pt x="893" y="5329"/>
                    <a:pt x="893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84A5E">
                    <a:gamma/>
                    <a:shade val="46275"/>
                    <a:invGamma/>
                  </a:srgbClr>
                </a:gs>
                <a:gs pos="50000">
                  <a:srgbClr val="384A5E"/>
                </a:gs>
                <a:gs pos="100000">
                  <a:srgbClr val="384A5E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5F5F5F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4" name="Group 10"/>
            <p:cNvGrpSpPr>
              <a:grpSpLocks/>
            </p:cNvGrpSpPr>
            <p:nvPr/>
          </p:nvGrpSpPr>
          <p:grpSpPr bwMode="auto">
            <a:xfrm>
              <a:off x="5063" y="43"/>
              <a:ext cx="555" cy="570"/>
              <a:chOff x="5078" y="41"/>
              <a:chExt cx="555" cy="570"/>
            </a:xfrm>
          </p:grpSpPr>
          <p:pic>
            <p:nvPicPr>
              <p:cNvPr id="9227" name="Picture 11" descr="globe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5155" y="133"/>
                <a:ext cx="478" cy="478"/>
              </a:xfrm>
              <a:prstGeom prst="rect">
                <a:avLst/>
              </a:prstGeom>
              <a:noFill/>
            </p:spPr>
          </p:pic>
          <p:sp>
            <p:nvSpPr>
              <p:cNvPr id="9228" name="Oval 12"/>
              <p:cNvSpPr>
                <a:spLocks noChangeArrowheads="1"/>
              </p:cNvSpPr>
              <p:nvPr/>
            </p:nvSpPr>
            <p:spPr bwMode="auto">
              <a:xfrm rot="-1700833">
                <a:off x="5078" y="41"/>
                <a:ext cx="507" cy="365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47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229" name="AutoShape 13"/>
            <p:cNvSpPr>
              <a:spLocks noChangeArrowheads="1"/>
            </p:cNvSpPr>
            <p:nvPr/>
          </p:nvSpPr>
          <p:spPr bwMode="auto">
            <a:xfrm>
              <a:off x="5055" y="51"/>
              <a:ext cx="642" cy="642"/>
            </a:xfrm>
            <a:custGeom>
              <a:avLst/>
              <a:gdLst>
                <a:gd name="G0" fmla="+- 893 0 0"/>
                <a:gd name="G1" fmla="+- 21600 0 893"/>
                <a:gd name="G2" fmla="+- 21600 0 89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93" y="10800"/>
                  </a:moveTo>
                  <a:cubicBezTo>
                    <a:pt x="893" y="16271"/>
                    <a:pt x="5329" y="20707"/>
                    <a:pt x="10800" y="20707"/>
                  </a:cubicBezTo>
                  <a:cubicBezTo>
                    <a:pt x="16271" y="20707"/>
                    <a:pt x="20707" y="16271"/>
                    <a:pt x="20707" y="10800"/>
                  </a:cubicBezTo>
                  <a:cubicBezTo>
                    <a:pt x="20707" y="5329"/>
                    <a:pt x="16271" y="893"/>
                    <a:pt x="10800" y="893"/>
                  </a:cubicBezTo>
                  <a:cubicBezTo>
                    <a:pt x="5329" y="893"/>
                    <a:pt x="893" y="5329"/>
                    <a:pt x="893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16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2700000" scaled="1"/>
            </a:gradFill>
            <a:ln w="9525">
              <a:solidFill>
                <a:srgbClr val="C5D3DD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" name="Group 17"/>
          <p:cNvGrpSpPr>
            <a:grpSpLocks/>
          </p:cNvGrpSpPr>
          <p:nvPr/>
        </p:nvGrpSpPr>
        <p:grpSpPr bwMode="auto">
          <a:xfrm>
            <a:off x="357158" y="2359018"/>
            <a:ext cx="720725" cy="2284428"/>
            <a:chOff x="930" y="1162"/>
            <a:chExt cx="136" cy="272"/>
          </a:xfrm>
        </p:grpSpPr>
        <p:sp>
          <p:nvSpPr>
            <p:cNvPr id="18" name="Line 18"/>
            <p:cNvSpPr>
              <a:spLocks noChangeShapeType="1"/>
            </p:cNvSpPr>
            <p:nvPr/>
          </p:nvSpPr>
          <p:spPr bwMode="auto">
            <a:xfrm>
              <a:off x="930" y="1434"/>
              <a:ext cx="136" cy="0"/>
            </a:xfrm>
            <a:prstGeom prst="line">
              <a:avLst/>
            </a:prstGeom>
            <a:noFill/>
            <a:ln w="31750">
              <a:solidFill>
                <a:srgbClr val="666699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Line 19"/>
            <p:cNvSpPr>
              <a:spLocks noChangeShapeType="1"/>
            </p:cNvSpPr>
            <p:nvPr/>
          </p:nvSpPr>
          <p:spPr bwMode="auto">
            <a:xfrm>
              <a:off x="930" y="1162"/>
              <a:ext cx="0" cy="272"/>
            </a:xfrm>
            <a:prstGeom prst="line">
              <a:avLst/>
            </a:prstGeom>
            <a:noFill/>
            <a:ln w="31750">
              <a:solidFill>
                <a:srgbClr val="66669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" name="Group 17"/>
          <p:cNvGrpSpPr>
            <a:grpSpLocks/>
          </p:cNvGrpSpPr>
          <p:nvPr/>
        </p:nvGrpSpPr>
        <p:grpSpPr bwMode="auto">
          <a:xfrm>
            <a:off x="357158" y="1071546"/>
            <a:ext cx="720725" cy="1290642"/>
            <a:chOff x="930" y="1162"/>
            <a:chExt cx="136" cy="272"/>
          </a:xfrm>
        </p:grpSpPr>
        <p:sp>
          <p:nvSpPr>
            <p:cNvPr id="21" name="Line 18"/>
            <p:cNvSpPr>
              <a:spLocks noChangeShapeType="1"/>
            </p:cNvSpPr>
            <p:nvPr/>
          </p:nvSpPr>
          <p:spPr bwMode="auto">
            <a:xfrm>
              <a:off x="930" y="1434"/>
              <a:ext cx="136" cy="0"/>
            </a:xfrm>
            <a:prstGeom prst="line">
              <a:avLst/>
            </a:prstGeom>
            <a:noFill/>
            <a:ln w="31750">
              <a:solidFill>
                <a:srgbClr val="666699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Line 19"/>
            <p:cNvSpPr>
              <a:spLocks noChangeShapeType="1"/>
            </p:cNvSpPr>
            <p:nvPr/>
          </p:nvSpPr>
          <p:spPr bwMode="auto">
            <a:xfrm>
              <a:off x="930" y="1162"/>
              <a:ext cx="0" cy="272"/>
            </a:xfrm>
            <a:prstGeom prst="line">
              <a:avLst/>
            </a:prstGeom>
            <a:noFill/>
            <a:ln w="31750">
              <a:solidFill>
                <a:srgbClr val="66669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3" name="Rectangle 26"/>
          <p:cNvSpPr>
            <a:spLocks noChangeArrowheads="1"/>
          </p:cNvSpPr>
          <p:nvPr/>
        </p:nvSpPr>
        <p:spPr bwMode="auto">
          <a:xfrm>
            <a:off x="5072066" y="1000108"/>
            <a:ext cx="3143272" cy="128588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666699"/>
            </a:solidFill>
            <a:miter lim="800000"/>
            <a:headEnd/>
            <a:tailEnd/>
          </a:ln>
        </p:spPr>
        <p:txBody>
          <a:bodyPr wrap="square" lIns="0" tIns="108000" rIns="144000" bIns="108000" anchor="ctr" anchorCtr="0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n-US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	</a:t>
            </a:r>
            <a:r>
              <a:rPr lang="th-TH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ก่อตั้ง 5 ประเทศ </a:t>
            </a:r>
            <a:r>
              <a:rPr lang="en-US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(</a:t>
            </a:r>
            <a:r>
              <a:rPr lang="th-TH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อินโดนีเซีย</a:t>
            </a:r>
            <a:r>
              <a:rPr lang="en-US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, </a:t>
            </a:r>
            <a:r>
              <a:rPr lang="th-TH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ฟิลิปปินส์</a:t>
            </a:r>
            <a:r>
              <a:rPr lang="en-US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,</a:t>
            </a:r>
            <a:r>
              <a:rPr lang="th-TH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 สิงคโปร์</a:t>
            </a:r>
            <a:r>
              <a:rPr lang="en-US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, </a:t>
            </a:r>
            <a:r>
              <a:rPr lang="th-TH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มาเลเซีย และไทย</a:t>
            </a:r>
            <a:r>
              <a:rPr lang="en-US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)</a:t>
            </a:r>
            <a:endParaRPr lang="th-TH" sz="2600" b="1" dirty="0">
              <a:solidFill>
                <a:srgbClr val="706472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24" name="Rectangle 26"/>
          <p:cNvSpPr>
            <a:spLocks noChangeArrowheads="1"/>
          </p:cNvSpPr>
          <p:nvPr/>
        </p:nvSpPr>
        <p:spPr bwMode="auto">
          <a:xfrm>
            <a:off x="1142976" y="1785926"/>
            <a:ext cx="3071834" cy="114300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666699"/>
            </a:solidFill>
            <a:miter lim="800000"/>
            <a:headEnd/>
            <a:tailEnd/>
          </a:ln>
        </p:spPr>
        <p:txBody>
          <a:bodyPr wrap="square" lIns="144000" tIns="108000" rIns="144000" bIns="108000" anchor="ctr" anchorCtr="0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n-US" sz="28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	</a:t>
            </a:r>
            <a:r>
              <a:rPr lang="th-TH" sz="28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ประเทศสมาชิกปัจจุบัน 10 ประเทศ</a:t>
            </a:r>
            <a:endParaRPr lang="th-TH" sz="2800" b="1" dirty="0">
              <a:solidFill>
                <a:srgbClr val="706472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25" name="Rectangle 26"/>
          <p:cNvSpPr>
            <a:spLocks noChangeArrowheads="1"/>
          </p:cNvSpPr>
          <p:nvPr/>
        </p:nvSpPr>
        <p:spPr bwMode="auto">
          <a:xfrm>
            <a:off x="1142976" y="4143380"/>
            <a:ext cx="3071834" cy="114300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666699"/>
            </a:solidFill>
            <a:miter lim="800000"/>
            <a:headEnd/>
            <a:tailEnd/>
          </a:ln>
        </p:spPr>
        <p:txBody>
          <a:bodyPr wrap="square" lIns="144000" tIns="108000" rIns="144000" bIns="108000" anchor="ctr" anchorCtr="0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n-US" sz="28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	</a:t>
            </a:r>
            <a:r>
              <a:rPr lang="th-TH" sz="28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ประชากรและผลิตภัณฑ์มวลรวม </a:t>
            </a:r>
            <a:r>
              <a:rPr lang="en-US" sz="28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(GDP)</a:t>
            </a:r>
            <a:endParaRPr lang="th-TH" sz="2800" b="1" dirty="0">
              <a:solidFill>
                <a:srgbClr val="706472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27" name="Rectangle 26"/>
          <p:cNvSpPr>
            <a:spLocks noChangeArrowheads="1"/>
          </p:cNvSpPr>
          <p:nvPr/>
        </p:nvSpPr>
        <p:spPr bwMode="auto">
          <a:xfrm>
            <a:off x="5072066" y="2428868"/>
            <a:ext cx="3143272" cy="135732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666699"/>
            </a:solidFill>
            <a:miter lim="800000"/>
            <a:headEnd/>
            <a:tailEnd/>
          </a:ln>
        </p:spPr>
        <p:txBody>
          <a:bodyPr wrap="square" lIns="144000" tIns="108000" rIns="144000" bIns="108000" anchor="ctr" anchorCtr="0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n-US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	</a:t>
            </a:r>
            <a:r>
              <a:rPr lang="th-TH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เพิ่มเติม 5 ประเทศ</a:t>
            </a:r>
            <a:r>
              <a:rPr lang="en-US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 (</a:t>
            </a:r>
            <a:r>
              <a:rPr lang="th-TH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บรูไน</a:t>
            </a:r>
            <a:r>
              <a:rPr lang="en-US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, </a:t>
            </a:r>
            <a:r>
              <a:rPr lang="th-TH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เวียดนาม</a:t>
            </a:r>
            <a:r>
              <a:rPr lang="en-US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,</a:t>
            </a:r>
            <a:r>
              <a:rPr lang="th-TH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 ลาว</a:t>
            </a:r>
            <a:r>
              <a:rPr lang="en-US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, </a:t>
            </a:r>
            <a:r>
              <a:rPr lang="th-TH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พม่า และกัมพูชา</a:t>
            </a:r>
            <a:r>
              <a:rPr lang="en-US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)</a:t>
            </a:r>
            <a:endParaRPr lang="th-TH" sz="2600" b="1" dirty="0" smtClean="0">
              <a:solidFill>
                <a:srgbClr val="706472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28" name="Rectangle 26"/>
          <p:cNvSpPr>
            <a:spLocks noChangeArrowheads="1"/>
          </p:cNvSpPr>
          <p:nvPr/>
        </p:nvSpPr>
        <p:spPr bwMode="auto">
          <a:xfrm>
            <a:off x="5143504" y="4214818"/>
            <a:ext cx="3071834" cy="57150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666699"/>
            </a:solidFill>
            <a:miter lim="800000"/>
            <a:headEnd/>
            <a:tailEnd/>
          </a:ln>
        </p:spPr>
        <p:txBody>
          <a:bodyPr wrap="square" lIns="144000" tIns="108000" rIns="144000" bIns="108000" anchor="ctr" anchorCtr="0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n-US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	590 </a:t>
            </a:r>
            <a:r>
              <a:rPr lang="th-TH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ล้านคน</a:t>
            </a:r>
            <a:endParaRPr lang="th-TH" sz="2600" b="1" dirty="0">
              <a:solidFill>
                <a:srgbClr val="706472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29" name="Rectangle 26"/>
          <p:cNvSpPr>
            <a:spLocks noChangeArrowheads="1"/>
          </p:cNvSpPr>
          <p:nvPr/>
        </p:nvSpPr>
        <p:spPr bwMode="auto">
          <a:xfrm>
            <a:off x="5143504" y="4929198"/>
            <a:ext cx="3071834" cy="121444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666699"/>
            </a:solidFill>
            <a:miter lim="800000"/>
            <a:headEnd/>
            <a:tailEnd/>
          </a:ln>
        </p:spPr>
        <p:txBody>
          <a:bodyPr wrap="square" lIns="144000" tIns="108000" rIns="144000" bIns="108000" anchor="ctr" anchorCtr="0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n-US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	</a:t>
            </a:r>
            <a:r>
              <a:rPr lang="th-TH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อันดับ 9 ของโลก </a:t>
            </a:r>
            <a:r>
              <a:rPr lang="en-US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(</a:t>
            </a:r>
            <a:r>
              <a:rPr lang="th-TH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มูลค่า 1.8 ล้านล้าน </a:t>
            </a:r>
            <a:r>
              <a:rPr lang="en-US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$US)</a:t>
            </a:r>
            <a:endParaRPr lang="th-TH" sz="2600" b="1" dirty="0">
              <a:solidFill>
                <a:srgbClr val="706472"/>
              </a:solidFill>
              <a:latin typeface="Angsana New" pitchFamily="18" charset="-34"/>
              <a:cs typeface="Angsana New" pitchFamily="18" charset="-34"/>
            </a:endParaRPr>
          </a:p>
        </p:txBody>
      </p:sp>
      <p:grpSp>
        <p:nvGrpSpPr>
          <p:cNvPr id="26" name="Group 17"/>
          <p:cNvGrpSpPr>
            <a:grpSpLocks/>
          </p:cNvGrpSpPr>
          <p:nvPr/>
        </p:nvGrpSpPr>
        <p:grpSpPr bwMode="auto">
          <a:xfrm>
            <a:off x="4357686" y="1857364"/>
            <a:ext cx="720725" cy="1355734"/>
            <a:chOff x="930" y="1162"/>
            <a:chExt cx="136" cy="272"/>
          </a:xfrm>
        </p:grpSpPr>
        <p:sp>
          <p:nvSpPr>
            <p:cNvPr id="30" name="Line 18"/>
            <p:cNvSpPr>
              <a:spLocks noChangeShapeType="1"/>
            </p:cNvSpPr>
            <p:nvPr/>
          </p:nvSpPr>
          <p:spPr bwMode="auto">
            <a:xfrm>
              <a:off x="930" y="1434"/>
              <a:ext cx="136" cy="0"/>
            </a:xfrm>
            <a:prstGeom prst="line">
              <a:avLst/>
            </a:prstGeom>
            <a:noFill/>
            <a:ln w="31750">
              <a:solidFill>
                <a:srgbClr val="666699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Line 19"/>
            <p:cNvSpPr>
              <a:spLocks noChangeShapeType="1"/>
            </p:cNvSpPr>
            <p:nvPr/>
          </p:nvSpPr>
          <p:spPr bwMode="auto">
            <a:xfrm>
              <a:off x="930" y="1162"/>
              <a:ext cx="0" cy="272"/>
            </a:xfrm>
            <a:prstGeom prst="line">
              <a:avLst/>
            </a:prstGeom>
            <a:noFill/>
            <a:ln w="31750">
              <a:solidFill>
                <a:srgbClr val="66669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2" name="Line 37"/>
          <p:cNvSpPr>
            <a:spLocks noChangeShapeType="1"/>
          </p:cNvSpPr>
          <p:nvPr/>
        </p:nvSpPr>
        <p:spPr bwMode="auto">
          <a:xfrm>
            <a:off x="4357686" y="1857364"/>
            <a:ext cx="720000" cy="0"/>
          </a:xfrm>
          <a:prstGeom prst="line">
            <a:avLst/>
          </a:prstGeom>
          <a:noFill/>
          <a:ln w="31750">
            <a:solidFill>
              <a:srgbClr val="6666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33" name="Group 17"/>
          <p:cNvGrpSpPr>
            <a:grpSpLocks/>
          </p:cNvGrpSpPr>
          <p:nvPr/>
        </p:nvGrpSpPr>
        <p:grpSpPr bwMode="auto">
          <a:xfrm>
            <a:off x="4357686" y="4498787"/>
            <a:ext cx="720725" cy="859042"/>
            <a:chOff x="930" y="1200"/>
            <a:chExt cx="136" cy="234"/>
          </a:xfrm>
        </p:grpSpPr>
        <p:sp>
          <p:nvSpPr>
            <p:cNvPr id="34" name="Line 18"/>
            <p:cNvSpPr>
              <a:spLocks noChangeShapeType="1"/>
            </p:cNvSpPr>
            <p:nvPr/>
          </p:nvSpPr>
          <p:spPr bwMode="auto">
            <a:xfrm>
              <a:off x="930" y="1434"/>
              <a:ext cx="136" cy="0"/>
            </a:xfrm>
            <a:prstGeom prst="line">
              <a:avLst/>
            </a:prstGeom>
            <a:noFill/>
            <a:ln w="31750">
              <a:solidFill>
                <a:srgbClr val="666699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Line 19"/>
            <p:cNvSpPr>
              <a:spLocks noChangeShapeType="1"/>
            </p:cNvSpPr>
            <p:nvPr/>
          </p:nvSpPr>
          <p:spPr bwMode="auto">
            <a:xfrm flipH="1">
              <a:off x="930" y="1200"/>
              <a:ext cx="0" cy="234"/>
            </a:xfrm>
            <a:prstGeom prst="line">
              <a:avLst/>
            </a:prstGeom>
            <a:noFill/>
            <a:ln w="31750">
              <a:solidFill>
                <a:srgbClr val="66669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6" name="Line 37"/>
          <p:cNvSpPr>
            <a:spLocks noChangeShapeType="1"/>
          </p:cNvSpPr>
          <p:nvPr/>
        </p:nvSpPr>
        <p:spPr bwMode="auto">
          <a:xfrm>
            <a:off x="4357686" y="4500570"/>
            <a:ext cx="720000" cy="0"/>
          </a:xfrm>
          <a:prstGeom prst="line">
            <a:avLst/>
          </a:prstGeom>
          <a:noFill/>
          <a:ln w="31750">
            <a:solidFill>
              <a:srgbClr val="6666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8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23" grpId="0" animBg="1"/>
      <p:bldP spid="24" grpId="0" animBg="1"/>
      <p:bldP spid="25" grpId="0" animBg="1"/>
      <p:bldP spid="27" grpId="0" animBg="1"/>
      <p:bldP spid="28" grpId="0" animBg="1"/>
      <p:bldP spid="29" grpId="0" animBg="1"/>
      <p:bldP spid="32" grpId="0" animBg="1"/>
      <p:bldP spid="3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66700" y="306388"/>
            <a:ext cx="8653463" cy="574675"/>
            <a:chOff x="168" y="193"/>
            <a:chExt cx="5492" cy="362"/>
          </a:xfrm>
        </p:grpSpPr>
        <p:sp>
          <p:nvSpPr>
            <p:cNvPr id="9221" name="Freeform 5"/>
            <p:cNvSpPr>
              <a:spLocks/>
            </p:cNvSpPr>
            <p:nvPr/>
          </p:nvSpPr>
          <p:spPr bwMode="auto">
            <a:xfrm>
              <a:off x="168" y="193"/>
              <a:ext cx="5492" cy="362"/>
            </a:xfrm>
            <a:custGeom>
              <a:avLst/>
              <a:gdLst/>
              <a:ahLst/>
              <a:cxnLst>
                <a:cxn ang="0">
                  <a:pos x="935" y="0"/>
                </a:cxn>
                <a:cxn ang="0">
                  <a:pos x="798" y="0"/>
                </a:cxn>
                <a:cxn ang="0">
                  <a:pos x="87" y="0"/>
                </a:cxn>
                <a:cxn ang="0">
                  <a:pos x="0" y="91"/>
                </a:cxn>
                <a:cxn ang="0">
                  <a:pos x="87" y="181"/>
                </a:cxn>
                <a:cxn ang="0">
                  <a:pos x="798" y="181"/>
                </a:cxn>
                <a:cxn ang="0">
                  <a:pos x="935" y="181"/>
                </a:cxn>
                <a:cxn ang="0">
                  <a:pos x="2743" y="181"/>
                </a:cxn>
                <a:cxn ang="0">
                  <a:pos x="2743" y="116"/>
                </a:cxn>
                <a:cxn ang="0">
                  <a:pos x="2743" y="77"/>
                </a:cxn>
                <a:cxn ang="0">
                  <a:pos x="2743" y="0"/>
                </a:cxn>
                <a:cxn ang="0">
                  <a:pos x="935" y="0"/>
                </a:cxn>
              </a:cxnLst>
              <a:rect l="0" t="0" r="r" b="b"/>
              <a:pathLst>
                <a:path w="2743" h="181">
                  <a:moveTo>
                    <a:pt x="935" y="0"/>
                  </a:moveTo>
                  <a:cubicBezTo>
                    <a:pt x="798" y="0"/>
                    <a:pt x="798" y="0"/>
                    <a:pt x="79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39" y="1"/>
                    <a:pt x="0" y="41"/>
                    <a:pt x="0" y="91"/>
                  </a:cubicBezTo>
                  <a:cubicBezTo>
                    <a:pt x="0" y="140"/>
                    <a:pt x="39" y="180"/>
                    <a:pt x="87" y="181"/>
                  </a:cubicBezTo>
                  <a:cubicBezTo>
                    <a:pt x="798" y="181"/>
                    <a:pt x="798" y="181"/>
                    <a:pt x="798" y="181"/>
                  </a:cubicBezTo>
                  <a:cubicBezTo>
                    <a:pt x="935" y="181"/>
                    <a:pt x="935" y="181"/>
                    <a:pt x="935" y="181"/>
                  </a:cubicBezTo>
                  <a:cubicBezTo>
                    <a:pt x="2743" y="181"/>
                    <a:pt x="2743" y="181"/>
                    <a:pt x="2743" y="181"/>
                  </a:cubicBezTo>
                  <a:cubicBezTo>
                    <a:pt x="2743" y="116"/>
                    <a:pt x="2743" y="116"/>
                    <a:pt x="2743" y="116"/>
                  </a:cubicBezTo>
                  <a:cubicBezTo>
                    <a:pt x="2743" y="77"/>
                    <a:pt x="2743" y="77"/>
                    <a:pt x="2743" y="77"/>
                  </a:cubicBezTo>
                  <a:cubicBezTo>
                    <a:pt x="2743" y="0"/>
                    <a:pt x="2743" y="0"/>
                    <a:pt x="2743" y="0"/>
                  </a:cubicBezTo>
                  <a:lnTo>
                    <a:pt x="935" y="0"/>
                  </a:lnTo>
                  <a:close/>
                </a:path>
              </a:pathLst>
            </a:custGeom>
            <a:gradFill rotWithShape="1">
              <a:gsLst>
                <a:gs pos="0">
                  <a:srgbClr val="384A5E"/>
                </a:gs>
                <a:gs pos="100000">
                  <a:srgbClr val="384A5E">
                    <a:gamma/>
                    <a:shade val="76078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28398" dir="1593903" algn="ctr" rotWithShape="0">
                <a:srgbClr val="808080"/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9222" name="Freeform 6"/>
            <p:cNvSpPr>
              <a:spLocks/>
            </p:cNvSpPr>
            <p:nvPr/>
          </p:nvSpPr>
          <p:spPr bwMode="auto">
            <a:xfrm>
              <a:off x="226" y="201"/>
              <a:ext cx="5426" cy="52"/>
            </a:xfrm>
            <a:custGeom>
              <a:avLst/>
              <a:gdLst/>
              <a:ahLst/>
              <a:cxnLst>
                <a:cxn ang="0">
                  <a:pos x="0" y="26"/>
                </a:cxn>
                <a:cxn ang="0">
                  <a:pos x="58" y="0"/>
                </a:cxn>
                <a:cxn ang="0">
                  <a:pos x="2710" y="0"/>
                </a:cxn>
                <a:cxn ang="0">
                  <a:pos x="2710" y="26"/>
                </a:cxn>
                <a:cxn ang="0">
                  <a:pos x="0" y="26"/>
                </a:cxn>
              </a:cxnLst>
              <a:rect l="0" t="0" r="r" b="b"/>
              <a:pathLst>
                <a:path w="2710" h="26">
                  <a:moveTo>
                    <a:pt x="0" y="26"/>
                  </a:moveTo>
                  <a:cubicBezTo>
                    <a:pt x="15" y="10"/>
                    <a:pt x="36" y="0"/>
                    <a:pt x="58" y="0"/>
                  </a:cubicBezTo>
                  <a:cubicBezTo>
                    <a:pt x="2710" y="0"/>
                    <a:pt x="2710" y="0"/>
                    <a:pt x="2710" y="0"/>
                  </a:cubicBezTo>
                  <a:cubicBezTo>
                    <a:pt x="2710" y="26"/>
                    <a:pt x="2710" y="26"/>
                    <a:pt x="2710" y="26"/>
                  </a:cubicBezTo>
                  <a:lnTo>
                    <a:pt x="0" y="26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64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/>
              <a:t>II </a:t>
            </a:r>
            <a:r>
              <a:rPr lang="th-TH" sz="3600" b="1" dirty="0" smtClean="0"/>
              <a:t>การจัดตั้งประชาคมอาเซียน </a:t>
            </a:r>
            <a:r>
              <a:rPr lang="en-US" sz="2800" b="1" dirty="0" smtClean="0"/>
              <a:t>(ASEAN Community)</a:t>
            </a:r>
            <a:endParaRPr lang="en-US" sz="2000" b="1" dirty="0"/>
          </a:p>
        </p:txBody>
      </p: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8024813" y="68263"/>
            <a:ext cx="1019175" cy="1031875"/>
            <a:chOff x="5055" y="43"/>
            <a:chExt cx="642" cy="650"/>
          </a:xfrm>
        </p:grpSpPr>
        <p:sp>
          <p:nvSpPr>
            <p:cNvPr id="9224" name="Oval 8"/>
            <p:cNvSpPr>
              <a:spLocks noChangeArrowheads="1"/>
            </p:cNvSpPr>
            <p:nvPr/>
          </p:nvSpPr>
          <p:spPr bwMode="auto">
            <a:xfrm>
              <a:off x="5071" y="67"/>
              <a:ext cx="610" cy="610"/>
            </a:xfrm>
            <a:prstGeom prst="ellipse">
              <a:avLst/>
            </a:prstGeom>
            <a:gradFill rotWithShape="1">
              <a:gsLst>
                <a:gs pos="0">
                  <a:srgbClr val="DDE5EB"/>
                </a:gs>
                <a:gs pos="100000">
                  <a:srgbClr val="DDE5EB">
                    <a:gamma/>
                    <a:shade val="76078"/>
                    <a:invGamma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25" name="AutoShape 9"/>
            <p:cNvSpPr>
              <a:spLocks noChangeArrowheads="1"/>
            </p:cNvSpPr>
            <p:nvPr/>
          </p:nvSpPr>
          <p:spPr bwMode="auto">
            <a:xfrm>
              <a:off x="5055" y="51"/>
              <a:ext cx="642" cy="642"/>
            </a:xfrm>
            <a:custGeom>
              <a:avLst/>
              <a:gdLst>
                <a:gd name="G0" fmla="+- 893 0 0"/>
                <a:gd name="G1" fmla="+- 21600 0 893"/>
                <a:gd name="G2" fmla="+- 21600 0 89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93" y="10800"/>
                  </a:moveTo>
                  <a:cubicBezTo>
                    <a:pt x="893" y="16271"/>
                    <a:pt x="5329" y="20707"/>
                    <a:pt x="10800" y="20707"/>
                  </a:cubicBezTo>
                  <a:cubicBezTo>
                    <a:pt x="16271" y="20707"/>
                    <a:pt x="20707" y="16271"/>
                    <a:pt x="20707" y="10800"/>
                  </a:cubicBezTo>
                  <a:cubicBezTo>
                    <a:pt x="20707" y="5329"/>
                    <a:pt x="16271" y="893"/>
                    <a:pt x="10800" y="893"/>
                  </a:cubicBezTo>
                  <a:cubicBezTo>
                    <a:pt x="5329" y="893"/>
                    <a:pt x="893" y="5329"/>
                    <a:pt x="893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84A5E">
                    <a:gamma/>
                    <a:shade val="46275"/>
                    <a:invGamma/>
                  </a:srgbClr>
                </a:gs>
                <a:gs pos="50000">
                  <a:srgbClr val="384A5E"/>
                </a:gs>
                <a:gs pos="100000">
                  <a:srgbClr val="384A5E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5F5F5F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4" name="Group 10"/>
            <p:cNvGrpSpPr>
              <a:grpSpLocks/>
            </p:cNvGrpSpPr>
            <p:nvPr/>
          </p:nvGrpSpPr>
          <p:grpSpPr bwMode="auto">
            <a:xfrm>
              <a:off x="5063" y="43"/>
              <a:ext cx="555" cy="570"/>
              <a:chOff x="5078" y="41"/>
              <a:chExt cx="555" cy="570"/>
            </a:xfrm>
          </p:grpSpPr>
          <p:pic>
            <p:nvPicPr>
              <p:cNvPr id="9227" name="Picture 11" descr="globe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5155" y="133"/>
                <a:ext cx="478" cy="478"/>
              </a:xfrm>
              <a:prstGeom prst="rect">
                <a:avLst/>
              </a:prstGeom>
              <a:noFill/>
            </p:spPr>
          </p:pic>
          <p:sp>
            <p:nvSpPr>
              <p:cNvPr id="9228" name="Oval 12"/>
              <p:cNvSpPr>
                <a:spLocks noChangeArrowheads="1"/>
              </p:cNvSpPr>
              <p:nvPr/>
            </p:nvSpPr>
            <p:spPr bwMode="auto">
              <a:xfrm rot="-1700833">
                <a:off x="5078" y="41"/>
                <a:ext cx="507" cy="365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47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229" name="AutoShape 13"/>
            <p:cNvSpPr>
              <a:spLocks noChangeArrowheads="1"/>
            </p:cNvSpPr>
            <p:nvPr/>
          </p:nvSpPr>
          <p:spPr bwMode="auto">
            <a:xfrm>
              <a:off x="5055" y="51"/>
              <a:ext cx="642" cy="642"/>
            </a:xfrm>
            <a:custGeom>
              <a:avLst/>
              <a:gdLst>
                <a:gd name="G0" fmla="+- 893 0 0"/>
                <a:gd name="G1" fmla="+- 21600 0 893"/>
                <a:gd name="G2" fmla="+- 21600 0 89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93" y="10800"/>
                  </a:moveTo>
                  <a:cubicBezTo>
                    <a:pt x="893" y="16271"/>
                    <a:pt x="5329" y="20707"/>
                    <a:pt x="10800" y="20707"/>
                  </a:cubicBezTo>
                  <a:cubicBezTo>
                    <a:pt x="16271" y="20707"/>
                    <a:pt x="20707" y="16271"/>
                    <a:pt x="20707" y="10800"/>
                  </a:cubicBezTo>
                  <a:cubicBezTo>
                    <a:pt x="20707" y="5329"/>
                    <a:pt x="16271" y="893"/>
                    <a:pt x="10800" y="893"/>
                  </a:cubicBezTo>
                  <a:cubicBezTo>
                    <a:pt x="5329" y="893"/>
                    <a:pt x="893" y="5329"/>
                    <a:pt x="893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16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2700000" scaled="1"/>
            </a:gradFill>
            <a:ln w="9525">
              <a:solidFill>
                <a:srgbClr val="C5D3DD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" name="Group 17"/>
          <p:cNvGrpSpPr>
            <a:grpSpLocks/>
          </p:cNvGrpSpPr>
          <p:nvPr/>
        </p:nvGrpSpPr>
        <p:grpSpPr bwMode="auto">
          <a:xfrm>
            <a:off x="214282" y="1071546"/>
            <a:ext cx="720725" cy="1651004"/>
            <a:chOff x="930" y="1162"/>
            <a:chExt cx="136" cy="272"/>
          </a:xfrm>
        </p:grpSpPr>
        <p:sp>
          <p:nvSpPr>
            <p:cNvPr id="18" name="Line 18"/>
            <p:cNvSpPr>
              <a:spLocks noChangeShapeType="1"/>
            </p:cNvSpPr>
            <p:nvPr/>
          </p:nvSpPr>
          <p:spPr bwMode="auto">
            <a:xfrm>
              <a:off x="930" y="1434"/>
              <a:ext cx="136" cy="0"/>
            </a:xfrm>
            <a:prstGeom prst="line">
              <a:avLst/>
            </a:prstGeom>
            <a:noFill/>
            <a:ln w="31750">
              <a:solidFill>
                <a:srgbClr val="666699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Line 19"/>
            <p:cNvSpPr>
              <a:spLocks noChangeShapeType="1"/>
            </p:cNvSpPr>
            <p:nvPr/>
          </p:nvSpPr>
          <p:spPr bwMode="auto">
            <a:xfrm>
              <a:off x="930" y="1162"/>
              <a:ext cx="0" cy="272"/>
            </a:xfrm>
            <a:prstGeom prst="line">
              <a:avLst/>
            </a:prstGeom>
            <a:noFill/>
            <a:ln w="31750">
              <a:solidFill>
                <a:srgbClr val="66669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3" name="Rectangle 26"/>
          <p:cNvSpPr>
            <a:spLocks noChangeArrowheads="1"/>
          </p:cNvSpPr>
          <p:nvPr/>
        </p:nvSpPr>
        <p:spPr bwMode="auto">
          <a:xfrm>
            <a:off x="928662" y="2071678"/>
            <a:ext cx="3214710" cy="207170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666699"/>
            </a:solidFill>
            <a:miter lim="800000"/>
            <a:headEnd/>
            <a:tailEnd/>
          </a:ln>
        </p:spPr>
        <p:txBody>
          <a:bodyPr wrap="square" lIns="0" tIns="108000" rIns="144000" bIns="108000" anchor="ctr" anchorCtr="0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th-TH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  	</a:t>
            </a:r>
            <a:r>
              <a:rPr lang="th-TH" sz="28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ประเทศจัดตั้งโดยปฏิญญาว่าด้วยความร่วมมือในอาเซียน </a:t>
            </a:r>
            <a:r>
              <a:rPr lang="en-US" sz="28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(ASEAN Concord II </a:t>
            </a:r>
            <a:r>
              <a:rPr lang="th-TH" sz="28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หรือ </a:t>
            </a:r>
            <a:r>
              <a:rPr lang="en-US" sz="28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Bali Concord II)</a:t>
            </a:r>
            <a:endParaRPr lang="th-TH" sz="2600" b="1" dirty="0">
              <a:solidFill>
                <a:srgbClr val="706472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27" name="Rectangle 26"/>
          <p:cNvSpPr>
            <a:spLocks noChangeArrowheads="1"/>
          </p:cNvSpPr>
          <p:nvPr/>
        </p:nvSpPr>
        <p:spPr bwMode="auto">
          <a:xfrm>
            <a:off x="4714876" y="1000108"/>
            <a:ext cx="3643338" cy="171451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666699"/>
            </a:solidFill>
            <a:miter lim="800000"/>
            <a:headEnd/>
            <a:tailEnd/>
          </a:ln>
        </p:spPr>
        <p:txBody>
          <a:bodyPr wrap="square" lIns="0" tIns="108000" rIns="108000" bIns="108000" anchor="ctr" anchorCtr="0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n-US" sz="20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	</a:t>
            </a:r>
            <a:r>
              <a:rPr lang="th-TH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ตั้งประชาคมอาเซียนภายในปี ค.ศ.2020 </a:t>
            </a:r>
            <a:r>
              <a:rPr lang="en-US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(</a:t>
            </a:r>
            <a:r>
              <a:rPr lang="th-TH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พ.ศ.2563</a:t>
            </a:r>
            <a:r>
              <a:rPr lang="en-US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) </a:t>
            </a:r>
            <a:r>
              <a:rPr lang="th-TH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และเร่งรัดให้เป็นประชาคมโดยสมบูรณ์ใน ค.ศ.2015 </a:t>
            </a:r>
            <a:r>
              <a:rPr lang="en-US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(</a:t>
            </a:r>
            <a:r>
              <a:rPr lang="th-TH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พ.ศ.2558</a:t>
            </a:r>
            <a:r>
              <a:rPr lang="en-US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)</a:t>
            </a:r>
            <a:endParaRPr lang="th-TH" sz="2600" b="1" dirty="0" smtClean="0">
              <a:solidFill>
                <a:srgbClr val="706472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28" name="Rectangle 26"/>
          <p:cNvSpPr>
            <a:spLocks noChangeArrowheads="1"/>
          </p:cNvSpPr>
          <p:nvPr/>
        </p:nvSpPr>
        <p:spPr bwMode="auto">
          <a:xfrm>
            <a:off x="4714876" y="2786058"/>
            <a:ext cx="3643338" cy="57150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666699"/>
            </a:solidFill>
            <a:miter lim="800000"/>
            <a:headEnd/>
            <a:tailEnd/>
          </a:ln>
        </p:spPr>
        <p:txBody>
          <a:bodyPr wrap="square" lIns="144000" tIns="108000" rIns="144000" bIns="108000" anchor="ctr" anchorCtr="0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th-TH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ประกอบด้วย 3 เสาหลัก </a:t>
            </a:r>
            <a:r>
              <a:rPr lang="en-US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(Pillars)</a:t>
            </a:r>
            <a:endParaRPr lang="th-TH" sz="2600" b="1" dirty="0">
              <a:solidFill>
                <a:srgbClr val="706472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34" name="Line 37"/>
          <p:cNvSpPr>
            <a:spLocks noChangeShapeType="1"/>
          </p:cNvSpPr>
          <p:nvPr/>
        </p:nvSpPr>
        <p:spPr bwMode="auto">
          <a:xfrm>
            <a:off x="4214810" y="1714488"/>
            <a:ext cx="503237" cy="1588"/>
          </a:xfrm>
          <a:prstGeom prst="line">
            <a:avLst/>
          </a:prstGeom>
          <a:noFill/>
          <a:ln w="31750">
            <a:solidFill>
              <a:srgbClr val="6666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5" name="Line 37"/>
          <p:cNvSpPr>
            <a:spLocks noChangeShapeType="1"/>
          </p:cNvSpPr>
          <p:nvPr/>
        </p:nvSpPr>
        <p:spPr bwMode="auto">
          <a:xfrm>
            <a:off x="4214810" y="3070222"/>
            <a:ext cx="503237" cy="1588"/>
          </a:xfrm>
          <a:prstGeom prst="line">
            <a:avLst/>
          </a:prstGeom>
          <a:noFill/>
          <a:ln w="31750">
            <a:solidFill>
              <a:srgbClr val="6666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7" name="Line 31"/>
          <p:cNvSpPr>
            <a:spLocks noChangeShapeType="1"/>
          </p:cNvSpPr>
          <p:nvPr/>
        </p:nvSpPr>
        <p:spPr bwMode="auto">
          <a:xfrm flipH="1">
            <a:off x="4214809" y="1714488"/>
            <a:ext cx="0" cy="1357322"/>
          </a:xfrm>
          <a:prstGeom prst="line">
            <a:avLst/>
          </a:prstGeom>
          <a:noFill/>
          <a:ln w="25400">
            <a:solidFill>
              <a:srgbClr val="6666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5" name="Rectangle 24"/>
          <p:cNvSpPr>
            <a:spLocks noChangeArrowheads="1"/>
          </p:cNvSpPr>
          <p:nvPr/>
        </p:nvSpPr>
        <p:spPr bwMode="auto">
          <a:xfrm>
            <a:off x="5429256" y="3500438"/>
            <a:ext cx="3500462" cy="78581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666699"/>
            </a:solidFill>
            <a:miter lim="800000"/>
            <a:headEnd/>
            <a:tailEnd/>
          </a:ln>
        </p:spPr>
        <p:txBody>
          <a:bodyPr wrap="square" lIns="144000" tIns="108000" rIns="144000" bIns="108000" anchor="ctr" anchorCtr="0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th-TH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ประชาคมความมั่นคงอาเซียน </a:t>
            </a:r>
            <a:r>
              <a:rPr lang="en-US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(ASEAN Security Community)</a:t>
            </a:r>
          </a:p>
        </p:txBody>
      </p:sp>
      <p:sp>
        <p:nvSpPr>
          <p:cNvPr id="26" name="Rectangle 26"/>
          <p:cNvSpPr>
            <a:spLocks noChangeArrowheads="1"/>
          </p:cNvSpPr>
          <p:nvPr/>
        </p:nvSpPr>
        <p:spPr bwMode="auto">
          <a:xfrm>
            <a:off x="5429256" y="4429132"/>
            <a:ext cx="3500462" cy="85725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666699"/>
            </a:solidFill>
            <a:miter lim="800000"/>
            <a:headEnd/>
            <a:tailEnd/>
          </a:ln>
        </p:spPr>
        <p:txBody>
          <a:bodyPr wrap="square" lIns="144000" tIns="108000" rIns="144000" bIns="108000" anchor="ctr" anchorCtr="0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th-TH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ประชาคมเศรษฐกิจอาเซียน </a:t>
            </a:r>
            <a:r>
              <a:rPr lang="en-US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(ASEAN Economic Community)</a:t>
            </a:r>
            <a:endParaRPr lang="th-TH" b="1" dirty="0">
              <a:solidFill>
                <a:srgbClr val="706472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30" name="Rectangle 26"/>
          <p:cNvSpPr>
            <a:spLocks noChangeArrowheads="1"/>
          </p:cNvSpPr>
          <p:nvPr/>
        </p:nvSpPr>
        <p:spPr bwMode="auto">
          <a:xfrm>
            <a:off x="5429256" y="5429264"/>
            <a:ext cx="3500462" cy="107157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666699"/>
            </a:solidFill>
            <a:miter lim="800000"/>
            <a:headEnd/>
            <a:tailEnd/>
          </a:ln>
        </p:spPr>
        <p:txBody>
          <a:bodyPr wrap="square" lIns="144000" tIns="108000" rIns="144000" bIns="108000" anchor="ctr" anchorCtr="0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th-TH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ประชาคมสังคมและวัฒนธรรมอาเซียน </a:t>
            </a:r>
            <a:r>
              <a:rPr lang="en-US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(ASEAN Socio-Cultural Community)</a:t>
            </a:r>
            <a:endParaRPr lang="th-TH" b="1" dirty="0">
              <a:solidFill>
                <a:srgbClr val="706472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32" name="Line 37"/>
          <p:cNvSpPr>
            <a:spLocks noChangeShapeType="1"/>
          </p:cNvSpPr>
          <p:nvPr/>
        </p:nvSpPr>
        <p:spPr bwMode="auto">
          <a:xfrm>
            <a:off x="4929190" y="3857628"/>
            <a:ext cx="503237" cy="1588"/>
          </a:xfrm>
          <a:prstGeom prst="line">
            <a:avLst/>
          </a:prstGeom>
          <a:noFill/>
          <a:ln w="31750">
            <a:solidFill>
              <a:srgbClr val="6666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9" name="Line 31"/>
          <p:cNvSpPr>
            <a:spLocks noChangeShapeType="1"/>
          </p:cNvSpPr>
          <p:nvPr/>
        </p:nvSpPr>
        <p:spPr bwMode="auto">
          <a:xfrm>
            <a:off x="4929190" y="3357562"/>
            <a:ext cx="0" cy="2643206"/>
          </a:xfrm>
          <a:prstGeom prst="line">
            <a:avLst/>
          </a:prstGeom>
          <a:noFill/>
          <a:ln w="25400">
            <a:solidFill>
              <a:srgbClr val="6666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0" name="Line 37"/>
          <p:cNvSpPr>
            <a:spLocks noChangeShapeType="1"/>
          </p:cNvSpPr>
          <p:nvPr/>
        </p:nvSpPr>
        <p:spPr bwMode="auto">
          <a:xfrm>
            <a:off x="4929190" y="4714884"/>
            <a:ext cx="503237" cy="1588"/>
          </a:xfrm>
          <a:prstGeom prst="line">
            <a:avLst/>
          </a:prstGeom>
          <a:noFill/>
          <a:ln w="31750">
            <a:solidFill>
              <a:srgbClr val="6666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1" name="Line 37"/>
          <p:cNvSpPr>
            <a:spLocks noChangeShapeType="1"/>
          </p:cNvSpPr>
          <p:nvPr/>
        </p:nvSpPr>
        <p:spPr bwMode="auto">
          <a:xfrm>
            <a:off x="4929190" y="5999180"/>
            <a:ext cx="503237" cy="1588"/>
          </a:xfrm>
          <a:prstGeom prst="line">
            <a:avLst/>
          </a:prstGeom>
          <a:noFill/>
          <a:ln w="31750">
            <a:solidFill>
              <a:srgbClr val="6666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8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23" grpId="0" animBg="1"/>
      <p:bldP spid="27" grpId="0" animBg="1"/>
      <p:bldP spid="28" grpId="0" animBg="1"/>
      <p:bldP spid="34" grpId="0" animBg="1"/>
      <p:bldP spid="35" grpId="0" animBg="1"/>
      <p:bldP spid="37" grpId="0" animBg="1"/>
      <p:bldP spid="25" grpId="0" animBg="1"/>
      <p:bldP spid="26" grpId="0" animBg="1"/>
      <p:bldP spid="30" grpId="0" animBg="1"/>
      <p:bldP spid="32" grpId="0" animBg="1"/>
      <p:bldP spid="39" grpId="0" animBg="1"/>
      <p:bldP spid="40" grpId="0" animBg="1"/>
      <p:bldP spid="4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66700" y="306388"/>
            <a:ext cx="8653463" cy="574675"/>
            <a:chOff x="168" y="193"/>
            <a:chExt cx="5492" cy="362"/>
          </a:xfrm>
        </p:grpSpPr>
        <p:sp>
          <p:nvSpPr>
            <p:cNvPr id="9221" name="Freeform 5"/>
            <p:cNvSpPr>
              <a:spLocks/>
            </p:cNvSpPr>
            <p:nvPr/>
          </p:nvSpPr>
          <p:spPr bwMode="auto">
            <a:xfrm>
              <a:off x="168" y="193"/>
              <a:ext cx="5492" cy="362"/>
            </a:xfrm>
            <a:custGeom>
              <a:avLst/>
              <a:gdLst/>
              <a:ahLst/>
              <a:cxnLst>
                <a:cxn ang="0">
                  <a:pos x="935" y="0"/>
                </a:cxn>
                <a:cxn ang="0">
                  <a:pos x="798" y="0"/>
                </a:cxn>
                <a:cxn ang="0">
                  <a:pos x="87" y="0"/>
                </a:cxn>
                <a:cxn ang="0">
                  <a:pos x="0" y="91"/>
                </a:cxn>
                <a:cxn ang="0">
                  <a:pos x="87" y="181"/>
                </a:cxn>
                <a:cxn ang="0">
                  <a:pos x="798" y="181"/>
                </a:cxn>
                <a:cxn ang="0">
                  <a:pos x="935" y="181"/>
                </a:cxn>
                <a:cxn ang="0">
                  <a:pos x="2743" y="181"/>
                </a:cxn>
                <a:cxn ang="0">
                  <a:pos x="2743" y="116"/>
                </a:cxn>
                <a:cxn ang="0">
                  <a:pos x="2743" y="77"/>
                </a:cxn>
                <a:cxn ang="0">
                  <a:pos x="2743" y="0"/>
                </a:cxn>
                <a:cxn ang="0">
                  <a:pos x="935" y="0"/>
                </a:cxn>
              </a:cxnLst>
              <a:rect l="0" t="0" r="r" b="b"/>
              <a:pathLst>
                <a:path w="2743" h="181">
                  <a:moveTo>
                    <a:pt x="935" y="0"/>
                  </a:moveTo>
                  <a:cubicBezTo>
                    <a:pt x="798" y="0"/>
                    <a:pt x="798" y="0"/>
                    <a:pt x="79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39" y="1"/>
                    <a:pt x="0" y="41"/>
                    <a:pt x="0" y="91"/>
                  </a:cubicBezTo>
                  <a:cubicBezTo>
                    <a:pt x="0" y="140"/>
                    <a:pt x="39" y="180"/>
                    <a:pt x="87" y="181"/>
                  </a:cubicBezTo>
                  <a:cubicBezTo>
                    <a:pt x="798" y="181"/>
                    <a:pt x="798" y="181"/>
                    <a:pt x="798" y="181"/>
                  </a:cubicBezTo>
                  <a:cubicBezTo>
                    <a:pt x="935" y="181"/>
                    <a:pt x="935" y="181"/>
                    <a:pt x="935" y="181"/>
                  </a:cubicBezTo>
                  <a:cubicBezTo>
                    <a:pt x="2743" y="181"/>
                    <a:pt x="2743" y="181"/>
                    <a:pt x="2743" y="181"/>
                  </a:cubicBezTo>
                  <a:cubicBezTo>
                    <a:pt x="2743" y="116"/>
                    <a:pt x="2743" y="116"/>
                    <a:pt x="2743" y="116"/>
                  </a:cubicBezTo>
                  <a:cubicBezTo>
                    <a:pt x="2743" y="77"/>
                    <a:pt x="2743" y="77"/>
                    <a:pt x="2743" y="77"/>
                  </a:cubicBezTo>
                  <a:cubicBezTo>
                    <a:pt x="2743" y="0"/>
                    <a:pt x="2743" y="0"/>
                    <a:pt x="2743" y="0"/>
                  </a:cubicBezTo>
                  <a:lnTo>
                    <a:pt x="935" y="0"/>
                  </a:lnTo>
                  <a:close/>
                </a:path>
              </a:pathLst>
            </a:custGeom>
            <a:gradFill rotWithShape="1">
              <a:gsLst>
                <a:gs pos="0">
                  <a:srgbClr val="384A5E"/>
                </a:gs>
                <a:gs pos="100000">
                  <a:srgbClr val="384A5E">
                    <a:gamma/>
                    <a:shade val="76078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28398" dir="1593903" algn="ctr" rotWithShape="0">
                <a:srgbClr val="808080"/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9222" name="Freeform 6"/>
            <p:cNvSpPr>
              <a:spLocks/>
            </p:cNvSpPr>
            <p:nvPr/>
          </p:nvSpPr>
          <p:spPr bwMode="auto">
            <a:xfrm>
              <a:off x="226" y="201"/>
              <a:ext cx="5426" cy="52"/>
            </a:xfrm>
            <a:custGeom>
              <a:avLst/>
              <a:gdLst/>
              <a:ahLst/>
              <a:cxnLst>
                <a:cxn ang="0">
                  <a:pos x="0" y="26"/>
                </a:cxn>
                <a:cxn ang="0">
                  <a:pos x="58" y="0"/>
                </a:cxn>
                <a:cxn ang="0">
                  <a:pos x="2710" y="0"/>
                </a:cxn>
                <a:cxn ang="0">
                  <a:pos x="2710" y="26"/>
                </a:cxn>
                <a:cxn ang="0">
                  <a:pos x="0" y="26"/>
                </a:cxn>
              </a:cxnLst>
              <a:rect l="0" t="0" r="r" b="b"/>
              <a:pathLst>
                <a:path w="2710" h="26">
                  <a:moveTo>
                    <a:pt x="0" y="26"/>
                  </a:moveTo>
                  <a:cubicBezTo>
                    <a:pt x="15" y="10"/>
                    <a:pt x="36" y="0"/>
                    <a:pt x="58" y="0"/>
                  </a:cubicBezTo>
                  <a:cubicBezTo>
                    <a:pt x="2710" y="0"/>
                    <a:pt x="2710" y="0"/>
                    <a:pt x="2710" y="0"/>
                  </a:cubicBezTo>
                  <a:cubicBezTo>
                    <a:pt x="2710" y="26"/>
                    <a:pt x="2710" y="26"/>
                    <a:pt x="2710" y="26"/>
                  </a:cubicBezTo>
                  <a:lnTo>
                    <a:pt x="0" y="26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64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/>
              <a:t>II </a:t>
            </a:r>
            <a:r>
              <a:rPr lang="th-TH" sz="3600" b="1" dirty="0" smtClean="0"/>
              <a:t>การจัดตั้งประชาคมอาเซียน </a:t>
            </a:r>
            <a:r>
              <a:rPr lang="en-US" sz="2800" b="1" dirty="0" smtClean="0"/>
              <a:t>(ASEAN Community)</a:t>
            </a:r>
            <a:endParaRPr lang="en-US" sz="2800" b="1" dirty="0"/>
          </a:p>
        </p:txBody>
      </p:sp>
      <p:grpSp>
        <p:nvGrpSpPr>
          <p:cNvPr id="5" name="Group 17"/>
          <p:cNvGrpSpPr>
            <a:grpSpLocks/>
          </p:cNvGrpSpPr>
          <p:nvPr/>
        </p:nvGrpSpPr>
        <p:grpSpPr bwMode="auto">
          <a:xfrm>
            <a:off x="214282" y="928670"/>
            <a:ext cx="720725" cy="2722574"/>
            <a:chOff x="930" y="1162"/>
            <a:chExt cx="136" cy="272"/>
          </a:xfrm>
        </p:grpSpPr>
        <p:sp>
          <p:nvSpPr>
            <p:cNvPr id="18" name="Line 18"/>
            <p:cNvSpPr>
              <a:spLocks noChangeShapeType="1"/>
            </p:cNvSpPr>
            <p:nvPr/>
          </p:nvSpPr>
          <p:spPr bwMode="auto">
            <a:xfrm>
              <a:off x="930" y="1434"/>
              <a:ext cx="136" cy="0"/>
            </a:xfrm>
            <a:prstGeom prst="line">
              <a:avLst/>
            </a:prstGeom>
            <a:noFill/>
            <a:ln w="31750">
              <a:solidFill>
                <a:srgbClr val="666699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Line 19"/>
            <p:cNvSpPr>
              <a:spLocks noChangeShapeType="1"/>
            </p:cNvSpPr>
            <p:nvPr/>
          </p:nvSpPr>
          <p:spPr bwMode="auto">
            <a:xfrm>
              <a:off x="930" y="1162"/>
              <a:ext cx="0" cy="272"/>
            </a:xfrm>
            <a:prstGeom prst="line">
              <a:avLst/>
            </a:prstGeom>
            <a:noFill/>
            <a:ln w="31750">
              <a:solidFill>
                <a:srgbClr val="66669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3" name="Rectangle 26"/>
          <p:cNvSpPr>
            <a:spLocks noChangeArrowheads="1"/>
          </p:cNvSpPr>
          <p:nvPr/>
        </p:nvSpPr>
        <p:spPr bwMode="auto">
          <a:xfrm>
            <a:off x="928662" y="2786058"/>
            <a:ext cx="3143272" cy="128588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666699"/>
            </a:solidFill>
            <a:miter lim="800000"/>
            <a:headEnd/>
            <a:tailEnd/>
          </a:ln>
        </p:spPr>
        <p:txBody>
          <a:bodyPr wrap="square" lIns="0" tIns="108000" rIns="144000" bIns="108000" anchor="ctr" anchorCtr="0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n-US" sz="28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	</a:t>
            </a:r>
            <a:r>
              <a:rPr lang="th-TH" sz="28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ประชาคมสังคมและวัฒนธรรมอาเซียน</a:t>
            </a:r>
            <a:r>
              <a:rPr lang="en-US" sz="28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 (ASCC)</a:t>
            </a:r>
            <a:endParaRPr lang="th-TH" sz="2800" b="1" dirty="0">
              <a:solidFill>
                <a:srgbClr val="706472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27" name="Rectangle 26"/>
          <p:cNvSpPr>
            <a:spLocks noChangeArrowheads="1"/>
          </p:cNvSpPr>
          <p:nvPr/>
        </p:nvSpPr>
        <p:spPr bwMode="auto">
          <a:xfrm>
            <a:off x="5143504" y="1071546"/>
            <a:ext cx="3500462" cy="78581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666699"/>
            </a:solidFill>
            <a:miter lim="800000"/>
            <a:headEnd/>
            <a:tailEnd/>
          </a:ln>
        </p:spPr>
        <p:txBody>
          <a:bodyPr wrap="square" lIns="144000" tIns="108000" rIns="144000" bIns="108000" anchor="ctr" anchorCtr="0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th-TH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	การสร้างประชาคมแห่งสังคมที่เอื้ออาทร</a:t>
            </a:r>
          </a:p>
        </p:txBody>
      </p:sp>
      <p:sp>
        <p:nvSpPr>
          <p:cNvPr id="28" name="Rectangle 26"/>
          <p:cNvSpPr>
            <a:spLocks noChangeArrowheads="1"/>
          </p:cNvSpPr>
          <p:nvPr/>
        </p:nvSpPr>
        <p:spPr bwMode="auto">
          <a:xfrm>
            <a:off x="5143504" y="2000240"/>
            <a:ext cx="3500462" cy="85725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666699"/>
            </a:solidFill>
            <a:miter lim="800000"/>
            <a:headEnd/>
            <a:tailEnd/>
          </a:ln>
        </p:spPr>
        <p:txBody>
          <a:bodyPr wrap="square" lIns="72000" tIns="108000" rIns="108000" bIns="108000" anchor="ctr" anchorCtr="0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th-TH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	แก้ไขผลกระทบต่อสังคมจากการรวมตัวทางเศรษฐกิจ</a:t>
            </a:r>
            <a:endParaRPr lang="th-TH" sz="2600" b="1" dirty="0">
              <a:solidFill>
                <a:srgbClr val="706472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29" name="Rectangle 26"/>
          <p:cNvSpPr>
            <a:spLocks noChangeArrowheads="1"/>
          </p:cNvSpPr>
          <p:nvPr/>
        </p:nvSpPr>
        <p:spPr bwMode="auto">
          <a:xfrm>
            <a:off x="5143504" y="4000504"/>
            <a:ext cx="3500462" cy="242889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666699"/>
            </a:solidFill>
            <a:miter lim="800000"/>
            <a:headEnd/>
            <a:tailEnd/>
          </a:ln>
        </p:spPr>
        <p:txBody>
          <a:bodyPr wrap="square" lIns="144000" tIns="108000" rIns="144000" bIns="108000" anchor="ctr" anchorCtr="0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th-TH" sz="2600" b="1" dirty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	</a:t>
            </a:r>
            <a:r>
              <a:rPr lang="th-TH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ส่งเสริมความเข้าใจระหว่างประชาชนระดับรากหญ้า การเรียนรู้ประวัติศาสตร์และวัฒนธรรมรวมทั้งรับรู้ข่าวสารที่จะเป็นรากฐานนำไปสู่การเป็นประชาชนอาเซียน</a:t>
            </a:r>
            <a:endParaRPr lang="th-TH" sz="2600" b="1" dirty="0">
              <a:solidFill>
                <a:srgbClr val="706472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34" name="Line 37"/>
          <p:cNvSpPr>
            <a:spLocks noChangeShapeType="1"/>
          </p:cNvSpPr>
          <p:nvPr/>
        </p:nvSpPr>
        <p:spPr bwMode="auto">
          <a:xfrm>
            <a:off x="4640267" y="1500174"/>
            <a:ext cx="503237" cy="1588"/>
          </a:xfrm>
          <a:prstGeom prst="line">
            <a:avLst/>
          </a:prstGeom>
          <a:noFill/>
          <a:ln w="31750">
            <a:solidFill>
              <a:srgbClr val="6666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5" name="Line 37"/>
          <p:cNvSpPr>
            <a:spLocks noChangeShapeType="1"/>
          </p:cNvSpPr>
          <p:nvPr/>
        </p:nvSpPr>
        <p:spPr bwMode="auto">
          <a:xfrm>
            <a:off x="4640267" y="2428868"/>
            <a:ext cx="503237" cy="1588"/>
          </a:xfrm>
          <a:prstGeom prst="line">
            <a:avLst/>
          </a:prstGeom>
          <a:noFill/>
          <a:ln w="31750">
            <a:solidFill>
              <a:srgbClr val="6666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6" name="Line 37"/>
          <p:cNvSpPr>
            <a:spLocks noChangeShapeType="1"/>
          </p:cNvSpPr>
          <p:nvPr/>
        </p:nvSpPr>
        <p:spPr bwMode="auto">
          <a:xfrm>
            <a:off x="4640267" y="3427412"/>
            <a:ext cx="503237" cy="1588"/>
          </a:xfrm>
          <a:prstGeom prst="line">
            <a:avLst/>
          </a:prstGeom>
          <a:noFill/>
          <a:ln w="31750">
            <a:solidFill>
              <a:srgbClr val="6666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7" name="Line 31"/>
          <p:cNvSpPr>
            <a:spLocks noChangeShapeType="1"/>
          </p:cNvSpPr>
          <p:nvPr/>
        </p:nvSpPr>
        <p:spPr bwMode="auto">
          <a:xfrm>
            <a:off x="4643436" y="1500174"/>
            <a:ext cx="0" cy="3643338"/>
          </a:xfrm>
          <a:prstGeom prst="line">
            <a:avLst/>
          </a:prstGeom>
          <a:noFill/>
          <a:ln w="25400">
            <a:solidFill>
              <a:srgbClr val="6666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8" name="Line 37"/>
          <p:cNvSpPr>
            <a:spLocks noChangeShapeType="1"/>
          </p:cNvSpPr>
          <p:nvPr/>
        </p:nvSpPr>
        <p:spPr bwMode="auto">
          <a:xfrm flipV="1">
            <a:off x="4065590" y="3429000"/>
            <a:ext cx="577847" cy="0"/>
          </a:xfrm>
          <a:prstGeom prst="line">
            <a:avLst/>
          </a:prstGeom>
          <a:noFill/>
          <a:ln w="31750">
            <a:solidFill>
              <a:srgbClr val="6666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5" name="Rectangle 26"/>
          <p:cNvSpPr>
            <a:spLocks noChangeArrowheads="1"/>
          </p:cNvSpPr>
          <p:nvPr/>
        </p:nvSpPr>
        <p:spPr bwMode="auto">
          <a:xfrm>
            <a:off x="5143504" y="3000372"/>
            <a:ext cx="3500462" cy="85725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666699"/>
            </a:solidFill>
            <a:miter lim="800000"/>
            <a:headEnd/>
            <a:tailEnd/>
          </a:ln>
        </p:spPr>
        <p:txBody>
          <a:bodyPr wrap="square" lIns="144000" tIns="108000" rIns="144000" bIns="108000" anchor="ctr" anchorCtr="0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th-TH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	ส่งเสริมความยั่งยืนของสิ่งแวดล้อม</a:t>
            </a:r>
            <a:endParaRPr lang="th-TH" sz="2600" b="1" dirty="0">
              <a:solidFill>
                <a:srgbClr val="706472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26" name="Line 37"/>
          <p:cNvSpPr>
            <a:spLocks noChangeShapeType="1"/>
          </p:cNvSpPr>
          <p:nvPr/>
        </p:nvSpPr>
        <p:spPr bwMode="auto">
          <a:xfrm>
            <a:off x="4643438" y="5143512"/>
            <a:ext cx="504000" cy="0"/>
          </a:xfrm>
          <a:prstGeom prst="line">
            <a:avLst/>
          </a:prstGeom>
          <a:noFill/>
          <a:ln w="31750">
            <a:solidFill>
              <a:srgbClr val="6666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8024813" y="68263"/>
            <a:ext cx="1019175" cy="1031875"/>
            <a:chOff x="5055" y="43"/>
            <a:chExt cx="642" cy="650"/>
          </a:xfrm>
        </p:grpSpPr>
        <p:sp>
          <p:nvSpPr>
            <p:cNvPr id="9224" name="Oval 8"/>
            <p:cNvSpPr>
              <a:spLocks noChangeArrowheads="1"/>
            </p:cNvSpPr>
            <p:nvPr/>
          </p:nvSpPr>
          <p:spPr bwMode="auto">
            <a:xfrm>
              <a:off x="5071" y="67"/>
              <a:ext cx="610" cy="610"/>
            </a:xfrm>
            <a:prstGeom prst="ellipse">
              <a:avLst/>
            </a:prstGeom>
            <a:gradFill rotWithShape="1">
              <a:gsLst>
                <a:gs pos="0">
                  <a:srgbClr val="DDE5EB"/>
                </a:gs>
                <a:gs pos="100000">
                  <a:srgbClr val="DDE5EB">
                    <a:gamma/>
                    <a:shade val="76078"/>
                    <a:invGamma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25" name="AutoShape 9"/>
            <p:cNvSpPr>
              <a:spLocks noChangeArrowheads="1"/>
            </p:cNvSpPr>
            <p:nvPr/>
          </p:nvSpPr>
          <p:spPr bwMode="auto">
            <a:xfrm>
              <a:off x="5055" y="51"/>
              <a:ext cx="642" cy="642"/>
            </a:xfrm>
            <a:custGeom>
              <a:avLst/>
              <a:gdLst>
                <a:gd name="G0" fmla="+- 893 0 0"/>
                <a:gd name="G1" fmla="+- 21600 0 893"/>
                <a:gd name="G2" fmla="+- 21600 0 89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93" y="10800"/>
                  </a:moveTo>
                  <a:cubicBezTo>
                    <a:pt x="893" y="16271"/>
                    <a:pt x="5329" y="20707"/>
                    <a:pt x="10800" y="20707"/>
                  </a:cubicBezTo>
                  <a:cubicBezTo>
                    <a:pt x="16271" y="20707"/>
                    <a:pt x="20707" y="16271"/>
                    <a:pt x="20707" y="10800"/>
                  </a:cubicBezTo>
                  <a:cubicBezTo>
                    <a:pt x="20707" y="5329"/>
                    <a:pt x="16271" y="893"/>
                    <a:pt x="10800" y="893"/>
                  </a:cubicBezTo>
                  <a:cubicBezTo>
                    <a:pt x="5329" y="893"/>
                    <a:pt x="893" y="5329"/>
                    <a:pt x="893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84A5E">
                    <a:gamma/>
                    <a:shade val="46275"/>
                    <a:invGamma/>
                  </a:srgbClr>
                </a:gs>
                <a:gs pos="50000">
                  <a:srgbClr val="384A5E"/>
                </a:gs>
                <a:gs pos="100000">
                  <a:srgbClr val="384A5E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5F5F5F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4" name="Group 10"/>
            <p:cNvGrpSpPr>
              <a:grpSpLocks/>
            </p:cNvGrpSpPr>
            <p:nvPr/>
          </p:nvGrpSpPr>
          <p:grpSpPr bwMode="auto">
            <a:xfrm>
              <a:off x="5063" y="43"/>
              <a:ext cx="555" cy="570"/>
              <a:chOff x="5078" y="41"/>
              <a:chExt cx="555" cy="570"/>
            </a:xfrm>
          </p:grpSpPr>
          <p:pic>
            <p:nvPicPr>
              <p:cNvPr id="9227" name="Picture 11" descr="globe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5155" y="133"/>
                <a:ext cx="478" cy="478"/>
              </a:xfrm>
              <a:prstGeom prst="rect">
                <a:avLst/>
              </a:prstGeom>
              <a:noFill/>
            </p:spPr>
          </p:pic>
          <p:sp>
            <p:nvSpPr>
              <p:cNvPr id="9228" name="Oval 12"/>
              <p:cNvSpPr>
                <a:spLocks noChangeArrowheads="1"/>
              </p:cNvSpPr>
              <p:nvPr/>
            </p:nvSpPr>
            <p:spPr bwMode="auto">
              <a:xfrm rot="-1700833">
                <a:off x="5078" y="41"/>
                <a:ext cx="507" cy="365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47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229" name="AutoShape 13"/>
            <p:cNvSpPr>
              <a:spLocks noChangeArrowheads="1"/>
            </p:cNvSpPr>
            <p:nvPr/>
          </p:nvSpPr>
          <p:spPr bwMode="auto">
            <a:xfrm>
              <a:off x="5055" y="51"/>
              <a:ext cx="642" cy="642"/>
            </a:xfrm>
            <a:custGeom>
              <a:avLst/>
              <a:gdLst>
                <a:gd name="G0" fmla="+- 893 0 0"/>
                <a:gd name="G1" fmla="+- 21600 0 893"/>
                <a:gd name="G2" fmla="+- 21600 0 89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93" y="10800"/>
                  </a:moveTo>
                  <a:cubicBezTo>
                    <a:pt x="893" y="16271"/>
                    <a:pt x="5329" y="20707"/>
                    <a:pt x="10800" y="20707"/>
                  </a:cubicBezTo>
                  <a:cubicBezTo>
                    <a:pt x="16271" y="20707"/>
                    <a:pt x="20707" y="16271"/>
                    <a:pt x="20707" y="10800"/>
                  </a:cubicBezTo>
                  <a:cubicBezTo>
                    <a:pt x="20707" y="5329"/>
                    <a:pt x="16271" y="893"/>
                    <a:pt x="10800" y="893"/>
                  </a:cubicBezTo>
                  <a:cubicBezTo>
                    <a:pt x="5329" y="893"/>
                    <a:pt x="893" y="5329"/>
                    <a:pt x="893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16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2700000" scaled="1"/>
            </a:gradFill>
            <a:ln w="9525">
              <a:solidFill>
                <a:srgbClr val="C5D3DD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8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23" grpId="0" animBg="1"/>
      <p:bldP spid="27" grpId="0" animBg="1"/>
      <p:bldP spid="28" grpId="0" animBg="1"/>
      <p:bldP spid="29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25" grpId="0" animBg="1"/>
      <p:bldP spid="2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66700" y="306388"/>
            <a:ext cx="8653463" cy="574675"/>
            <a:chOff x="168" y="193"/>
            <a:chExt cx="5492" cy="362"/>
          </a:xfrm>
        </p:grpSpPr>
        <p:sp>
          <p:nvSpPr>
            <p:cNvPr id="9221" name="Freeform 5"/>
            <p:cNvSpPr>
              <a:spLocks/>
            </p:cNvSpPr>
            <p:nvPr/>
          </p:nvSpPr>
          <p:spPr bwMode="auto">
            <a:xfrm>
              <a:off x="168" y="193"/>
              <a:ext cx="5492" cy="362"/>
            </a:xfrm>
            <a:custGeom>
              <a:avLst/>
              <a:gdLst/>
              <a:ahLst/>
              <a:cxnLst>
                <a:cxn ang="0">
                  <a:pos x="935" y="0"/>
                </a:cxn>
                <a:cxn ang="0">
                  <a:pos x="798" y="0"/>
                </a:cxn>
                <a:cxn ang="0">
                  <a:pos x="87" y="0"/>
                </a:cxn>
                <a:cxn ang="0">
                  <a:pos x="0" y="91"/>
                </a:cxn>
                <a:cxn ang="0">
                  <a:pos x="87" y="181"/>
                </a:cxn>
                <a:cxn ang="0">
                  <a:pos x="798" y="181"/>
                </a:cxn>
                <a:cxn ang="0">
                  <a:pos x="935" y="181"/>
                </a:cxn>
                <a:cxn ang="0">
                  <a:pos x="2743" y="181"/>
                </a:cxn>
                <a:cxn ang="0">
                  <a:pos x="2743" y="116"/>
                </a:cxn>
                <a:cxn ang="0">
                  <a:pos x="2743" y="77"/>
                </a:cxn>
                <a:cxn ang="0">
                  <a:pos x="2743" y="0"/>
                </a:cxn>
                <a:cxn ang="0">
                  <a:pos x="935" y="0"/>
                </a:cxn>
              </a:cxnLst>
              <a:rect l="0" t="0" r="r" b="b"/>
              <a:pathLst>
                <a:path w="2743" h="181">
                  <a:moveTo>
                    <a:pt x="935" y="0"/>
                  </a:moveTo>
                  <a:cubicBezTo>
                    <a:pt x="798" y="0"/>
                    <a:pt x="798" y="0"/>
                    <a:pt x="79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39" y="1"/>
                    <a:pt x="0" y="41"/>
                    <a:pt x="0" y="91"/>
                  </a:cubicBezTo>
                  <a:cubicBezTo>
                    <a:pt x="0" y="140"/>
                    <a:pt x="39" y="180"/>
                    <a:pt x="87" y="181"/>
                  </a:cubicBezTo>
                  <a:cubicBezTo>
                    <a:pt x="798" y="181"/>
                    <a:pt x="798" y="181"/>
                    <a:pt x="798" y="181"/>
                  </a:cubicBezTo>
                  <a:cubicBezTo>
                    <a:pt x="935" y="181"/>
                    <a:pt x="935" y="181"/>
                    <a:pt x="935" y="181"/>
                  </a:cubicBezTo>
                  <a:cubicBezTo>
                    <a:pt x="2743" y="181"/>
                    <a:pt x="2743" y="181"/>
                    <a:pt x="2743" y="181"/>
                  </a:cubicBezTo>
                  <a:cubicBezTo>
                    <a:pt x="2743" y="116"/>
                    <a:pt x="2743" y="116"/>
                    <a:pt x="2743" y="116"/>
                  </a:cubicBezTo>
                  <a:cubicBezTo>
                    <a:pt x="2743" y="77"/>
                    <a:pt x="2743" y="77"/>
                    <a:pt x="2743" y="77"/>
                  </a:cubicBezTo>
                  <a:cubicBezTo>
                    <a:pt x="2743" y="0"/>
                    <a:pt x="2743" y="0"/>
                    <a:pt x="2743" y="0"/>
                  </a:cubicBezTo>
                  <a:lnTo>
                    <a:pt x="935" y="0"/>
                  </a:lnTo>
                  <a:close/>
                </a:path>
              </a:pathLst>
            </a:custGeom>
            <a:gradFill rotWithShape="1">
              <a:gsLst>
                <a:gs pos="0">
                  <a:srgbClr val="384A5E"/>
                </a:gs>
                <a:gs pos="100000">
                  <a:srgbClr val="384A5E">
                    <a:gamma/>
                    <a:shade val="76078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28398" dir="1593903" algn="ctr" rotWithShape="0">
                <a:srgbClr val="808080"/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9222" name="Freeform 6"/>
            <p:cNvSpPr>
              <a:spLocks/>
            </p:cNvSpPr>
            <p:nvPr/>
          </p:nvSpPr>
          <p:spPr bwMode="auto">
            <a:xfrm>
              <a:off x="226" y="201"/>
              <a:ext cx="5426" cy="52"/>
            </a:xfrm>
            <a:custGeom>
              <a:avLst/>
              <a:gdLst/>
              <a:ahLst/>
              <a:cxnLst>
                <a:cxn ang="0">
                  <a:pos x="0" y="26"/>
                </a:cxn>
                <a:cxn ang="0">
                  <a:pos x="58" y="0"/>
                </a:cxn>
                <a:cxn ang="0">
                  <a:pos x="2710" y="0"/>
                </a:cxn>
                <a:cxn ang="0">
                  <a:pos x="2710" y="26"/>
                </a:cxn>
                <a:cxn ang="0">
                  <a:pos x="0" y="26"/>
                </a:cxn>
              </a:cxnLst>
              <a:rect l="0" t="0" r="r" b="b"/>
              <a:pathLst>
                <a:path w="2710" h="26">
                  <a:moveTo>
                    <a:pt x="0" y="26"/>
                  </a:moveTo>
                  <a:cubicBezTo>
                    <a:pt x="15" y="10"/>
                    <a:pt x="36" y="0"/>
                    <a:pt x="58" y="0"/>
                  </a:cubicBezTo>
                  <a:cubicBezTo>
                    <a:pt x="2710" y="0"/>
                    <a:pt x="2710" y="0"/>
                    <a:pt x="2710" y="0"/>
                  </a:cubicBezTo>
                  <a:cubicBezTo>
                    <a:pt x="2710" y="26"/>
                    <a:pt x="2710" y="26"/>
                    <a:pt x="2710" y="26"/>
                  </a:cubicBezTo>
                  <a:lnTo>
                    <a:pt x="0" y="26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64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/>
              <a:t>II </a:t>
            </a:r>
            <a:r>
              <a:rPr lang="th-TH" sz="3600" b="1" dirty="0" smtClean="0"/>
              <a:t>การจัดตั้งประชาคมอาเซียน </a:t>
            </a:r>
            <a:r>
              <a:rPr lang="en-US" sz="2800" b="1" dirty="0" smtClean="0"/>
              <a:t>(ASEAN Community)</a:t>
            </a:r>
            <a:endParaRPr lang="en-US" sz="2800" b="1" dirty="0"/>
          </a:p>
        </p:txBody>
      </p: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8024813" y="68263"/>
            <a:ext cx="1019175" cy="1031875"/>
            <a:chOff x="5055" y="43"/>
            <a:chExt cx="642" cy="650"/>
          </a:xfrm>
        </p:grpSpPr>
        <p:sp>
          <p:nvSpPr>
            <p:cNvPr id="9224" name="Oval 8"/>
            <p:cNvSpPr>
              <a:spLocks noChangeArrowheads="1"/>
            </p:cNvSpPr>
            <p:nvPr/>
          </p:nvSpPr>
          <p:spPr bwMode="auto">
            <a:xfrm>
              <a:off x="5071" y="67"/>
              <a:ext cx="610" cy="610"/>
            </a:xfrm>
            <a:prstGeom prst="ellipse">
              <a:avLst/>
            </a:prstGeom>
            <a:gradFill rotWithShape="1">
              <a:gsLst>
                <a:gs pos="0">
                  <a:srgbClr val="DDE5EB"/>
                </a:gs>
                <a:gs pos="100000">
                  <a:srgbClr val="DDE5EB">
                    <a:gamma/>
                    <a:shade val="76078"/>
                    <a:invGamma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25" name="AutoShape 9"/>
            <p:cNvSpPr>
              <a:spLocks noChangeArrowheads="1"/>
            </p:cNvSpPr>
            <p:nvPr/>
          </p:nvSpPr>
          <p:spPr bwMode="auto">
            <a:xfrm>
              <a:off x="5055" y="51"/>
              <a:ext cx="642" cy="642"/>
            </a:xfrm>
            <a:custGeom>
              <a:avLst/>
              <a:gdLst>
                <a:gd name="G0" fmla="+- 893 0 0"/>
                <a:gd name="G1" fmla="+- 21600 0 893"/>
                <a:gd name="G2" fmla="+- 21600 0 89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93" y="10800"/>
                  </a:moveTo>
                  <a:cubicBezTo>
                    <a:pt x="893" y="16271"/>
                    <a:pt x="5329" y="20707"/>
                    <a:pt x="10800" y="20707"/>
                  </a:cubicBezTo>
                  <a:cubicBezTo>
                    <a:pt x="16271" y="20707"/>
                    <a:pt x="20707" y="16271"/>
                    <a:pt x="20707" y="10800"/>
                  </a:cubicBezTo>
                  <a:cubicBezTo>
                    <a:pt x="20707" y="5329"/>
                    <a:pt x="16271" y="893"/>
                    <a:pt x="10800" y="893"/>
                  </a:cubicBezTo>
                  <a:cubicBezTo>
                    <a:pt x="5329" y="893"/>
                    <a:pt x="893" y="5329"/>
                    <a:pt x="893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84A5E">
                    <a:gamma/>
                    <a:shade val="46275"/>
                    <a:invGamma/>
                  </a:srgbClr>
                </a:gs>
                <a:gs pos="50000">
                  <a:srgbClr val="384A5E"/>
                </a:gs>
                <a:gs pos="100000">
                  <a:srgbClr val="384A5E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5F5F5F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4" name="Group 10"/>
            <p:cNvGrpSpPr>
              <a:grpSpLocks/>
            </p:cNvGrpSpPr>
            <p:nvPr/>
          </p:nvGrpSpPr>
          <p:grpSpPr bwMode="auto">
            <a:xfrm>
              <a:off x="5063" y="43"/>
              <a:ext cx="555" cy="570"/>
              <a:chOff x="5078" y="41"/>
              <a:chExt cx="555" cy="570"/>
            </a:xfrm>
          </p:grpSpPr>
          <p:pic>
            <p:nvPicPr>
              <p:cNvPr id="9227" name="Picture 11" descr="globe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5155" y="133"/>
                <a:ext cx="478" cy="478"/>
              </a:xfrm>
              <a:prstGeom prst="rect">
                <a:avLst/>
              </a:prstGeom>
              <a:noFill/>
            </p:spPr>
          </p:pic>
          <p:sp>
            <p:nvSpPr>
              <p:cNvPr id="9228" name="Oval 12"/>
              <p:cNvSpPr>
                <a:spLocks noChangeArrowheads="1"/>
              </p:cNvSpPr>
              <p:nvPr/>
            </p:nvSpPr>
            <p:spPr bwMode="auto">
              <a:xfrm rot="-1700833">
                <a:off x="5078" y="41"/>
                <a:ext cx="507" cy="365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47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229" name="AutoShape 13"/>
            <p:cNvSpPr>
              <a:spLocks noChangeArrowheads="1"/>
            </p:cNvSpPr>
            <p:nvPr/>
          </p:nvSpPr>
          <p:spPr bwMode="auto">
            <a:xfrm>
              <a:off x="5055" y="51"/>
              <a:ext cx="642" cy="642"/>
            </a:xfrm>
            <a:custGeom>
              <a:avLst/>
              <a:gdLst>
                <a:gd name="G0" fmla="+- 893 0 0"/>
                <a:gd name="G1" fmla="+- 21600 0 893"/>
                <a:gd name="G2" fmla="+- 21600 0 89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93" y="10800"/>
                  </a:moveTo>
                  <a:cubicBezTo>
                    <a:pt x="893" y="16271"/>
                    <a:pt x="5329" y="20707"/>
                    <a:pt x="10800" y="20707"/>
                  </a:cubicBezTo>
                  <a:cubicBezTo>
                    <a:pt x="16271" y="20707"/>
                    <a:pt x="20707" y="16271"/>
                    <a:pt x="20707" y="10800"/>
                  </a:cubicBezTo>
                  <a:cubicBezTo>
                    <a:pt x="20707" y="5329"/>
                    <a:pt x="16271" y="893"/>
                    <a:pt x="10800" y="893"/>
                  </a:cubicBezTo>
                  <a:cubicBezTo>
                    <a:pt x="5329" y="893"/>
                    <a:pt x="893" y="5329"/>
                    <a:pt x="893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16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2700000" scaled="1"/>
            </a:gradFill>
            <a:ln w="9525">
              <a:solidFill>
                <a:srgbClr val="C5D3DD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" name="Group 17"/>
          <p:cNvGrpSpPr>
            <a:grpSpLocks/>
          </p:cNvGrpSpPr>
          <p:nvPr/>
        </p:nvGrpSpPr>
        <p:grpSpPr bwMode="auto">
          <a:xfrm>
            <a:off x="214283" y="1071546"/>
            <a:ext cx="642942" cy="2500330"/>
            <a:chOff x="930" y="1162"/>
            <a:chExt cx="136" cy="272"/>
          </a:xfrm>
        </p:grpSpPr>
        <p:sp>
          <p:nvSpPr>
            <p:cNvPr id="18" name="Line 18"/>
            <p:cNvSpPr>
              <a:spLocks noChangeShapeType="1"/>
            </p:cNvSpPr>
            <p:nvPr/>
          </p:nvSpPr>
          <p:spPr bwMode="auto">
            <a:xfrm>
              <a:off x="930" y="1434"/>
              <a:ext cx="136" cy="0"/>
            </a:xfrm>
            <a:prstGeom prst="line">
              <a:avLst/>
            </a:prstGeom>
            <a:noFill/>
            <a:ln w="31750">
              <a:solidFill>
                <a:srgbClr val="666699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Line 19"/>
            <p:cNvSpPr>
              <a:spLocks noChangeShapeType="1"/>
            </p:cNvSpPr>
            <p:nvPr/>
          </p:nvSpPr>
          <p:spPr bwMode="auto">
            <a:xfrm>
              <a:off x="930" y="1162"/>
              <a:ext cx="0" cy="272"/>
            </a:xfrm>
            <a:prstGeom prst="line">
              <a:avLst/>
            </a:prstGeom>
            <a:noFill/>
            <a:ln w="31750">
              <a:solidFill>
                <a:srgbClr val="66669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3" name="Rectangle 26"/>
          <p:cNvSpPr>
            <a:spLocks noChangeArrowheads="1"/>
          </p:cNvSpPr>
          <p:nvPr/>
        </p:nvSpPr>
        <p:spPr bwMode="auto">
          <a:xfrm>
            <a:off x="857224" y="2643182"/>
            <a:ext cx="3214710" cy="171451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666699"/>
            </a:solidFill>
            <a:miter lim="800000"/>
            <a:headEnd/>
            <a:tailEnd/>
          </a:ln>
        </p:spPr>
        <p:txBody>
          <a:bodyPr wrap="square" lIns="0" tIns="108000" rIns="144000" bIns="108000" anchor="ctr" anchorCtr="0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n-US" sz="28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	</a:t>
            </a:r>
            <a:r>
              <a:rPr lang="th-TH" sz="28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แผนยุทธศาสตร์ด้านการศึกษา 9 ประการ สำหรับการเข้าสู่ประชาคมอาเซียน</a:t>
            </a:r>
            <a:endParaRPr lang="th-TH" sz="2800" b="1" dirty="0">
              <a:solidFill>
                <a:srgbClr val="706472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27" name="Rectangle 26"/>
          <p:cNvSpPr>
            <a:spLocks noChangeArrowheads="1"/>
          </p:cNvSpPr>
          <p:nvPr/>
        </p:nvSpPr>
        <p:spPr bwMode="auto">
          <a:xfrm>
            <a:off x="5143504" y="1214422"/>
            <a:ext cx="3714776" cy="78581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666699"/>
            </a:solidFill>
            <a:miter lim="800000"/>
            <a:headEnd/>
            <a:tailEnd/>
          </a:ln>
        </p:spPr>
        <p:txBody>
          <a:bodyPr wrap="square" lIns="144000" tIns="108000" rIns="144000" bIns="108000" anchor="ctr" anchorCtr="0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th-TH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	สร้างความตระหนักรู้ของประชากรในการก้าวสู่ประชาคมอาเซียน</a:t>
            </a:r>
          </a:p>
        </p:txBody>
      </p:sp>
      <p:sp>
        <p:nvSpPr>
          <p:cNvPr id="28" name="Rectangle 26"/>
          <p:cNvSpPr>
            <a:spLocks noChangeArrowheads="1"/>
          </p:cNvSpPr>
          <p:nvPr/>
        </p:nvSpPr>
        <p:spPr bwMode="auto">
          <a:xfrm>
            <a:off x="5143504" y="2143116"/>
            <a:ext cx="3714776" cy="92869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666699"/>
            </a:solidFill>
            <a:miter lim="800000"/>
            <a:headEnd/>
            <a:tailEnd/>
          </a:ln>
        </p:spPr>
        <p:txBody>
          <a:bodyPr wrap="square" lIns="72000" tIns="108000" rIns="108000" bIns="108000" anchor="ctr" anchorCtr="0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th-TH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	ความร่วมมือในการพัฒนาภาษาที่ให้ใช้ภาษาอังกฤษเป็นภาษากลาง</a:t>
            </a:r>
            <a:endParaRPr lang="th-TH" sz="2600" b="1" dirty="0">
              <a:solidFill>
                <a:srgbClr val="706472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29" name="Rectangle 26"/>
          <p:cNvSpPr>
            <a:spLocks noChangeArrowheads="1"/>
          </p:cNvSpPr>
          <p:nvPr/>
        </p:nvSpPr>
        <p:spPr bwMode="auto">
          <a:xfrm>
            <a:off x="5143504" y="3857628"/>
            <a:ext cx="3714776" cy="78581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666699"/>
            </a:solidFill>
            <a:miter lim="800000"/>
            <a:headEnd/>
            <a:tailEnd/>
          </a:ln>
        </p:spPr>
        <p:txBody>
          <a:bodyPr wrap="square" lIns="144000" tIns="108000" rIns="144000" bIns="108000" anchor="ctr" anchorCtr="0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th-TH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	การส่งเสริมเทคโนโลยีทางการศึกษา</a:t>
            </a:r>
            <a:endParaRPr lang="th-TH" sz="2600" b="1" dirty="0">
              <a:solidFill>
                <a:srgbClr val="706472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34" name="Line 37"/>
          <p:cNvSpPr>
            <a:spLocks noChangeShapeType="1"/>
          </p:cNvSpPr>
          <p:nvPr/>
        </p:nvSpPr>
        <p:spPr bwMode="auto">
          <a:xfrm>
            <a:off x="4640267" y="1355710"/>
            <a:ext cx="503237" cy="1588"/>
          </a:xfrm>
          <a:prstGeom prst="line">
            <a:avLst/>
          </a:prstGeom>
          <a:noFill/>
          <a:ln w="31750">
            <a:solidFill>
              <a:srgbClr val="6666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6" name="Line 37"/>
          <p:cNvSpPr>
            <a:spLocks noChangeShapeType="1"/>
          </p:cNvSpPr>
          <p:nvPr/>
        </p:nvSpPr>
        <p:spPr bwMode="auto">
          <a:xfrm>
            <a:off x="4640267" y="2571744"/>
            <a:ext cx="503237" cy="1588"/>
          </a:xfrm>
          <a:prstGeom prst="line">
            <a:avLst/>
          </a:prstGeom>
          <a:noFill/>
          <a:ln w="31750">
            <a:solidFill>
              <a:srgbClr val="6666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7" name="Line 31"/>
          <p:cNvSpPr>
            <a:spLocks noChangeShapeType="1"/>
          </p:cNvSpPr>
          <p:nvPr/>
        </p:nvSpPr>
        <p:spPr bwMode="auto">
          <a:xfrm>
            <a:off x="4643434" y="1357298"/>
            <a:ext cx="0" cy="4143404"/>
          </a:xfrm>
          <a:prstGeom prst="line">
            <a:avLst/>
          </a:prstGeom>
          <a:noFill/>
          <a:ln w="25400">
            <a:solidFill>
              <a:srgbClr val="6666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8" name="Line 37"/>
          <p:cNvSpPr>
            <a:spLocks noChangeShapeType="1"/>
          </p:cNvSpPr>
          <p:nvPr/>
        </p:nvSpPr>
        <p:spPr bwMode="auto">
          <a:xfrm flipV="1">
            <a:off x="4065590" y="3500438"/>
            <a:ext cx="577847" cy="0"/>
          </a:xfrm>
          <a:prstGeom prst="line">
            <a:avLst/>
          </a:prstGeom>
          <a:noFill/>
          <a:ln w="31750">
            <a:solidFill>
              <a:srgbClr val="6666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5" name="Rectangle 26"/>
          <p:cNvSpPr>
            <a:spLocks noChangeArrowheads="1"/>
          </p:cNvSpPr>
          <p:nvPr/>
        </p:nvSpPr>
        <p:spPr bwMode="auto">
          <a:xfrm>
            <a:off x="5143504" y="3214686"/>
            <a:ext cx="3714776" cy="50006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666699"/>
            </a:solidFill>
            <a:miter lim="800000"/>
            <a:headEnd/>
            <a:tailEnd/>
          </a:ln>
        </p:spPr>
        <p:txBody>
          <a:bodyPr wrap="square" lIns="144000" tIns="108000" rIns="144000" bIns="108000" anchor="ctr" anchorCtr="0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th-TH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	การแลกเปลี่ยนครูและนักเรียน</a:t>
            </a:r>
            <a:endParaRPr lang="th-TH" sz="2600" b="1" dirty="0">
              <a:solidFill>
                <a:srgbClr val="706472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39" name="Rectangle 38"/>
          <p:cNvSpPr>
            <a:spLocks noChangeArrowheads="1"/>
          </p:cNvSpPr>
          <p:nvPr/>
        </p:nvSpPr>
        <p:spPr bwMode="auto">
          <a:xfrm>
            <a:off x="5143504" y="4857760"/>
            <a:ext cx="3714776" cy="121444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666699"/>
            </a:solidFill>
            <a:miter lim="800000"/>
            <a:headEnd/>
            <a:tailEnd/>
          </a:ln>
        </p:spPr>
        <p:txBody>
          <a:bodyPr wrap="square" lIns="144000" tIns="108000" rIns="144000" bIns="108000" anchor="ctr" anchorCtr="0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th-TH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	การส่งเสริมความเป็นเลิศของบุคลากรให้สามารถแข่งขันกับประชาคมโลกได้</a:t>
            </a:r>
          </a:p>
        </p:txBody>
      </p:sp>
      <p:sp>
        <p:nvSpPr>
          <p:cNvPr id="42" name="Line 37"/>
          <p:cNvSpPr>
            <a:spLocks noChangeShapeType="1"/>
          </p:cNvSpPr>
          <p:nvPr/>
        </p:nvSpPr>
        <p:spPr bwMode="auto">
          <a:xfrm>
            <a:off x="4640267" y="3429000"/>
            <a:ext cx="503237" cy="1588"/>
          </a:xfrm>
          <a:prstGeom prst="line">
            <a:avLst/>
          </a:prstGeom>
          <a:noFill/>
          <a:ln w="31750">
            <a:solidFill>
              <a:srgbClr val="6666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3" name="Line 37"/>
          <p:cNvSpPr>
            <a:spLocks noChangeShapeType="1"/>
          </p:cNvSpPr>
          <p:nvPr/>
        </p:nvSpPr>
        <p:spPr bwMode="auto">
          <a:xfrm>
            <a:off x="4640267" y="4143380"/>
            <a:ext cx="503237" cy="1588"/>
          </a:xfrm>
          <a:prstGeom prst="line">
            <a:avLst/>
          </a:prstGeom>
          <a:noFill/>
          <a:ln w="31750">
            <a:solidFill>
              <a:srgbClr val="6666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0" name="Line 37"/>
          <p:cNvSpPr>
            <a:spLocks noChangeShapeType="1"/>
          </p:cNvSpPr>
          <p:nvPr/>
        </p:nvSpPr>
        <p:spPr bwMode="auto">
          <a:xfrm>
            <a:off x="4643438" y="5500702"/>
            <a:ext cx="504000" cy="0"/>
          </a:xfrm>
          <a:prstGeom prst="line">
            <a:avLst/>
          </a:prstGeom>
          <a:noFill/>
          <a:ln w="31750">
            <a:solidFill>
              <a:srgbClr val="6666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8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23" grpId="0" animBg="1"/>
      <p:bldP spid="27" grpId="0" animBg="1"/>
      <p:bldP spid="28" grpId="0" animBg="1"/>
      <p:bldP spid="29" grpId="0" animBg="1"/>
      <p:bldP spid="34" grpId="0" animBg="1"/>
      <p:bldP spid="36" grpId="0" animBg="1"/>
      <p:bldP spid="37" grpId="0" animBg="1"/>
      <p:bldP spid="38" grpId="0" animBg="1"/>
      <p:bldP spid="25" grpId="0" animBg="1"/>
      <p:bldP spid="39" grpId="0" animBg="1"/>
      <p:bldP spid="42" grpId="0" animBg="1"/>
      <p:bldP spid="43" grpId="0" animBg="1"/>
      <p:bldP spid="5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66700" y="306388"/>
            <a:ext cx="8653463" cy="574675"/>
            <a:chOff x="168" y="193"/>
            <a:chExt cx="5492" cy="362"/>
          </a:xfrm>
        </p:grpSpPr>
        <p:sp>
          <p:nvSpPr>
            <p:cNvPr id="9221" name="Freeform 5"/>
            <p:cNvSpPr>
              <a:spLocks/>
            </p:cNvSpPr>
            <p:nvPr/>
          </p:nvSpPr>
          <p:spPr bwMode="auto">
            <a:xfrm>
              <a:off x="168" y="193"/>
              <a:ext cx="5492" cy="362"/>
            </a:xfrm>
            <a:custGeom>
              <a:avLst/>
              <a:gdLst/>
              <a:ahLst/>
              <a:cxnLst>
                <a:cxn ang="0">
                  <a:pos x="935" y="0"/>
                </a:cxn>
                <a:cxn ang="0">
                  <a:pos x="798" y="0"/>
                </a:cxn>
                <a:cxn ang="0">
                  <a:pos x="87" y="0"/>
                </a:cxn>
                <a:cxn ang="0">
                  <a:pos x="0" y="91"/>
                </a:cxn>
                <a:cxn ang="0">
                  <a:pos x="87" y="181"/>
                </a:cxn>
                <a:cxn ang="0">
                  <a:pos x="798" y="181"/>
                </a:cxn>
                <a:cxn ang="0">
                  <a:pos x="935" y="181"/>
                </a:cxn>
                <a:cxn ang="0">
                  <a:pos x="2743" y="181"/>
                </a:cxn>
                <a:cxn ang="0">
                  <a:pos x="2743" y="116"/>
                </a:cxn>
                <a:cxn ang="0">
                  <a:pos x="2743" y="77"/>
                </a:cxn>
                <a:cxn ang="0">
                  <a:pos x="2743" y="0"/>
                </a:cxn>
                <a:cxn ang="0">
                  <a:pos x="935" y="0"/>
                </a:cxn>
              </a:cxnLst>
              <a:rect l="0" t="0" r="r" b="b"/>
              <a:pathLst>
                <a:path w="2743" h="181">
                  <a:moveTo>
                    <a:pt x="935" y="0"/>
                  </a:moveTo>
                  <a:cubicBezTo>
                    <a:pt x="798" y="0"/>
                    <a:pt x="798" y="0"/>
                    <a:pt x="79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39" y="1"/>
                    <a:pt x="0" y="41"/>
                    <a:pt x="0" y="91"/>
                  </a:cubicBezTo>
                  <a:cubicBezTo>
                    <a:pt x="0" y="140"/>
                    <a:pt x="39" y="180"/>
                    <a:pt x="87" y="181"/>
                  </a:cubicBezTo>
                  <a:cubicBezTo>
                    <a:pt x="798" y="181"/>
                    <a:pt x="798" y="181"/>
                    <a:pt x="798" y="181"/>
                  </a:cubicBezTo>
                  <a:cubicBezTo>
                    <a:pt x="935" y="181"/>
                    <a:pt x="935" y="181"/>
                    <a:pt x="935" y="181"/>
                  </a:cubicBezTo>
                  <a:cubicBezTo>
                    <a:pt x="2743" y="181"/>
                    <a:pt x="2743" y="181"/>
                    <a:pt x="2743" y="181"/>
                  </a:cubicBezTo>
                  <a:cubicBezTo>
                    <a:pt x="2743" y="116"/>
                    <a:pt x="2743" y="116"/>
                    <a:pt x="2743" y="116"/>
                  </a:cubicBezTo>
                  <a:cubicBezTo>
                    <a:pt x="2743" y="77"/>
                    <a:pt x="2743" y="77"/>
                    <a:pt x="2743" y="77"/>
                  </a:cubicBezTo>
                  <a:cubicBezTo>
                    <a:pt x="2743" y="0"/>
                    <a:pt x="2743" y="0"/>
                    <a:pt x="2743" y="0"/>
                  </a:cubicBezTo>
                  <a:lnTo>
                    <a:pt x="935" y="0"/>
                  </a:lnTo>
                  <a:close/>
                </a:path>
              </a:pathLst>
            </a:custGeom>
            <a:gradFill rotWithShape="1">
              <a:gsLst>
                <a:gs pos="0">
                  <a:srgbClr val="384A5E"/>
                </a:gs>
                <a:gs pos="100000">
                  <a:srgbClr val="384A5E">
                    <a:gamma/>
                    <a:shade val="76078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28398" dir="1593903" algn="ctr" rotWithShape="0">
                <a:srgbClr val="808080"/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9222" name="Freeform 6"/>
            <p:cNvSpPr>
              <a:spLocks/>
            </p:cNvSpPr>
            <p:nvPr/>
          </p:nvSpPr>
          <p:spPr bwMode="auto">
            <a:xfrm>
              <a:off x="226" y="201"/>
              <a:ext cx="5426" cy="52"/>
            </a:xfrm>
            <a:custGeom>
              <a:avLst/>
              <a:gdLst/>
              <a:ahLst/>
              <a:cxnLst>
                <a:cxn ang="0">
                  <a:pos x="0" y="26"/>
                </a:cxn>
                <a:cxn ang="0">
                  <a:pos x="58" y="0"/>
                </a:cxn>
                <a:cxn ang="0">
                  <a:pos x="2710" y="0"/>
                </a:cxn>
                <a:cxn ang="0">
                  <a:pos x="2710" y="26"/>
                </a:cxn>
                <a:cxn ang="0">
                  <a:pos x="0" y="26"/>
                </a:cxn>
              </a:cxnLst>
              <a:rect l="0" t="0" r="r" b="b"/>
              <a:pathLst>
                <a:path w="2710" h="26">
                  <a:moveTo>
                    <a:pt x="0" y="26"/>
                  </a:moveTo>
                  <a:cubicBezTo>
                    <a:pt x="15" y="10"/>
                    <a:pt x="36" y="0"/>
                    <a:pt x="58" y="0"/>
                  </a:cubicBezTo>
                  <a:cubicBezTo>
                    <a:pt x="2710" y="0"/>
                    <a:pt x="2710" y="0"/>
                    <a:pt x="2710" y="0"/>
                  </a:cubicBezTo>
                  <a:cubicBezTo>
                    <a:pt x="2710" y="26"/>
                    <a:pt x="2710" y="26"/>
                    <a:pt x="2710" y="26"/>
                  </a:cubicBezTo>
                  <a:lnTo>
                    <a:pt x="0" y="26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64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/>
              <a:t>II </a:t>
            </a:r>
            <a:r>
              <a:rPr lang="th-TH" sz="3600" b="1" dirty="0" smtClean="0"/>
              <a:t>การจัดตั้งประชาคมอาเซียน </a:t>
            </a:r>
            <a:r>
              <a:rPr lang="en-US" sz="2800" b="1" dirty="0" smtClean="0"/>
              <a:t>(ASEAN Community)</a:t>
            </a:r>
            <a:endParaRPr lang="en-US" sz="2800" b="1" dirty="0"/>
          </a:p>
        </p:txBody>
      </p: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8024813" y="68263"/>
            <a:ext cx="1019175" cy="1031875"/>
            <a:chOff x="5055" y="43"/>
            <a:chExt cx="642" cy="650"/>
          </a:xfrm>
        </p:grpSpPr>
        <p:sp>
          <p:nvSpPr>
            <p:cNvPr id="9224" name="Oval 8"/>
            <p:cNvSpPr>
              <a:spLocks noChangeArrowheads="1"/>
            </p:cNvSpPr>
            <p:nvPr/>
          </p:nvSpPr>
          <p:spPr bwMode="auto">
            <a:xfrm>
              <a:off x="5071" y="67"/>
              <a:ext cx="610" cy="610"/>
            </a:xfrm>
            <a:prstGeom prst="ellipse">
              <a:avLst/>
            </a:prstGeom>
            <a:gradFill rotWithShape="1">
              <a:gsLst>
                <a:gs pos="0">
                  <a:srgbClr val="DDE5EB"/>
                </a:gs>
                <a:gs pos="100000">
                  <a:srgbClr val="DDE5EB">
                    <a:gamma/>
                    <a:shade val="76078"/>
                    <a:invGamma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25" name="AutoShape 9"/>
            <p:cNvSpPr>
              <a:spLocks noChangeArrowheads="1"/>
            </p:cNvSpPr>
            <p:nvPr/>
          </p:nvSpPr>
          <p:spPr bwMode="auto">
            <a:xfrm>
              <a:off x="5055" y="51"/>
              <a:ext cx="642" cy="642"/>
            </a:xfrm>
            <a:custGeom>
              <a:avLst/>
              <a:gdLst>
                <a:gd name="G0" fmla="+- 893 0 0"/>
                <a:gd name="G1" fmla="+- 21600 0 893"/>
                <a:gd name="G2" fmla="+- 21600 0 89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93" y="10800"/>
                  </a:moveTo>
                  <a:cubicBezTo>
                    <a:pt x="893" y="16271"/>
                    <a:pt x="5329" y="20707"/>
                    <a:pt x="10800" y="20707"/>
                  </a:cubicBezTo>
                  <a:cubicBezTo>
                    <a:pt x="16271" y="20707"/>
                    <a:pt x="20707" y="16271"/>
                    <a:pt x="20707" y="10800"/>
                  </a:cubicBezTo>
                  <a:cubicBezTo>
                    <a:pt x="20707" y="5329"/>
                    <a:pt x="16271" y="893"/>
                    <a:pt x="10800" y="893"/>
                  </a:cubicBezTo>
                  <a:cubicBezTo>
                    <a:pt x="5329" y="893"/>
                    <a:pt x="893" y="5329"/>
                    <a:pt x="893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84A5E">
                    <a:gamma/>
                    <a:shade val="46275"/>
                    <a:invGamma/>
                  </a:srgbClr>
                </a:gs>
                <a:gs pos="50000">
                  <a:srgbClr val="384A5E"/>
                </a:gs>
                <a:gs pos="100000">
                  <a:srgbClr val="384A5E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5F5F5F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4" name="Group 10"/>
            <p:cNvGrpSpPr>
              <a:grpSpLocks/>
            </p:cNvGrpSpPr>
            <p:nvPr/>
          </p:nvGrpSpPr>
          <p:grpSpPr bwMode="auto">
            <a:xfrm>
              <a:off x="5063" y="43"/>
              <a:ext cx="555" cy="570"/>
              <a:chOff x="5078" y="41"/>
              <a:chExt cx="555" cy="570"/>
            </a:xfrm>
          </p:grpSpPr>
          <p:pic>
            <p:nvPicPr>
              <p:cNvPr id="9227" name="Picture 11" descr="globe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5155" y="133"/>
                <a:ext cx="478" cy="478"/>
              </a:xfrm>
              <a:prstGeom prst="rect">
                <a:avLst/>
              </a:prstGeom>
              <a:noFill/>
            </p:spPr>
          </p:pic>
          <p:sp>
            <p:nvSpPr>
              <p:cNvPr id="9228" name="Oval 12"/>
              <p:cNvSpPr>
                <a:spLocks noChangeArrowheads="1"/>
              </p:cNvSpPr>
              <p:nvPr/>
            </p:nvSpPr>
            <p:spPr bwMode="auto">
              <a:xfrm rot="-1700833">
                <a:off x="5078" y="41"/>
                <a:ext cx="507" cy="365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47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229" name="AutoShape 13"/>
            <p:cNvSpPr>
              <a:spLocks noChangeArrowheads="1"/>
            </p:cNvSpPr>
            <p:nvPr/>
          </p:nvSpPr>
          <p:spPr bwMode="auto">
            <a:xfrm>
              <a:off x="5055" y="51"/>
              <a:ext cx="642" cy="642"/>
            </a:xfrm>
            <a:custGeom>
              <a:avLst/>
              <a:gdLst>
                <a:gd name="G0" fmla="+- 893 0 0"/>
                <a:gd name="G1" fmla="+- 21600 0 893"/>
                <a:gd name="G2" fmla="+- 21600 0 89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93" y="10800"/>
                  </a:moveTo>
                  <a:cubicBezTo>
                    <a:pt x="893" y="16271"/>
                    <a:pt x="5329" y="20707"/>
                    <a:pt x="10800" y="20707"/>
                  </a:cubicBezTo>
                  <a:cubicBezTo>
                    <a:pt x="16271" y="20707"/>
                    <a:pt x="20707" y="16271"/>
                    <a:pt x="20707" y="10800"/>
                  </a:cubicBezTo>
                  <a:cubicBezTo>
                    <a:pt x="20707" y="5329"/>
                    <a:pt x="16271" y="893"/>
                    <a:pt x="10800" y="893"/>
                  </a:cubicBezTo>
                  <a:cubicBezTo>
                    <a:pt x="5329" y="893"/>
                    <a:pt x="893" y="5329"/>
                    <a:pt x="893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16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2700000" scaled="1"/>
            </a:gradFill>
            <a:ln w="9525">
              <a:solidFill>
                <a:srgbClr val="C5D3DD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" name="Group 17"/>
          <p:cNvGrpSpPr>
            <a:grpSpLocks/>
          </p:cNvGrpSpPr>
          <p:nvPr/>
        </p:nvGrpSpPr>
        <p:grpSpPr bwMode="auto">
          <a:xfrm>
            <a:off x="214283" y="1071546"/>
            <a:ext cx="642942" cy="2500330"/>
            <a:chOff x="930" y="1162"/>
            <a:chExt cx="136" cy="272"/>
          </a:xfrm>
        </p:grpSpPr>
        <p:sp>
          <p:nvSpPr>
            <p:cNvPr id="18" name="Line 18"/>
            <p:cNvSpPr>
              <a:spLocks noChangeShapeType="1"/>
            </p:cNvSpPr>
            <p:nvPr/>
          </p:nvSpPr>
          <p:spPr bwMode="auto">
            <a:xfrm>
              <a:off x="930" y="1434"/>
              <a:ext cx="136" cy="0"/>
            </a:xfrm>
            <a:prstGeom prst="line">
              <a:avLst/>
            </a:prstGeom>
            <a:noFill/>
            <a:ln w="31750">
              <a:solidFill>
                <a:srgbClr val="666699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Line 19"/>
            <p:cNvSpPr>
              <a:spLocks noChangeShapeType="1"/>
            </p:cNvSpPr>
            <p:nvPr/>
          </p:nvSpPr>
          <p:spPr bwMode="auto">
            <a:xfrm>
              <a:off x="930" y="1162"/>
              <a:ext cx="0" cy="272"/>
            </a:xfrm>
            <a:prstGeom prst="line">
              <a:avLst/>
            </a:prstGeom>
            <a:noFill/>
            <a:ln w="31750">
              <a:solidFill>
                <a:srgbClr val="66669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3" name="Rectangle 26"/>
          <p:cNvSpPr>
            <a:spLocks noChangeArrowheads="1"/>
          </p:cNvSpPr>
          <p:nvPr/>
        </p:nvSpPr>
        <p:spPr bwMode="auto">
          <a:xfrm>
            <a:off x="857224" y="2643182"/>
            <a:ext cx="3214710" cy="171451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666699"/>
            </a:solidFill>
            <a:miter lim="800000"/>
            <a:headEnd/>
            <a:tailEnd/>
          </a:ln>
        </p:spPr>
        <p:txBody>
          <a:bodyPr wrap="square" lIns="0" tIns="108000" rIns="144000" bIns="108000" anchor="ctr" anchorCtr="0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n-US" sz="28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	</a:t>
            </a:r>
            <a:r>
              <a:rPr lang="th-TH" sz="28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แผนยุทธศาสตร์ด้านการศึกษา 9 ประการ สำหรับการเข้าสู่ประชาคมอาเซียน</a:t>
            </a:r>
            <a:endParaRPr lang="th-TH" sz="2800" b="1" dirty="0">
              <a:solidFill>
                <a:srgbClr val="706472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35" name="Line 37"/>
          <p:cNvSpPr>
            <a:spLocks noChangeShapeType="1"/>
          </p:cNvSpPr>
          <p:nvPr/>
        </p:nvSpPr>
        <p:spPr bwMode="auto">
          <a:xfrm>
            <a:off x="4640267" y="1928802"/>
            <a:ext cx="503237" cy="1588"/>
          </a:xfrm>
          <a:prstGeom prst="line">
            <a:avLst/>
          </a:prstGeom>
          <a:noFill/>
          <a:ln w="31750">
            <a:solidFill>
              <a:srgbClr val="6666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7" name="Line 31"/>
          <p:cNvSpPr>
            <a:spLocks noChangeShapeType="1"/>
          </p:cNvSpPr>
          <p:nvPr/>
        </p:nvSpPr>
        <p:spPr bwMode="auto">
          <a:xfrm>
            <a:off x="4643434" y="1928802"/>
            <a:ext cx="0" cy="3857652"/>
          </a:xfrm>
          <a:prstGeom prst="line">
            <a:avLst/>
          </a:prstGeom>
          <a:noFill/>
          <a:ln w="25400">
            <a:solidFill>
              <a:srgbClr val="6666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8" name="Line 37"/>
          <p:cNvSpPr>
            <a:spLocks noChangeShapeType="1"/>
          </p:cNvSpPr>
          <p:nvPr/>
        </p:nvSpPr>
        <p:spPr bwMode="auto">
          <a:xfrm flipV="1">
            <a:off x="4065590" y="3571876"/>
            <a:ext cx="577847" cy="0"/>
          </a:xfrm>
          <a:prstGeom prst="line">
            <a:avLst/>
          </a:prstGeom>
          <a:noFill/>
          <a:ln w="31750">
            <a:solidFill>
              <a:srgbClr val="6666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0" name="Rectangle 26"/>
          <p:cNvSpPr>
            <a:spLocks noChangeArrowheads="1"/>
          </p:cNvSpPr>
          <p:nvPr/>
        </p:nvSpPr>
        <p:spPr bwMode="auto">
          <a:xfrm>
            <a:off x="5143504" y="1214422"/>
            <a:ext cx="3643338" cy="171451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666699"/>
            </a:solidFill>
            <a:miter lim="800000"/>
            <a:headEnd/>
            <a:tailEnd/>
          </a:ln>
        </p:spPr>
        <p:txBody>
          <a:bodyPr wrap="square" lIns="72000" tIns="108000" rIns="108000" bIns="108000" anchor="ctr" anchorCtr="0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th-TH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	การธำรงรักษาภูมิปัญญาท้องถิ่นโดยเฉพาะการดูแลภาษาแม่ให้เข้มแข็ง แม้ว่าจะใช้ภาษาอังกฤษเป็นภาษากลางก็ตาม</a:t>
            </a:r>
          </a:p>
        </p:txBody>
      </p:sp>
      <p:sp>
        <p:nvSpPr>
          <p:cNvPr id="41" name="Rectangle 26"/>
          <p:cNvSpPr>
            <a:spLocks noChangeArrowheads="1"/>
          </p:cNvSpPr>
          <p:nvPr/>
        </p:nvSpPr>
        <p:spPr bwMode="auto">
          <a:xfrm>
            <a:off x="5143504" y="4143380"/>
            <a:ext cx="3643338" cy="85725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666699"/>
            </a:solidFill>
            <a:miter lim="800000"/>
            <a:headEnd/>
            <a:tailEnd/>
          </a:ln>
        </p:spPr>
        <p:txBody>
          <a:bodyPr wrap="square" lIns="144000" tIns="108000" rIns="144000" bIns="108000" anchor="ctr" anchorCtr="0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th-TH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	การแลกเปลี่ยนนักศึกษาในแต่ละระดับ</a:t>
            </a:r>
            <a:endParaRPr lang="th-TH" sz="2600" b="1" dirty="0">
              <a:solidFill>
                <a:srgbClr val="706472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2" name="Line 37"/>
          <p:cNvSpPr>
            <a:spLocks noChangeShapeType="1"/>
          </p:cNvSpPr>
          <p:nvPr/>
        </p:nvSpPr>
        <p:spPr bwMode="auto">
          <a:xfrm>
            <a:off x="4640267" y="3570288"/>
            <a:ext cx="503237" cy="1588"/>
          </a:xfrm>
          <a:prstGeom prst="line">
            <a:avLst/>
          </a:prstGeom>
          <a:noFill/>
          <a:ln w="31750">
            <a:solidFill>
              <a:srgbClr val="6666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3" name="Line 37"/>
          <p:cNvSpPr>
            <a:spLocks noChangeShapeType="1"/>
          </p:cNvSpPr>
          <p:nvPr/>
        </p:nvSpPr>
        <p:spPr bwMode="auto">
          <a:xfrm>
            <a:off x="4640267" y="4498982"/>
            <a:ext cx="503237" cy="1588"/>
          </a:xfrm>
          <a:prstGeom prst="line">
            <a:avLst/>
          </a:prstGeom>
          <a:noFill/>
          <a:ln w="31750">
            <a:solidFill>
              <a:srgbClr val="6666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7" name="Rectangle 26"/>
          <p:cNvSpPr>
            <a:spLocks noChangeArrowheads="1"/>
          </p:cNvSpPr>
          <p:nvPr/>
        </p:nvSpPr>
        <p:spPr bwMode="auto">
          <a:xfrm>
            <a:off x="5143504" y="3143248"/>
            <a:ext cx="3643338" cy="78581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666699"/>
            </a:solidFill>
            <a:miter lim="800000"/>
            <a:headEnd/>
            <a:tailEnd/>
          </a:ln>
        </p:spPr>
        <p:txBody>
          <a:bodyPr wrap="square" lIns="144000" tIns="108000" rIns="144000" bIns="108000" anchor="ctr" anchorCtr="0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th-TH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	เชื่อมโยงวัฒนธรรมในแต่ละประเทศ</a:t>
            </a:r>
            <a:endParaRPr lang="th-TH" sz="2600" b="1" dirty="0">
              <a:solidFill>
                <a:srgbClr val="706472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9" name="Rectangle 26"/>
          <p:cNvSpPr>
            <a:spLocks noChangeArrowheads="1"/>
          </p:cNvSpPr>
          <p:nvPr/>
        </p:nvSpPr>
        <p:spPr bwMode="auto">
          <a:xfrm>
            <a:off x="5143504" y="5214950"/>
            <a:ext cx="3643338" cy="128588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666699"/>
            </a:solidFill>
            <a:miter lim="800000"/>
            <a:headEnd/>
            <a:tailEnd/>
          </a:ln>
        </p:spPr>
        <p:txBody>
          <a:bodyPr wrap="square" lIns="72000" tIns="108000" rIns="108000" bIns="108000" anchor="ctr" anchorCtr="0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th-TH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	การเชื่อมโยงการประชุมรัฐมนตรีศึกษาอาเซียนและรัฐมนตรีแห่งเอเชียตะวันออกเฉียงใต้ในทุก 2 ปี</a:t>
            </a:r>
          </a:p>
        </p:txBody>
      </p:sp>
      <p:sp>
        <p:nvSpPr>
          <p:cNvPr id="50" name="Line 37"/>
          <p:cNvSpPr>
            <a:spLocks noChangeShapeType="1"/>
          </p:cNvSpPr>
          <p:nvPr/>
        </p:nvSpPr>
        <p:spPr bwMode="auto">
          <a:xfrm>
            <a:off x="4643438" y="5786454"/>
            <a:ext cx="504000" cy="0"/>
          </a:xfrm>
          <a:prstGeom prst="line">
            <a:avLst/>
          </a:prstGeom>
          <a:noFill/>
          <a:ln w="31750">
            <a:solidFill>
              <a:srgbClr val="6666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8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23" grpId="0" animBg="1"/>
      <p:bldP spid="35" grpId="0" animBg="1"/>
      <p:bldP spid="37" grpId="0" animBg="1"/>
      <p:bldP spid="38" grpId="0" animBg="1"/>
      <p:bldP spid="40" grpId="0" animBg="1"/>
      <p:bldP spid="41" grpId="0" animBg="1"/>
      <p:bldP spid="42" grpId="0" animBg="1"/>
      <p:bldP spid="43" grpId="0" animBg="1"/>
      <p:bldP spid="47" grpId="0" animBg="1"/>
      <p:bldP spid="49" grpId="0" animBg="1"/>
      <p:bldP spid="5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66700" y="306388"/>
            <a:ext cx="8653463" cy="574675"/>
            <a:chOff x="168" y="193"/>
            <a:chExt cx="5492" cy="362"/>
          </a:xfrm>
        </p:grpSpPr>
        <p:sp>
          <p:nvSpPr>
            <p:cNvPr id="9221" name="Freeform 5"/>
            <p:cNvSpPr>
              <a:spLocks/>
            </p:cNvSpPr>
            <p:nvPr/>
          </p:nvSpPr>
          <p:spPr bwMode="auto">
            <a:xfrm>
              <a:off x="168" y="193"/>
              <a:ext cx="5492" cy="362"/>
            </a:xfrm>
            <a:custGeom>
              <a:avLst/>
              <a:gdLst/>
              <a:ahLst/>
              <a:cxnLst>
                <a:cxn ang="0">
                  <a:pos x="935" y="0"/>
                </a:cxn>
                <a:cxn ang="0">
                  <a:pos x="798" y="0"/>
                </a:cxn>
                <a:cxn ang="0">
                  <a:pos x="87" y="0"/>
                </a:cxn>
                <a:cxn ang="0">
                  <a:pos x="0" y="91"/>
                </a:cxn>
                <a:cxn ang="0">
                  <a:pos x="87" y="181"/>
                </a:cxn>
                <a:cxn ang="0">
                  <a:pos x="798" y="181"/>
                </a:cxn>
                <a:cxn ang="0">
                  <a:pos x="935" y="181"/>
                </a:cxn>
                <a:cxn ang="0">
                  <a:pos x="2743" y="181"/>
                </a:cxn>
                <a:cxn ang="0">
                  <a:pos x="2743" y="116"/>
                </a:cxn>
                <a:cxn ang="0">
                  <a:pos x="2743" y="77"/>
                </a:cxn>
                <a:cxn ang="0">
                  <a:pos x="2743" y="0"/>
                </a:cxn>
                <a:cxn ang="0">
                  <a:pos x="935" y="0"/>
                </a:cxn>
              </a:cxnLst>
              <a:rect l="0" t="0" r="r" b="b"/>
              <a:pathLst>
                <a:path w="2743" h="181">
                  <a:moveTo>
                    <a:pt x="935" y="0"/>
                  </a:moveTo>
                  <a:cubicBezTo>
                    <a:pt x="798" y="0"/>
                    <a:pt x="798" y="0"/>
                    <a:pt x="79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39" y="1"/>
                    <a:pt x="0" y="41"/>
                    <a:pt x="0" y="91"/>
                  </a:cubicBezTo>
                  <a:cubicBezTo>
                    <a:pt x="0" y="140"/>
                    <a:pt x="39" y="180"/>
                    <a:pt x="87" y="181"/>
                  </a:cubicBezTo>
                  <a:cubicBezTo>
                    <a:pt x="798" y="181"/>
                    <a:pt x="798" y="181"/>
                    <a:pt x="798" y="181"/>
                  </a:cubicBezTo>
                  <a:cubicBezTo>
                    <a:pt x="935" y="181"/>
                    <a:pt x="935" y="181"/>
                    <a:pt x="935" y="181"/>
                  </a:cubicBezTo>
                  <a:cubicBezTo>
                    <a:pt x="2743" y="181"/>
                    <a:pt x="2743" y="181"/>
                    <a:pt x="2743" y="181"/>
                  </a:cubicBezTo>
                  <a:cubicBezTo>
                    <a:pt x="2743" y="116"/>
                    <a:pt x="2743" y="116"/>
                    <a:pt x="2743" y="116"/>
                  </a:cubicBezTo>
                  <a:cubicBezTo>
                    <a:pt x="2743" y="77"/>
                    <a:pt x="2743" y="77"/>
                    <a:pt x="2743" y="77"/>
                  </a:cubicBezTo>
                  <a:cubicBezTo>
                    <a:pt x="2743" y="0"/>
                    <a:pt x="2743" y="0"/>
                    <a:pt x="2743" y="0"/>
                  </a:cubicBezTo>
                  <a:lnTo>
                    <a:pt x="935" y="0"/>
                  </a:lnTo>
                  <a:close/>
                </a:path>
              </a:pathLst>
            </a:custGeom>
            <a:gradFill rotWithShape="1">
              <a:gsLst>
                <a:gs pos="0">
                  <a:srgbClr val="384A5E"/>
                </a:gs>
                <a:gs pos="100000">
                  <a:srgbClr val="384A5E">
                    <a:gamma/>
                    <a:shade val="76078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28398" dir="1593903" algn="ctr" rotWithShape="0">
                <a:srgbClr val="808080"/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9222" name="Freeform 6"/>
            <p:cNvSpPr>
              <a:spLocks/>
            </p:cNvSpPr>
            <p:nvPr/>
          </p:nvSpPr>
          <p:spPr bwMode="auto">
            <a:xfrm>
              <a:off x="226" y="201"/>
              <a:ext cx="5426" cy="52"/>
            </a:xfrm>
            <a:custGeom>
              <a:avLst/>
              <a:gdLst/>
              <a:ahLst/>
              <a:cxnLst>
                <a:cxn ang="0">
                  <a:pos x="0" y="26"/>
                </a:cxn>
                <a:cxn ang="0">
                  <a:pos x="58" y="0"/>
                </a:cxn>
                <a:cxn ang="0">
                  <a:pos x="2710" y="0"/>
                </a:cxn>
                <a:cxn ang="0">
                  <a:pos x="2710" y="26"/>
                </a:cxn>
                <a:cxn ang="0">
                  <a:pos x="0" y="26"/>
                </a:cxn>
              </a:cxnLst>
              <a:rect l="0" t="0" r="r" b="b"/>
              <a:pathLst>
                <a:path w="2710" h="26">
                  <a:moveTo>
                    <a:pt x="0" y="26"/>
                  </a:moveTo>
                  <a:cubicBezTo>
                    <a:pt x="15" y="10"/>
                    <a:pt x="36" y="0"/>
                    <a:pt x="58" y="0"/>
                  </a:cubicBezTo>
                  <a:cubicBezTo>
                    <a:pt x="2710" y="0"/>
                    <a:pt x="2710" y="0"/>
                    <a:pt x="2710" y="0"/>
                  </a:cubicBezTo>
                  <a:cubicBezTo>
                    <a:pt x="2710" y="26"/>
                    <a:pt x="2710" y="26"/>
                    <a:pt x="2710" y="26"/>
                  </a:cubicBezTo>
                  <a:lnTo>
                    <a:pt x="0" y="26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64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59" y="306388"/>
            <a:ext cx="7586692" cy="574675"/>
          </a:xfrm>
        </p:spPr>
        <p:txBody>
          <a:bodyPr/>
          <a:lstStyle/>
          <a:p>
            <a:r>
              <a:rPr lang="en-US" sz="3600" b="1" dirty="0" smtClean="0"/>
              <a:t>II </a:t>
            </a:r>
            <a:r>
              <a:rPr lang="th-TH" sz="3600" b="1" dirty="0" smtClean="0"/>
              <a:t>การจัดตั้งประชาคมอาเซียน </a:t>
            </a:r>
            <a:r>
              <a:rPr lang="en-US" sz="2800" b="1" dirty="0" smtClean="0"/>
              <a:t>(ASEAN Community)</a:t>
            </a:r>
            <a:endParaRPr lang="en-US" sz="2800" b="1" dirty="0"/>
          </a:p>
        </p:txBody>
      </p: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8024813" y="68263"/>
            <a:ext cx="1019175" cy="1031875"/>
            <a:chOff x="5055" y="43"/>
            <a:chExt cx="642" cy="650"/>
          </a:xfrm>
        </p:grpSpPr>
        <p:sp>
          <p:nvSpPr>
            <p:cNvPr id="9224" name="Oval 8"/>
            <p:cNvSpPr>
              <a:spLocks noChangeArrowheads="1"/>
            </p:cNvSpPr>
            <p:nvPr/>
          </p:nvSpPr>
          <p:spPr bwMode="auto">
            <a:xfrm>
              <a:off x="5071" y="67"/>
              <a:ext cx="610" cy="610"/>
            </a:xfrm>
            <a:prstGeom prst="ellipse">
              <a:avLst/>
            </a:prstGeom>
            <a:gradFill rotWithShape="1">
              <a:gsLst>
                <a:gs pos="0">
                  <a:srgbClr val="DDE5EB"/>
                </a:gs>
                <a:gs pos="100000">
                  <a:srgbClr val="DDE5EB">
                    <a:gamma/>
                    <a:shade val="76078"/>
                    <a:invGamma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25" name="AutoShape 9"/>
            <p:cNvSpPr>
              <a:spLocks noChangeArrowheads="1"/>
            </p:cNvSpPr>
            <p:nvPr/>
          </p:nvSpPr>
          <p:spPr bwMode="auto">
            <a:xfrm>
              <a:off x="5055" y="51"/>
              <a:ext cx="642" cy="642"/>
            </a:xfrm>
            <a:custGeom>
              <a:avLst/>
              <a:gdLst>
                <a:gd name="G0" fmla="+- 893 0 0"/>
                <a:gd name="G1" fmla="+- 21600 0 893"/>
                <a:gd name="G2" fmla="+- 21600 0 89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93" y="10800"/>
                  </a:moveTo>
                  <a:cubicBezTo>
                    <a:pt x="893" y="16271"/>
                    <a:pt x="5329" y="20707"/>
                    <a:pt x="10800" y="20707"/>
                  </a:cubicBezTo>
                  <a:cubicBezTo>
                    <a:pt x="16271" y="20707"/>
                    <a:pt x="20707" y="16271"/>
                    <a:pt x="20707" y="10800"/>
                  </a:cubicBezTo>
                  <a:cubicBezTo>
                    <a:pt x="20707" y="5329"/>
                    <a:pt x="16271" y="893"/>
                    <a:pt x="10800" y="893"/>
                  </a:cubicBezTo>
                  <a:cubicBezTo>
                    <a:pt x="5329" y="893"/>
                    <a:pt x="893" y="5329"/>
                    <a:pt x="893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84A5E">
                    <a:gamma/>
                    <a:shade val="46275"/>
                    <a:invGamma/>
                  </a:srgbClr>
                </a:gs>
                <a:gs pos="50000">
                  <a:srgbClr val="384A5E"/>
                </a:gs>
                <a:gs pos="100000">
                  <a:srgbClr val="384A5E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5F5F5F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4" name="Group 10"/>
            <p:cNvGrpSpPr>
              <a:grpSpLocks/>
            </p:cNvGrpSpPr>
            <p:nvPr/>
          </p:nvGrpSpPr>
          <p:grpSpPr bwMode="auto">
            <a:xfrm>
              <a:off x="5063" y="43"/>
              <a:ext cx="555" cy="570"/>
              <a:chOff x="5078" y="41"/>
              <a:chExt cx="555" cy="570"/>
            </a:xfrm>
          </p:grpSpPr>
          <p:pic>
            <p:nvPicPr>
              <p:cNvPr id="9227" name="Picture 11" descr="globe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5155" y="133"/>
                <a:ext cx="478" cy="478"/>
              </a:xfrm>
              <a:prstGeom prst="rect">
                <a:avLst/>
              </a:prstGeom>
              <a:noFill/>
            </p:spPr>
          </p:pic>
          <p:sp>
            <p:nvSpPr>
              <p:cNvPr id="9228" name="Oval 12"/>
              <p:cNvSpPr>
                <a:spLocks noChangeArrowheads="1"/>
              </p:cNvSpPr>
              <p:nvPr/>
            </p:nvSpPr>
            <p:spPr bwMode="auto">
              <a:xfrm rot="-1700833">
                <a:off x="5078" y="41"/>
                <a:ext cx="507" cy="365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47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229" name="AutoShape 13"/>
            <p:cNvSpPr>
              <a:spLocks noChangeArrowheads="1"/>
            </p:cNvSpPr>
            <p:nvPr/>
          </p:nvSpPr>
          <p:spPr bwMode="auto">
            <a:xfrm>
              <a:off x="5055" y="51"/>
              <a:ext cx="642" cy="642"/>
            </a:xfrm>
            <a:custGeom>
              <a:avLst/>
              <a:gdLst>
                <a:gd name="G0" fmla="+- 893 0 0"/>
                <a:gd name="G1" fmla="+- 21600 0 893"/>
                <a:gd name="G2" fmla="+- 21600 0 89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93" y="10800"/>
                  </a:moveTo>
                  <a:cubicBezTo>
                    <a:pt x="893" y="16271"/>
                    <a:pt x="5329" y="20707"/>
                    <a:pt x="10800" y="20707"/>
                  </a:cubicBezTo>
                  <a:cubicBezTo>
                    <a:pt x="16271" y="20707"/>
                    <a:pt x="20707" y="16271"/>
                    <a:pt x="20707" y="10800"/>
                  </a:cubicBezTo>
                  <a:cubicBezTo>
                    <a:pt x="20707" y="5329"/>
                    <a:pt x="16271" y="893"/>
                    <a:pt x="10800" y="893"/>
                  </a:cubicBezTo>
                  <a:cubicBezTo>
                    <a:pt x="5329" y="893"/>
                    <a:pt x="893" y="5329"/>
                    <a:pt x="893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16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2700000" scaled="1"/>
            </a:gradFill>
            <a:ln w="9525">
              <a:solidFill>
                <a:srgbClr val="C5D3DD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" name="Group 17"/>
          <p:cNvGrpSpPr>
            <a:grpSpLocks/>
          </p:cNvGrpSpPr>
          <p:nvPr/>
        </p:nvGrpSpPr>
        <p:grpSpPr bwMode="auto">
          <a:xfrm>
            <a:off x="214282" y="857232"/>
            <a:ext cx="720725" cy="2500330"/>
            <a:chOff x="930" y="1162"/>
            <a:chExt cx="136" cy="272"/>
          </a:xfrm>
        </p:grpSpPr>
        <p:sp>
          <p:nvSpPr>
            <p:cNvPr id="18" name="Line 18"/>
            <p:cNvSpPr>
              <a:spLocks noChangeShapeType="1"/>
            </p:cNvSpPr>
            <p:nvPr/>
          </p:nvSpPr>
          <p:spPr bwMode="auto">
            <a:xfrm>
              <a:off x="930" y="1434"/>
              <a:ext cx="136" cy="0"/>
            </a:xfrm>
            <a:prstGeom prst="line">
              <a:avLst/>
            </a:prstGeom>
            <a:noFill/>
            <a:ln w="31750">
              <a:solidFill>
                <a:srgbClr val="666699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Line 19"/>
            <p:cNvSpPr>
              <a:spLocks noChangeShapeType="1"/>
            </p:cNvSpPr>
            <p:nvPr/>
          </p:nvSpPr>
          <p:spPr bwMode="auto">
            <a:xfrm>
              <a:off x="930" y="1162"/>
              <a:ext cx="0" cy="272"/>
            </a:xfrm>
            <a:prstGeom prst="line">
              <a:avLst/>
            </a:prstGeom>
            <a:noFill/>
            <a:ln w="31750">
              <a:solidFill>
                <a:srgbClr val="66669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3" name="Rectangle 26"/>
          <p:cNvSpPr>
            <a:spLocks noChangeArrowheads="1"/>
          </p:cNvSpPr>
          <p:nvPr/>
        </p:nvSpPr>
        <p:spPr bwMode="auto">
          <a:xfrm>
            <a:off x="928662" y="2357430"/>
            <a:ext cx="3143272" cy="164307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666699"/>
            </a:solidFill>
            <a:miter lim="800000"/>
            <a:headEnd/>
            <a:tailEnd/>
          </a:ln>
        </p:spPr>
        <p:txBody>
          <a:bodyPr wrap="square" lIns="0" tIns="108000" rIns="144000" bIns="108000" anchor="ctr" anchorCtr="0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n-US" sz="28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	</a:t>
            </a:r>
            <a:r>
              <a:rPr lang="th-TH" sz="28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ประชาคมเศรษฐกิจอาเซียน </a:t>
            </a:r>
            <a:r>
              <a:rPr lang="en-US" sz="28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(ASEAN Economic Community)</a:t>
            </a:r>
            <a:endParaRPr lang="th-TH" sz="2800" b="1" dirty="0">
              <a:solidFill>
                <a:srgbClr val="706472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27" name="Rectangle 26"/>
          <p:cNvSpPr>
            <a:spLocks noChangeArrowheads="1"/>
          </p:cNvSpPr>
          <p:nvPr/>
        </p:nvSpPr>
        <p:spPr bwMode="auto">
          <a:xfrm>
            <a:off x="5143504" y="1214422"/>
            <a:ext cx="3571900" cy="135732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666699"/>
            </a:solidFill>
            <a:miter lim="800000"/>
            <a:headEnd/>
            <a:tailEnd/>
          </a:ln>
        </p:spPr>
        <p:txBody>
          <a:bodyPr wrap="square" lIns="144000" tIns="108000" rIns="144000" bIns="108000" anchor="ctr" anchorCtr="0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th-TH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	</a:t>
            </a:r>
            <a:r>
              <a:rPr lang="en-US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ASEAN </a:t>
            </a:r>
            <a:r>
              <a:rPr lang="th-TH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มีความมั่นคงและมั่งคั่งและสามารถแข่งขันกับภูมิภาคอื่นๆได้</a:t>
            </a:r>
          </a:p>
        </p:txBody>
      </p:sp>
      <p:sp>
        <p:nvSpPr>
          <p:cNvPr id="28" name="Rectangle 26"/>
          <p:cNvSpPr>
            <a:spLocks noChangeArrowheads="1"/>
          </p:cNvSpPr>
          <p:nvPr/>
        </p:nvSpPr>
        <p:spPr bwMode="auto">
          <a:xfrm>
            <a:off x="5143504" y="2857496"/>
            <a:ext cx="3571900" cy="92869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666699"/>
            </a:solidFill>
            <a:miter lim="800000"/>
            <a:headEnd/>
            <a:tailEnd/>
          </a:ln>
        </p:spPr>
        <p:txBody>
          <a:bodyPr wrap="square" lIns="72000" tIns="108000" rIns="108000" bIns="108000" anchor="ctr" anchorCtr="0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th-TH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	เป็นตลาดเดียวและฐานการผลิตร่วมกัน</a:t>
            </a:r>
          </a:p>
        </p:txBody>
      </p:sp>
      <p:sp>
        <p:nvSpPr>
          <p:cNvPr id="29" name="Rectangle 26"/>
          <p:cNvSpPr>
            <a:spLocks noChangeArrowheads="1"/>
          </p:cNvSpPr>
          <p:nvPr/>
        </p:nvSpPr>
        <p:spPr bwMode="auto">
          <a:xfrm>
            <a:off x="5143504" y="4071942"/>
            <a:ext cx="3571900" cy="178595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666699"/>
            </a:solidFill>
            <a:miter lim="800000"/>
            <a:headEnd/>
            <a:tailEnd/>
          </a:ln>
        </p:spPr>
        <p:txBody>
          <a:bodyPr wrap="square" lIns="144000" tIns="108000" rIns="144000" bIns="108000" anchor="ctr" anchorCtr="0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th-TH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	เกิดการไหลเวียนอย่างเสรีของสินค้า บริการ การลงทุน เงินทุน และการเคลื่อนย้ายแรงงานฝีมือ หรือแรงงานความรู้อย่างเสรี</a:t>
            </a:r>
            <a:endParaRPr lang="th-TH" sz="2600" b="1" dirty="0">
              <a:solidFill>
                <a:srgbClr val="706472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34" name="Line 37"/>
          <p:cNvSpPr>
            <a:spLocks noChangeShapeType="1"/>
          </p:cNvSpPr>
          <p:nvPr/>
        </p:nvSpPr>
        <p:spPr bwMode="auto">
          <a:xfrm>
            <a:off x="4640267" y="1785926"/>
            <a:ext cx="503237" cy="1588"/>
          </a:xfrm>
          <a:prstGeom prst="line">
            <a:avLst/>
          </a:prstGeom>
          <a:noFill/>
          <a:ln w="31750">
            <a:solidFill>
              <a:srgbClr val="6666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5" name="Line 37"/>
          <p:cNvSpPr>
            <a:spLocks noChangeShapeType="1"/>
          </p:cNvSpPr>
          <p:nvPr/>
        </p:nvSpPr>
        <p:spPr bwMode="auto">
          <a:xfrm>
            <a:off x="4640267" y="3213098"/>
            <a:ext cx="503237" cy="1588"/>
          </a:xfrm>
          <a:prstGeom prst="line">
            <a:avLst/>
          </a:prstGeom>
          <a:noFill/>
          <a:ln w="31750">
            <a:solidFill>
              <a:srgbClr val="6666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7" name="Line 31"/>
          <p:cNvSpPr>
            <a:spLocks noChangeShapeType="1"/>
          </p:cNvSpPr>
          <p:nvPr/>
        </p:nvSpPr>
        <p:spPr bwMode="auto">
          <a:xfrm>
            <a:off x="4643435" y="1785926"/>
            <a:ext cx="0" cy="3214710"/>
          </a:xfrm>
          <a:prstGeom prst="line">
            <a:avLst/>
          </a:prstGeom>
          <a:noFill/>
          <a:ln w="25400">
            <a:solidFill>
              <a:srgbClr val="6666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8" name="Line 37"/>
          <p:cNvSpPr>
            <a:spLocks noChangeShapeType="1"/>
          </p:cNvSpPr>
          <p:nvPr/>
        </p:nvSpPr>
        <p:spPr bwMode="auto">
          <a:xfrm flipV="1">
            <a:off x="4065590" y="3214686"/>
            <a:ext cx="577847" cy="0"/>
          </a:xfrm>
          <a:prstGeom prst="line">
            <a:avLst/>
          </a:prstGeom>
          <a:noFill/>
          <a:ln w="31750">
            <a:solidFill>
              <a:srgbClr val="6666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6" name="Line 37"/>
          <p:cNvSpPr>
            <a:spLocks noChangeShapeType="1"/>
          </p:cNvSpPr>
          <p:nvPr/>
        </p:nvSpPr>
        <p:spPr bwMode="auto">
          <a:xfrm>
            <a:off x="4643438" y="5000636"/>
            <a:ext cx="504000" cy="0"/>
          </a:xfrm>
          <a:prstGeom prst="line">
            <a:avLst/>
          </a:prstGeom>
          <a:noFill/>
          <a:ln w="31750">
            <a:solidFill>
              <a:srgbClr val="6666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8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23" grpId="0" animBg="1"/>
      <p:bldP spid="27" grpId="0" animBg="1"/>
      <p:bldP spid="28" grpId="0" animBg="1"/>
      <p:bldP spid="29" grpId="0" animBg="1"/>
      <p:bldP spid="34" grpId="0" animBg="1"/>
      <p:bldP spid="35" grpId="0" animBg="1"/>
      <p:bldP spid="37" grpId="0" animBg="1"/>
      <p:bldP spid="38" grpId="0" animBg="1"/>
      <p:bldP spid="2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33379" y="306388"/>
            <a:ext cx="8653463" cy="574675"/>
            <a:chOff x="168" y="193"/>
            <a:chExt cx="5492" cy="362"/>
          </a:xfrm>
        </p:grpSpPr>
        <p:sp>
          <p:nvSpPr>
            <p:cNvPr id="9221" name="Freeform 5"/>
            <p:cNvSpPr>
              <a:spLocks/>
            </p:cNvSpPr>
            <p:nvPr/>
          </p:nvSpPr>
          <p:spPr bwMode="auto">
            <a:xfrm>
              <a:off x="168" y="193"/>
              <a:ext cx="5492" cy="362"/>
            </a:xfrm>
            <a:custGeom>
              <a:avLst/>
              <a:gdLst/>
              <a:ahLst/>
              <a:cxnLst>
                <a:cxn ang="0">
                  <a:pos x="935" y="0"/>
                </a:cxn>
                <a:cxn ang="0">
                  <a:pos x="798" y="0"/>
                </a:cxn>
                <a:cxn ang="0">
                  <a:pos x="87" y="0"/>
                </a:cxn>
                <a:cxn ang="0">
                  <a:pos x="0" y="91"/>
                </a:cxn>
                <a:cxn ang="0">
                  <a:pos x="87" y="181"/>
                </a:cxn>
                <a:cxn ang="0">
                  <a:pos x="798" y="181"/>
                </a:cxn>
                <a:cxn ang="0">
                  <a:pos x="935" y="181"/>
                </a:cxn>
                <a:cxn ang="0">
                  <a:pos x="2743" y="181"/>
                </a:cxn>
                <a:cxn ang="0">
                  <a:pos x="2743" y="116"/>
                </a:cxn>
                <a:cxn ang="0">
                  <a:pos x="2743" y="77"/>
                </a:cxn>
                <a:cxn ang="0">
                  <a:pos x="2743" y="0"/>
                </a:cxn>
                <a:cxn ang="0">
                  <a:pos x="935" y="0"/>
                </a:cxn>
              </a:cxnLst>
              <a:rect l="0" t="0" r="r" b="b"/>
              <a:pathLst>
                <a:path w="2743" h="181">
                  <a:moveTo>
                    <a:pt x="935" y="0"/>
                  </a:moveTo>
                  <a:cubicBezTo>
                    <a:pt x="798" y="0"/>
                    <a:pt x="798" y="0"/>
                    <a:pt x="79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39" y="1"/>
                    <a:pt x="0" y="41"/>
                    <a:pt x="0" y="91"/>
                  </a:cubicBezTo>
                  <a:cubicBezTo>
                    <a:pt x="0" y="140"/>
                    <a:pt x="39" y="180"/>
                    <a:pt x="87" y="181"/>
                  </a:cubicBezTo>
                  <a:cubicBezTo>
                    <a:pt x="798" y="181"/>
                    <a:pt x="798" y="181"/>
                    <a:pt x="798" y="181"/>
                  </a:cubicBezTo>
                  <a:cubicBezTo>
                    <a:pt x="935" y="181"/>
                    <a:pt x="935" y="181"/>
                    <a:pt x="935" y="181"/>
                  </a:cubicBezTo>
                  <a:cubicBezTo>
                    <a:pt x="2743" y="181"/>
                    <a:pt x="2743" y="181"/>
                    <a:pt x="2743" y="181"/>
                  </a:cubicBezTo>
                  <a:cubicBezTo>
                    <a:pt x="2743" y="116"/>
                    <a:pt x="2743" y="116"/>
                    <a:pt x="2743" y="116"/>
                  </a:cubicBezTo>
                  <a:cubicBezTo>
                    <a:pt x="2743" y="77"/>
                    <a:pt x="2743" y="77"/>
                    <a:pt x="2743" y="77"/>
                  </a:cubicBezTo>
                  <a:cubicBezTo>
                    <a:pt x="2743" y="0"/>
                    <a:pt x="2743" y="0"/>
                    <a:pt x="2743" y="0"/>
                  </a:cubicBezTo>
                  <a:lnTo>
                    <a:pt x="935" y="0"/>
                  </a:lnTo>
                  <a:close/>
                </a:path>
              </a:pathLst>
            </a:custGeom>
            <a:gradFill rotWithShape="1">
              <a:gsLst>
                <a:gs pos="0">
                  <a:srgbClr val="384A5E"/>
                </a:gs>
                <a:gs pos="100000">
                  <a:srgbClr val="384A5E">
                    <a:gamma/>
                    <a:shade val="76078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28398" dir="1593903" algn="ctr" rotWithShape="0">
                <a:srgbClr val="808080"/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9222" name="Freeform 6"/>
            <p:cNvSpPr>
              <a:spLocks/>
            </p:cNvSpPr>
            <p:nvPr/>
          </p:nvSpPr>
          <p:spPr bwMode="auto">
            <a:xfrm>
              <a:off x="226" y="201"/>
              <a:ext cx="5426" cy="52"/>
            </a:xfrm>
            <a:custGeom>
              <a:avLst/>
              <a:gdLst/>
              <a:ahLst/>
              <a:cxnLst>
                <a:cxn ang="0">
                  <a:pos x="0" y="26"/>
                </a:cxn>
                <a:cxn ang="0">
                  <a:pos x="58" y="0"/>
                </a:cxn>
                <a:cxn ang="0">
                  <a:pos x="2710" y="0"/>
                </a:cxn>
                <a:cxn ang="0">
                  <a:pos x="2710" y="26"/>
                </a:cxn>
                <a:cxn ang="0">
                  <a:pos x="0" y="26"/>
                </a:cxn>
              </a:cxnLst>
              <a:rect l="0" t="0" r="r" b="b"/>
              <a:pathLst>
                <a:path w="2710" h="26">
                  <a:moveTo>
                    <a:pt x="0" y="26"/>
                  </a:moveTo>
                  <a:cubicBezTo>
                    <a:pt x="15" y="10"/>
                    <a:pt x="36" y="0"/>
                    <a:pt x="58" y="0"/>
                  </a:cubicBezTo>
                  <a:cubicBezTo>
                    <a:pt x="2710" y="0"/>
                    <a:pt x="2710" y="0"/>
                    <a:pt x="2710" y="0"/>
                  </a:cubicBezTo>
                  <a:cubicBezTo>
                    <a:pt x="2710" y="26"/>
                    <a:pt x="2710" y="26"/>
                    <a:pt x="2710" y="26"/>
                  </a:cubicBezTo>
                  <a:lnTo>
                    <a:pt x="0" y="26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64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06388"/>
            <a:ext cx="7801007" cy="574675"/>
          </a:xfrm>
        </p:spPr>
        <p:txBody>
          <a:bodyPr/>
          <a:lstStyle/>
          <a:p>
            <a:r>
              <a:rPr lang="en-US" sz="2800" b="1" dirty="0" smtClean="0"/>
              <a:t>III. </a:t>
            </a:r>
            <a:r>
              <a:rPr lang="th-TH" sz="2800" b="1" dirty="0" smtClean="0"/>
              <a:t>การอุดมศึกษากับการเข้าสู่ประชาคมอาเซียนโดยการ </a:t>
            </a:r>
            <a:r>
              <a:rPr lang="en-US" sz="2800" b="1" dirty="0" smtClean="0"/>
              <a:t>“</a:t>
            </a:r>
            <a:r>
              <a:rPr lang="th-TH" sz="2800" b="1" dirty="0" smtClean="0"/>
              <a:t>รู้ รับ ปรับตัว และรุก</a:t>
            </a:r>
            <a:r>
              <a:rPr lang="en-US" sz="2800" b="1" dirty="0" smtClean="0"/>
              <a:t>”</a:t>
            </a:r>
            <a:endParaRPr lang="en-US" sz="2000" b="1" dirty="0"/>
          </a:p>
        </p:txBody>
      </p: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8024813" y="68263"/>
            <a:ext cx="1019175" cy="1031875"/>
            <a:chOff x="5055" y="43"/>
            <a:chExt cx="642" cy="650"/>
          </a:xfrm>
        </p:grpSpPr>
        <p:sp>
          <p:nvSpPr>
            <p:cNvPr id="9224" name="Oval 8"/>
            <p:cNvSpPr>
              <a:spLocks noChangeArrowheads="1"/>
            </p:cNvSpPr>
            <p:nvPr/>
          </p:nvSpPr>
          <p:spPr bwMode="auto">
            <a:xfrm>
              <a:off x="5071" y="67"/>
              <a:ext cx="610" cy="610"/>
            </a:xfrm>
            <a:prstGeom prst="ellipse">
              <a:avLst/>
            </a:prstGeom>
            <a:gradFill rotWithShape="1">
              <a:gsLst>
                <a:gs pos="0">
                  <a:srgbClr val="DDE5EB"/>
                </a:gs>
                <a:gs pos="100000">
                  <a:srgbClr val="DDE5EB">
                    <a:gamma/>
                    <a:shade val="76078"/>
                    <a:invGamma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25" name="AutoShape 9"/>
            <p:cNvSpPr>
              <a:spLocks noChangeArrowheads="1"/>
            </p:cNvSpPr>
            <p:nvPr/>
          </p:nvSpPr>
          <p:spPr bwMode="auto">
            <a:xfrm>
              <a:off x="5055" y="51"/>
              <a:ext cx="642" cy="642"/>
            </a:xfrm>
            <a:custGeom>
              <a:avLst/>
              <a:gdLst>
                <a:gd name="G0" fmla="+- 893 0 0"/>
                <a:gd name="G1" fmla="+- 21600 0 893"/>
                <a:gd name="G2" fmla="+- 21600 0 89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93" y="10800"/>
                  </a:moveTo>
                  <a:cubicBezTo>
                    <a:pt x="893" y="16271"/>
                    <a:pt x="5329" y="20707"/>
                    <a:pt x="10800" y="20707"/>
                  </a:cubicBezTo>
                  <a:cubicBezTo>
                    <a:pt x="16271" y="20707"/>
                    <a:pt x="20707" y="16271"/>
                    <a:pt x="20707" y="10800"/>
                  </a:cubicBezTo>
                  <a:cubicBezTo>
                    <a:pt x="20707" y="5329"/>
                    <a:pt x="16271" y="893"/>
                    <a:pt x="10800" y="893"/>
                  </a:cubicBezTo>
                  <a:cubicBezTo>
                    <a:pt x="5329" y="893"/>
                    <a:pt x="893" y="5329"/>
                    <a:pt x="893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84A5E">
                    <a:gamma/>
                    <a:shade val="46275"/>
                    <a:invGamma/>
                  </a:srgbClr>
                </a:gs>
                <a:gs pos="50000">
                  <a:srgbClr val="384A5E"/>
                </a:gs>
                <a:gs pos="100000">
                  <a:srgbClr val="384A5E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5F5F5F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4" name="Group 10"/>
            <p:cNvGrpSpPr>
              <a:grpSpLocks/>
            </p:cNvGrpSpPr>
            <p:nvPr/>
          </p:nvGrpSpPr>
          <p:grpSpPr bwMode="auto">
            <a:xfrm>
              <a:off x="5063" y="43"/>
              <a:ext cx="555" cy="570"/>
              <a:chOff x="5078" y="41"/>
              <a:chExt cx="555" cy="570"/>
            </a:xfrm>
          </p:grpSpPr>
          <p:pic>
            <p:nvPicPr>
              <p:cNvPr id="9227" name="Picture 11" descr="globe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5155" y="133"/>
                <a:ext cx="478" cy="478"/>
              </a:xfrm>
              <a:prstGeom prst="rect">
                <a:avLst/>
              </a:prstGeom>
              <a:noFill/>
            </p:spPr>
          </p:pic>
          <p:sp>
            <p:nvSpPr>
              <p:cNvPr id="9228" name="Oval 12"/>
              <p:cNvSpPr>
                <a:spLocks noChangeArrowheads="1"/>
              </p:cNvSpPr>
              <p:nvPr/>
            </p:nvSpPr>
            <p:spPr bwMode="auto">
              <a:xfrm rot="-1700833">
                <a:off x="5078" y="41"/>
                <a:ext cx="507" cy="365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47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229" name="AutoShape 13"/>
            <p:cNvSpPr>
              <a:spLocks noChangeArrowheads="1"/>
            </p:cNvSpPr>
            <p:nvPr/>
          </p:nvSpPr>
          <p:spPr bwMode="auto">
            <a:xfrm>
              <a:off x="5055" y="51"/>
              <a:ext cx="642" cy="642"/>
            </a:xfrm>
            <a:custGeom>
              <a:avLst/>
              <a:gdLst>
                <a:gd name="G0" fmla="+- 893 0 0"/>
                <a:gd name="G1" fmla="+- 21600 0 893"/>
                <a:gd name="G2" fmla="+- 21600 0 89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93" y="10800"/>
                  </a:moveTo>
                  <a:cubicBezTo>
                    <a:pt x="893" y="16271"/>
                    <a:pt x="5329" y="20707"/>
                    <a:pt x="10800" y="20707"/>
                  </a:cubicBezTo>
                  <a:cubicBezTo>
                    <a:pt x="16271" y="20707"/>
                    <a:pt x="20707" y="16271"/>
                    <a:pt x="20707" y="10800"/>
                  </a:cubicBezTo>
                  <a:cubicBezTo>
                    <a:pt x="20707" y="5329"/>
                    <a:pt x="16271" y="893"/>
                    <a:pt x="10800" y="893"/>
                  </a:cubicBezTo>
                  <a:cubicBezTo>
                    <a:pt x="5329" y="893"/>
                    <a:pt x="893" y="5329"/>
                    <a:pt x="893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16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2700000" scaled="1"/>
            </a:gradFill>
            <a:ln w="9525">
              <a:solidFill>
                <a:srgbClr val="C5D3DD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" name="Group 17"/>
          <p:cNvGrpSpPr>
            <a:grpSpLocks/>
          </p:cNvGrpSpPr>
          <p:nvPr/>
        </p:nvGrpSpPr>
        <p:grpSpPr bwMode="auto">
          <a:xfrm>
            <a:off x="214282" y="928670"/>
            <a:ext cx="720725" cy="2714644"/>
            <a:chOff x="930" y="1162"/>
            <a:chExt cx="136" cy="272"/>
          </a:xfrm>
        </p:grpSpPr>
        <p:sp>
          <p:nvSpPr>
            <p:cNvPr id="18" name="Line 18"/>
            <p:cNvSpPr>
              <a:spLocks noChangeShapeType="1"/>
            </p:cNvSpPr>
            <p:nvPr/>
          </p:nvSpPr>
          <p:spPr bwMode="auto">
            <a:xfrm>
              <a:off x="930" y="1434"/>
              <a:ext cx="136" cy="0"/>
            </a:xfrm>
            <a:prstGeom prst="line">
              <a:avLst/>
            </a:prstGeom>
            <a:noFill/>
            <a:ln w="31750">
              <a:solidFill>
                <a:srgbClr val="666699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Line 19"/>
            <p:cNvSpPr>
              <a:spLocks noChangeShapeType="1"/>
            </p:cNvSpPr>
            <p:nvPr/>
          </p:nvSpPr>
          <p:spPr bwMode="auto">
            <a:xfrm>
              <a:off x="930" y="1162"/>
              <a:ext cx="0" cy="272"/>
            </a:xfrm>
            <a:prstGeom prst="line">
              <a:avLst/>
            </a:prstGeom>
            <a:noFill/>
            <a:ln w="31750">
              <a:solidFill>
                <a:srgbClr val="66669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3" name="Rectangle 26"/>
          <p:cNvSpPr>
            <a:spLocks noChangeArrowheads="1"/>
          </p:cNvSpPr>
          <p:nvPr/>
        </p:nvSpPr>
        <p:spPr bwMode="auto">
          <a:xfrm>
            <a:off x="1000100" y="2643182"/>
            <a:ext cx="3000396" cy="171451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666699"/>
            </a:solidFill>
            <a:miter lim="800000"/>
            <a:headEnd/>
            <a:tailEnd/>
          </a:ln>
        </p:spPr>
        <p:txBody>
          <a:bodyPr wrap="square" lIns="0" tIns="108000" rIns="144000" bIns="108000" anchor="ctr" anchorCtr="0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n-US" sz="2800" b="1" dirty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8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	การ </a:t>
            </a:r>
            <a:r>
              <a:rPr lang="en-US" sz="28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“</a:t>
            </a:r>
            <a:r>
              <a:rPr lang="th-TH" sz="28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รู้</a:t>
            </a:r>
            <a:r>
              <a:rPr lang="en-US" sz="28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-</a:t>
            </a:r>
            <a:r>
              <a:rPr lang="th-TH" sz="28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รับ</a:t>
            </a:r>
            <a:r>
              <a:rPr lang="en-US" sz="28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-</a:t>
            </a:r>
            <a:r>
              <a:rPr lang="th-TH" sz="28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ปรับตัว</a:t>
            </a:r>
            <a:r>
              <a:rPr lang="en-US" sz="28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” </a:t>
            </a:r>
            <a:r>
              <a:rPr lang="th-TH" sz="28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ด้านสังคมและวัฒนธรรม</a:t>
            </a:r>
            <a:endParaRPr lang="th-TH" sz="2800" b="1" dirty="0">
              <a:solidFill>
                <a:srgbClr val="706472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27" name="Rectangle 26"/>
          <p:cNvSpPr>
            <a:spLocks noChangeArrowheads="1"/>
          </p:cNvSpPr>
          <p:nvPr/>
        </p:nvSpPr>
        <p:spPr bwMode="auto">
          <a:xfrm>
            <a:off x="5214942" y="1071546"/>
            <a:ext cx="3571900" cy="157163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666699"/>
            </a:solidFill>
            <a:miter lim="800000"/>
            <a:headEnd/>
            <a:tailEnd/>
          </a:ln>
        </p:spPr>
        <p:txBody>
          <a:bodyPr wrap="square" lIns="144000" tIns="108000" rIns="144000" bIns="108000" anchor="ctr" anchorCtr="0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th-TH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	ปรับหลักสูตรและการเรียนการสอนให้นักศึกษาตระหนักในเรื่องของอาเซียน สำนึกในความเป็นอาเซียน</a:t>
            </a:r>
          </a:p>
        </p:txBody>
      </p:sp>
      <p:sp>
        <p:nvSpPr>
          <p:cNvPr id="28" name="Rectangle 26"/>
          <p:cNvSpPr>
            <a:spLocks noChangeArrowheads="1"/>
          </p:cNvSpPr>
          <p:nvPr/>
        </p:nvSpPr>
        <p:spPr bwMode="auto">
          <a:xfrm>
            <a:off x="5214942" y="2786058"/>
            <a:ext cx="3571900" cy="128588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666699"/>
            </a:solidFill>
            <a:miter lim="800000"/>
            <a:headEnd/>
            <a:tailEnd/>
          </a:ln>
        </p:spPr>
        <p:txBody>
          <a:bodyPr wrap="square" lIns="72000" tIns="108000" rIns="108000" bIns="108000" anchor="ctr" anchorCtr="0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th-TH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	เพิ่มทักษะ ความสามารถในการใช้ภาษาอังกฤษในฐานะภาษากลางของอาเซียน</a:t>
            </a:r>
            <a:endParaRPr lang="th-TH" sz="2600" b="1" dirty="0">
              <a:solidFill>
                <a:srgbClr val="706472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29" name="Rectangle 26"/>
          <p:cNvSpPr>
            <a:spLocks noChangeArrowheads="1"/>
          </p:cNvSpPr>
          <p:nvPr/>
        </p:nvSpPr>
        <p:spPr bwMode="auto">
          <a:xfrm>
            <a:off x="5214942" y="5214950"/>
            <a:ext cx="3571900" cy="14287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666699"/>
            </a:solidFill>
            <a:miter lim="800000"/>
            <a:headEnd/>
            <a:tailEnd/>
          </a:ln>
        </p:spPr>
        <p:txBody>
          <a:bodyPr wrap="square" lIns="144000" tIns="108000" rIns="144000" bIns="108000" anchor="ctr" anchorCtr="0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th-TH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	จัดกิจกรรมส่งเสริมความสัมพันธ์ระหว่างนักศึกษา คณาจารย์ของประเทศอาเซียน</a:t>
            </a:r>
            <a:endParaRPr lang="th-TH" sz="2600" b="1" dirty="0">
              <a:solidFill>
                <a:srgbClr val="706472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34" name="Line 37"/>
          <p:cNvSpPr>
            <a:spLocks noChangeShapeType="1"/>
          </p:cNvSpPr>
          <p:nvPr/>
        </p:nvSpPr>
        <p:spPr bwMode="auto">
          <a:xfrm>
            <a:off x="4711705" y="1998652"/>
            <a:ext cx="503237" cy="1588"/>
          </a:xfrm>
          <a:prstGeom prst="line">
            <a:avLst/>
          </a:prstGeom>
          <a:noFill/>
          <a:ln w="31750">
            <a:solidFill>
              <a:srgbClr val="6666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6" name="Line 37"/>
          <p:cNvSpPr>
            <a:spLocks noChangeShapeType="1"/>
          </p:cNvSpPr>
          <p:nvPr/>
        </p:nvSpPr>
        <p:spPr bwMode="auto">
          <a:xfrm>
            <a:off x="4714876" y="3429000"/>
            <a:ext cx="503237" cy="1588"/>
          </a:xfrm>
          <a:prstGeom prst="line">
            <a:avLst/>
          </a:prstGeom>
          <a:noFill/>
          <a:ln w="31750">
            <a:solidFill>
              <a:srgbClr val="6666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7" name="Line 31"/>
          <p:cNvSpPr>
            <a:spLocks noChangeShapeType="1"/>
          </p:cNvSpPr>
          <p:nvPr/>
        </p:nvSpPr>
        <p:spPr bwMode="auto">
          <a:xfrm>
            <a:off x="4714876" y="2000240"/>
            <a:ext cx="0" cy="4000528"/>
          </a:xfrm>
          <a:prstGeom prst="line">
            <a:avLst/>
          </a:prstGeom>
          <a:noFill/>
          <a:ln w="25400">
            <a:solidFill>
              <a:srgbClr val="6666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5" name="Rectangle 26"/>
          <p:cNvSpPr>
            <a:spLocks noChangeArrowheads="1"/>
          </p:cNvSpPr>
          <p:nvPr/>
        </p:nvSpPr>
        <p:spPr bwMode="auto">
          <a:xfrm>
            <a:off x="5214942" y="4214818"/>
            <a:ext cx="3571900" cy="85725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666699"/>
            </a:solidFill>
            <a:miter lim="800000"/>
            <a:headEnd/>
            <a:tailEnd/>
          </a:ln>
        </p:spPr>
        <p:txBody>
          <a:bodyPr wrap="square" lIns="144000" tIns="108000" rIns="144000" bIns="108000" anchor="ctr" anchorCtr="0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th-TH" sz="2600" b="1" dirty="0" smtClean="0">
                <a:solidFill>
                  <a:srgbClr val="706472"/>
                </a:solidFill>
                <a:latin typeface="Angsana New" pitchFamily="18" charset="-34"/>
                <a:cs typeface="Angsana New" pitchFamily="18" charset="-34"/>
              </a:rPr>
              <a:t>	ขยายการเปิดสอนภาษาถิ่นของประเทศสมาชิก</a:t>
            </a:r>
            <a:endParaRPr lang="th-TH" sz="2600" b="1" dirty="0">
              <a:solidFill>
                <a:srgbClr val="706472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26" name="Line 37"/>
          <p:cNvSpPr>
            <a:spLocks noChangeShapeType="1"/>
          </p:cNvSpPr>
          <p:nvPr/>
        </p:nvSpPr>
        <p:spPr bwMode="auto">
          <a:xfrm>
            <a:off x="4710942" y="4643446"/>
            <a:ext cx="504000" cy="0"/>
          </a:xfrm>
          <a:prstGeom prst="line">
            <a:avLst/>
          </a:prstGeom>
          <a:noFill/>
          <a:ln w="31750">
            <a:solidFill>
              <a:srgbClr val="6666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2" name="Line 37"/>
          <p:cNvSpPr>
            <a:spLocks noChangeShapeType="1"/>
          </p:cNvSpPr>
          <p:nvPr/>
        </p:nvSpPr>
        <p:spPr bwMode="auto">
          <a:xfrm>
            <a:off x="4711705" y="5999180"/>
            <a:ext cx="503237" cy="1588"/>
          </a:xfrm>
          <a:prstGeom prst="line">
            <a:avLst/>
          </a:prstGeom>
          <a:noFill/>
          <a:ln w="31750">
            <a:solidFill>
              <a:srgbClr val="6666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4" name="Line 37"/>
          <p:cNvSpPr>
            <a:spLocks noChangeShapeType="1"/>
          </p:cNvSpPr>
          <p:nvPr/>
        </p:nvSpPr>
        <p:spPr bwMode="auto">
          <a:xfrm flipV="1">
            <a:off x="4000496" y="3429000"/>
            <a:ext cx="714380" cy="0"/>
          </a:xfrm>
          <a:prstGeom prst="line">
            <a:avLst/>
          </a:prstGeom>
          <a:noFill/>
          <a:ln w="31750">
            <a:solidFill>
              <a:srgbClr val="6666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8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23" grpId="0" animBg="1"/>
      <p:bldP spid="27" grpId="0" animBg="1"/>
      <p:bldP spid="28" grpId="0" animBg="1"/>
      <p:bldP spid="29" grpId="0" animBg="1"/>
      <p:bldP spid="34" grpId="0" animBg="1"/>
      <p:bldP spid="36" grpId="0" animBg="1"/>
      <p:bldP spid="37" grpId="0" animBg="1"/>
      <p:bldP spid="25" grpId="0" animBg="1"/>
      <p:bldP spid="26" grpId="0" animBg="1"/>
      <p:bldP spid="42" grpId="0" animBg="1"/>
      <p:bldP spid="54" grpId="0" animBg="1"/>
    </p:bldLst>
  </p:timing>
</p:sld>
</file>

<file path=ppt/theme/theme1.xml><?xml version="1.0" encoding="utf-8"?>
<a:theme xmlns:a="http://schemas.openxmlformats.org/drawingml/2006/main" name="Recruitment-PowerPoint-Template">
  <a:themeElements>
    <a:clrScheme name="Recruitment-PowerPoint-Template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384A5E"/>
      </a:accent1>
      <a:accent2>
        <a:srgbClr val="B4C6D4"/>
      </a:accent2>
      <a:accent3>
        <a:srgbClr val="FFFFFF"/>
      </a:accent3>
      <a:accent4>
        <a:srgbClr val="000000"/>
      </a:accent4>
      <a:accent5>
        <a:srgbClr val="AEB1B6"/>
      </a:accent5>
      <a:accent6>
        <a:srgbClr val="A3B3C0"/>
      </a:accent6>
      <a:hlink>
        <a:srgbClr val="DDE5EB"/>
      </a:hlink>
      <a:folHlink>
        <a:srgbClr val="8EA4B6"/>
      </a:folHlink>
    </a:clrScheme>
    <a:fontScheme name="Recruitment-PowerPoint-Template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ecruitment-PowerPoint-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cruitment-PowerPoint-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cruitment-PowerPoint-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cruitment-PowerPoint-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cruitment-PowerPoint-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cruitment-PowerPoint-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cruitment-PowerPoint-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cruitment-PowerPoint-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cruitment-PowerPoint-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cruitment-PowerPoint-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cruitment-PowerPoint-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cruitment-PowerPoint-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cruitment-PowerPoint-Template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84A5E"/>
        </a:accent1>
        <a:accent2>
          <a:srgbClr val="B4C6D4"/>
        </a:accent2>
        <a:accent3>
          <a:srgbClr val="FFFFFF"/>
        </a:accent3>
        <a:accent4>
          <a:srgbClr val="000000"/>
        </a:accent4>
        <a:accent5>
          <a:srgbClr val="AEB1B6"/>
        </a:accent5>
        <a:accent6>
          <a:srgbClr val="A3B3C0"/>
        </a:accent6>
        <a:hlink>
          <a:srgbClr val="DDE5EB"/>
        </a:hlink>
        <a:folHlink>
          <a:srgbClr val="8EA4B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It’s not the design of your template">
  <a:themeElements>
    <a:clrScheme name="It’s not the design of your template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135971"/>
      </a:hlink>
      <a:folHlink>
        <a:srgbClr val="99CC00"/>
      </a:folHlink>
    </a:clrScheme>
    <a:fontScheme name="It’s not the design of your template">
      <a:majorFont>
        <a:latin typeface="Neo San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It’s not the design of your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’s not the design of your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’s not the design of your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’s not the design of your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’s not the design of your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’s not the design of your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’s not the design of your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’s not the design of your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’s not the design of your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’s not the design of your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’s not the design of your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’s not the design of your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’s not the design of your template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135971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Recruitment-PowerPoint-Template</Template>
  <TotalTime>847</TotalTime>
  <Words>458</Words>
  <Application>Microsoft Office PowerPoint</Application>
  <PresentationFormat>On-screen Show (4:3)</PresentationFormat>
  <Paragraphs>146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Angsana New</vt:lpstr>
      <vt:lpstr>Arial</vt:lpstr>
      <vt:lpstr>Arial Narrow</vt:lpstr>
      <vt:lpstr>Neo Sans</vt:lpstr>
      <vt:lpstr>Recruitment-PowerPoint-Template</vt:lpstr>
      <vt:lpstr>It’s not the design of your template</vt:lpstr>
      <vt:lpstr>การเตรียมความพร้อมของบัณฑิตไทยสู่การทำงาน ในประชาคมอาเซียน</vt:lpstr>
      <vt:lpstr>I บริบทอาเซียน (ASEAN Perspectives) </vt:lpstr>
      <vt:lpstr>I บริบทอาเซียน (ASEAN Perspectives) </vt:lpstr>
      <vt:lpstr>II การจัดตั้งประชาคมอาเซียน (ASEAN Community)</vt:lpstr>
      <vt:lpstr>II การจัดตั้งประชาคมอาเซียน (ASEAN Community)</vt:lpstr>
      <vt:lpstr>II การจัดตั้งประชาคมอาเซียน (ASEAN Community)</vt:lpstr>
      <vt:lpstr>II การจัดตั้งประชาคมอาเซียน (ASEAN Community)</vt:lpstr>
      <vt:lpstr>II การจัดตั้งประชาคมอาเซียน (ASEAN Community)</vt:lpstr>
      <vt:lpstr>III. การอุดมศึกษากับการเข้าสู่ประชาคมอาเซียนโดยการ “รู้ รับ ปรับตัว และรุก”</vt:lpstr>
      <vt:lpstr>III. การอุดมศึกษากับการเข้าสู่ประชาคมอาเซียนโดยการ “รู้ รับ ปรับตัว และรุก”</vt:lpstr>
      <vt:lpstr>IV ยุทธศาสตร์การพัฒนาคุณภาพบัณฑิตสู่ประชาคมอาเซียน</vt:lpstr>
      <vt:lpstr>IV ยุทธศาสตร์การพัฒนาคุณภาพบัณฑิตสู่ประชาคมอาเซียน</vt:lpstr>
      <vt:lpstr>V การพัฒนาคุณภาพบัณฑิตสู่ประชาคมอาเซียน</vt:lpstr>
      <vt:lpstr>VI สหกิจศึกษาทางเลือกหนึ่งของการพัฒนาคุณภาพบัณฑิต</vt:lpstr>
      <vt:lpstr>สหกิจศึกษา</vt:lpstr>
      <vt:lpstr>VII สหกิจศึกษานานาชาติกับการพัฒนาคุณภาพบัณฑิตสู่ประชาคมโลก</vt:lpstr>
      <vt:lpstr>VIII สหกิจศึกษานานาชาติกับการพัฒนาบัณฑิตสู่ประชาคมอาเซียน</vt:lpstr>
    </vt:vector>
  </TitlesOfParts>
  <Company>SUT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Insert Presentation Title</dc:title>
  <dc:creator>1</dc:creator>
  <dc:description>Background created by m62 Visualcommunications, visit www.m62.net </dc:description>
  <cp:lastModifiedBy>วราภรณ์ ยงบรรทม</cp:lastModifiedBy>
  <cp:revision>118</cp:revision>
  <dcterms:created xsi:type="dcterms:W3CDTF">2011-09-19T03:33:31Z</dcterms:created>
  <dcterms:modified xsi:type="dcterms:W3CDTF">2020-02-24T08:15:37Z</dcterms:modified>
  <cp:category>Recruitment Background</cp:category>
</cp:coreProperties>
</file>