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46"/>
  </p:notesMasterIdLst>
  <p:handoutMasterIdLst>
    <p:handoutMasterId r:id="rId47"/>
  </p:handoutMasterIdLst>
  <p:sldIdLst>
    <p:sldId id="256" r:id="rId2"/>
    <p:sldId id="314" r:id="rId3"/>
    <p:sldId id="315" r:id="rId4"/>
    <p:sldId id="316" r:id="rId5"/>
    <p:sldId id="290" r:id="rId6"/>
    <p:sldId id="317" r:id="rId7"/>
    <p:sldId id="289" r:id="rId8"/>
    <p:sldId id="291" r:id="rId9"/>
    <p:sldId id="321" r:id="rId10"/>
    <p:sldId id="322" r:id="rId11"/>
    <p:sldId id="323" r:id="rId12"/>
    <p:sldId id="318" r:id="rId13"/>
    <p:sldId id="260" r:id="rId14"/>
    <p:sldId id="265" r:id="rId15"/>
    <p:sldId id="295" r:id="rId16"/>
    <p:sldId id="296" r:id="rId17"/>
    <p:sldId id="297" r:id="rId18"/>
    <p:sldId id="298" r:id="rId19"/>
    <p:sldId id="31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69" r:id="rId44"/>
    <p:sldId id="320" r:id="rId45"/>
  </p:sldIdLst>
  <p:sldSz cx="9144000" cy="6858000" type="screen4x3"/>
  <p:notesSz cx="6797675" cy="9926638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Angsana New" panose="02020603050405020304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FFCC"/>
    <a:srgbClr val="996633"/>
    <a:srgbClr val="996600"/>
    <a:srgbClr val="FF9900"/>
    <a:srgbClr val="FAEAEC"/>
    <a:srgbClr val="E0EFF8"/>
    <a:srgbClr val="EDF5EB"/>
    <a:srgbClr val="E3F1F9"/>
    <a:srgbClr val="FFF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7608F-1C25-4E8B-927B-27C619FA710E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F451D-D921-4AC6-A321-2C5BA9C1ED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1701140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1771E-E1CA-4A02-A27E-A9989DE76D20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73DD-C2A8-4B7E-ADCF-FF998A710D7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517221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070640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88869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135176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894028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5708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647163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814455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57450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9086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242971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38107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134172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299606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190084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977274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170984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551710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889158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725987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195189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530774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6934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559591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121883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088558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479779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79358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401978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281864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1288989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48675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458480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7115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0057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5735186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0791546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480191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1848523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83535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44402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14627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22118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78062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5396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5E797D-0D6A-40AE-8E30-ED9C1E391FD8}" type="datetime1">
              <a:rPr lang="th-TH" smtClean="0"/>
              <a:t>24/02/63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358236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261EA0-CA43-4764-8BD1-5742D43D2BC6}" type="datetime1">
              <a:rPr lang="th-TH" smtClean="0"/>
              <a:t>24/02/63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11050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4CDB01-3CF7-4D28-84A1-D6F0208241E1}" type="datetime1">
              <a:rPr lang="th-TH" smtClean="0"/>
              <a:t>24/02/63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391319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94AA4F-F18C-4FF7-8C54-4C6A72167AAF}" type="datetime1">
              <a:rPr lang="th-TH" smtClean="0"/>
              <a:t>24/02/63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66336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464338-48D7-445B-AEF5-7B9A63A02829}" type="datetime1">
              <a:rPr lang="th-TH" smtClean="0"/>
              <a:t>24/02/63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366412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751EF1-4F94-49AC-8F7B-BE8545E12DB7}" type="datetime1">
              <a:rPr lang="th-TH" smtClean="0"/>
              <a:t>24/02/63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16259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E1E1D1-A6CF-4D4C-85B6-2F11E95080A0}" type="datetime1">
              <a:rPr lang="th-TH" smtClean="0"/>
              <a:t>24/02/63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18801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CE3CE4-ADD1-4055-B4E4-5F5351ABD90E}" type="datetime1">
              <a:rPr lang="th-TH" smtClean="0"/>
              <a:t>24/02/63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282953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781821-3E17-44D4-B647-8FD470B10783}" type="datetime1">
              <a:rPr lang="th-TH" smtClean="0"/>
              <a:t>24/02/63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36416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3C02B6-44DA-4B11-B452-8DB4ECB8BD3A}" type="datetime1">
              <a:rPr lang="th-TH" smtClean="0"/>
              <a:t>24/02/63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187629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A34EEA-7E7D-4CC6-A771-2E3A1D4406BF}" type="datetime1">
              <a:rPr lang="th-TH" smtClean="0"/>
              <a:t>24/02/63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353795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06D96F-05DC-4D4C-9F73-522FA1CBF8CF}" type="datetime1">
              <a:rPr lang="th-TH" smtClean="0"/>
              <a:t>24/02/63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9F4867-F5D3-428D-8308-65B69B3D0C78}" type="slidenum">
              <a:rPr lang="th-TH" altLang="th-TH" smtClean="0"/>
              <a:pPr>
                <a:defRPr/>
              </a:pPr>
              <a:t>‹#›</a:t>
            </a:fld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243555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80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39552" y="612381"/>
            <a:ext cx="8084779" cy="1461939"/>
          </a:xfrm>
          <a:prstGeom prst="rect">
            <a:avLst/>
          </a:prstGeom>
          <a:solidFill>
            <a:srgbClr val="66330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endParaRPr lang="th-TH" sz="1050" spc="1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gsanaUPC" pitchFamily="18" charset="-34"/>
              <a:ea typeface="Calibri" pitchFamily="34" charset="0"/>
              <a:cs typeface="AngsanaUPC" pitchFamily="18" charset="-34"/>
            </a:endParaRPr>
          </a:p>
          <a:p>
            <a:pPr algn="ctr" eaLnBrk="1" hangingPunct="1">
              <a:lnSpc>
                <a:spcPts val="4500"/>
              </a:lnSpc>
              <a:defRPr/>
            </a:pPr>
            <a:r>
              <a:rPr lang="th-TH" sz="4400" spc="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gsanaUPC" pitchFamily="18" charset="-34"/>
                <a:ea typeface="Calibri" pitchFamily="34" charset="0"/>
                <a:cs typeface="AngsanaUPC" pitchFamily="18" charset="-34"/>
              </a:rPr>
              <a:t>การกำกับดูแลกิจการที่ดีในมหาวิทยาลัย</a:t>
            </a:r>
            <a:endParaRPr lang="en-US" sz="4400" spc="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gsanaUPC" pitchFamily="18" charset="-34"/>
              <a:ea typeface="Calibri" pitchFamily="34" charset="0"/>
              <a:cs typeface="AngsanaUPC" pitchFamily="18" charset="-34"/>
            </a:endParaRPr>
          </a:p>
          <a:p>
            <a:pPr algn="ctr" eaLnBrk="1" hangingPunct="1">
              <a:lnSpc>
                <a:spcPts val="4500"/>
              </a:lnSpc>
              <a:defRPr/>
            </a:pPr>
            <a:r>
              <a:rPr lang="en-US" sz="4400" spc="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gsanaUPC" pitchFamily="18" charset="-34"/>
                <a:ea typeface="Calibri" pitchFamily="34" charset="0"/>
                <a:cs typeface="AngsanaUPC" pitchFamily="18" charset="-34"/>
              </a:rPr>
              <a:t>(University Good Governance) </a:t>
            </a:r>
            <a:endParaRPr lang="th-TH" sz="4400" spc="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Rectangle 3"/>
          <p:cNvSpPr txBox="1">
            <a:spLocks noRot="1" noChangeArrowheads="1"/>
          </p:cNvSpPr>
          <p:nvPr/>
        </p:nvSpPr>
        <p:spPr>
          <a:xfrm>
            <a:off x="467544" y="2529113"/>
            <a:ext cx="8143875" cy="1214438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UPC" pitchFamily="18" charset="-34"/>
                <a:cs typeface="AngsanaUPC" pitchFamily="18" charset="-34"/>
              </a:rPr>
              <a:t>โดย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UPC" pitchFamily="18" charset="-34"/>
                <a:cs typeface="AngsanaUPC" pitchFamily="18" charset="-34"/>
              </a:rPr>
              <a:t>ศาสตราจารย์ ดร. วิจิตร  ศรีสอ้าน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79712" y="4005064"/>
            <a:ext cx="5400675" cy="2588519"/>
            <a:chOff x="1979712" y="4005064"/>
            <a:chExt cx="5400675" cy="2588519"/>
          </a:xfrm>
        </p:grpSpPr>
        <p:pic>
          <p:nvPicPr>
            <p:cNvPr id="1026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Related image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267739" y="246127"/>
            <a:ext cx="5624741" cy="2246769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ในกรณีที่การดำเนินการเพื่อให้ได้มาซึ่งผู้ดำรงตำแหน่งนายกสภาฯ  กรรมการสภาฯ  หรืออธิการบดี ก่อให้เกิดความขัดแย้ง ขัดต่อความสงบเรียบร้อยหรือศีลธรรมอันดี หรือฝ่าฝืนบทบัญญัติแห่งกฎหมายให้รัฐมนตรีว่าการกระทรวงศึกษาธิการมีอำนาจยับยั้งการแต่งตั้ง...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2143108" y="-42863"/>
            <a:ext cx="291171" cy="0"/>
          </a:xfrm>
          <a:prstGeom prst="line">
            <a:avLst/>
          </a:prstGeom>
          <a:ln>
            <a:noFill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627784" y="-42863"/>
            <a:ext cx="281354" cy="0"/>
          </a:xfrm>
          <a:prstGeom prst="line">
            <a:avLst/>
          </a:prstGeom>
          <a:noFill/>
          <a:ln w="57150">
            <a:noFill/>
            <a:round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10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769539" y="1121786"/>
            <a:ext cx="218285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3307215" y="2764085"/>
            <a:ext cx="5836785" cy="138499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เพื่อให้การดำเนินการของสภาฯ มีประสิทธิภาพสูงสุด การแต่งตั้งนายกสภาฯ หรือกรรมการสภาฯ ให้เป็นไปตามหลักเกณฑ์ ดังนี้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37841" y="513168"/>
            <a:ext cx="229898" cy="6336000"/>
            <a:chOff x="2143125" y="1196969"/>
            <a:chExt cx="357188" cy="7573079"/>
          </a:xfrm>
        </p:grpSpPr>
        <p:grpSp>
          <p:nvGrpSpPr>
            <p:cNvPr id="2" name="กลุ่ม 18"/>
            <p:cNvGrpSpPr>
              <a:grpSpLocks/>
            </p:cNvGrpSpPr>
            <p:nvPr/>
          </p:nvGrpSpPr>
          <p:grpSpPr bwMode="auto">
            <a:xfrm>
              <a:off x="2143125" y="1196969"/>
              <a:ext cx="357188" cy="7573079"/>
              <a:chOff x="2143108" y="1196960"/>
              <a:chExt cx="357190" cy="7573104"/>
            </a:xfrm>
          </p:grpSpPr>
          <p:sp>
            <p:nvSpPr>
              <p:cNvPr id="13334" name="Line 7"/>
              <p:cNvSpPr>
                <a:spLocks noChangeShapeType="1"/>
              </p:cNvSpPr>
              <p:nvPr/>
            </p:nvSpPr>
            <p:spPr bwMode="auto">
              <a:xfrm>
                <a:off x="2143108" y="1196960"/>
                <a:ext cx="0" cy="7573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 sz="2400"/>
              </a:p>
            </p:txBody>
          </p:sp>
          <p:sp>
            <p:nvSpPr>
              <p:cNvPr id="13335" name="Line 17"/>
              <p:cNvSpPr>
                <a:spLocks noChangeShapeType="1"/>
              </p:cNvSpPr>
              <p:nvPr/>
            </p:nvSpPr>
            <p:spPr bwMode="auto">
              <a:xfrm>
                <a:off x="2143108" y="1196966"/>
                <a:ext cx="35719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 sz="2400"/>
              </a:p>
            </p:txBody>
          </p:sp>
        </p:grpSp>
        <p:sp>
          <p:nvSpPr>
            <p:cNvPr id="25" name="Line 17"/>
            <p:cNvSpPr>
              <a:spLocks noChangeShapeType="1"/>
            </p:cNvSpPr>
            <p:nvPr/>
          </p:nvSpPr>
          <p:spPr bwMode="auto">
            <a:xfrm>
              <a:off x="2143125" y="4165791"/>
              <a:ext cx="3571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 sz="240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3208" y="260648"/>
            <a:ext cx="2618592" cy="2246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ประมวลจากคำสั่ง ค.</a:t>
            </a:r>
            <a:r>
              <a:rPr 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ส.ช</a:t>
            </a:r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.</a:t>
            </a:r>
          </a:p>
          <a:p>
            <a:pPr algn="ctr"/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เรื่องการจัดระเบียบและแก้ไขปัญหา</a:t>
            </a:r>
            <a:r>
              <a:rPr 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ธรรมาภิ</a:t>
            </a:r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บาลในสถาบันอุดมศึกษา</a:t>
            </a:r>
          </a:p>
          <a:p>
            <a:pPr algn="ctr"/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ที่ 39/2559</a:t>
            </a:r>
            <a:endParaRPr 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491880" y="4120037"/>
            <a:ext cx="241118" cy="972000"/>
            <a:chOff x="4450229" y="4221088"/>
            <a:chExt cx="241118" cy="1046885"/>
          </a:xfrm>
        </p:grpSpPr>
        <p:sp>
          <p:nvSpPr>
            <p:cNvPr id="33" name="Line 37"/>
            <p:cNvSpPr>
              <a:spLocks noChangeShapeType="1"/>
            </p:cNvSpPr>
            <p:nvPr/>
          </p:nvSpPr>
          <p:spPr bwMode="auto">
            <a:xfrm>
              <a:off x="4464006" y="4221088"/>
              <a:ext cx="0" cy="104688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7" name="Line 38"/>
            <p:cNvSpPr>
              <a:spLocks noChangeShapeType="1"/>
            </p:cNvSpPr>
            <p:nvPr/>
          </p:nvSpPr>
          <p:spPr bwMode="auto">
            <a:xfrm>
              <a:off x="4450229" y="5260595"/>
              <a:ext cx="2285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1" name="Line 38"/>
            <p:cNvSpPr>
              <a:spLocks noChangeShapeType="1"/>
            </p:cNvSpPr>
            <p:nvPr/>
          </p:nvSpPr>
          <p:spPr bwMode="auto">
            <a:xfrm>
              <a:off x="4462802" y="4640149"/>
              <a:ext cx="2285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35" name="Rectangle 9"/>
          <p:cNvSpPr>
            <a:spLocks noChangeArrowheads="1"/>
          </p:cNvSpPr>
          <p:nvPr/>
        </p:nvSpPr>
        <p:spPr bwMode="auto">
          <a:xfrm>
            <a:off x="3746775" y="4221088"/>
            <a:ext cx="5397225" cy="52322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นายกสภาฯ จะดำรงตำแหน่งเกิน 3 แห่งไม่ได้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6" name="Rectangle 9"/>
          <p:cNvSpPr>
            <a:spLocks noChangeArrowheads="1"/>
          </p:cNvSpPr>
          <p:nvPr/>
        </p:nvSpPr>
        <p:spPr bwMode="auto">
          <a:xfrm>
            <a:off x="3783287" y="4823577"/>
            <a:ext cx="5397225" cy="52322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กรรมการสภาฯ จะดำรงตำแหน่งเกิน 4 แห่งไม่ได้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1026" name="Picture 2" descr="Image result for good governanc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1" r="15240"/>
          <a:stretch/>
        </p:blipFill>
        <p:spPr bwMode="auto">
          <a:xfrm>
            <a:off x="366108" y="3215873"/>
            <a:ext cx="2240804" cy="21309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23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5" grpId="0" animBg="1"/>
      <p:bldP spid="22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203848" y="172958"/>
            <a:ext cx="5876261" cy="181588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700" b="1" dirty="0" smtClean="0">
                <a:latin typeface="AngsanaUPC" pitchFamily="18" charset="-34"/>
                <a:cs typeface="AngsanaUPC" pitchFamily="18" charset="-34"/>
              </a:rPr>
              <a:t>สถาบันอุดมศึกษาแห่งใดมีกรณีต่อไปนี้ ให้รัฐมนตรีว่าการกระทรวงศึกษาธิการ โดยคำแนะนำของคณะกรรมการการอุดมศึกษา มีอำนาจยับยั้งการรับนักศึกษา ปิดหลักสูตรยุติการจัดการศึกษา</a:t>
            </a:r>
            <a:endParaRPr lang="th-TH" sz="27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2143108" y="-42863"/>
            <a:ext cx="291171" cy="0"/>
          </a:xfrm>
          <a:prstGeom prst="line">
            <a:avLst/>
          </a:prstGeom>
          <a:ln>
            <a:noFill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627784" y="-42863"/>
            <a:ext cx="281354" cy="0"/>
          </a:xfrm>
          <a:prstGeom prst="line">
            <a:avLst/>
          </a:prstGeom>
          <a:noFill/>
          <a:ln w="57150">
            <a:noFill/>
            <a:round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11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769539" y="764704"/>
            <a:ext cx="139599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Box 5"/>
          <p:cNvSpPr txBox="1"/>
          <p:nvPr/>
        </p:nvSpPr>
        <p:spPr>
          <a:xfrm>
            <a:off x="153208" y="260648"/>
            <a:ext cx="2618592" cy="2246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ประมวลจากคำสั่ง ค.</a:t>
            </a:r>
            <a:r>
              <a:rPr 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ส.ช</a:t>
            </a:r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.</a:t>
            </a:r>
          </a:p>
          <a:p>
            <a:pPr algn="ctr"/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เรื่องการจัดระเบียบและแก้ไขปัญหา</a:t>
            </a:r>
            <a:r>
              <a:rPr 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ธรรมาภิ</a:t>
            </a:r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บาลในสถาบันอุดมศึกษา</a:t>
            </a:r>
          </a:p>
          <a:p>
            <a:pPr algn="ctr"/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ที่ 39/2559</a:t>
            </a:r>
            <a:endParaRPr 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5" name="Rectangle 9"/>
          <p:cNvSpPr>
            <a:spLocks noChangeArrowheads="1"/>
          </p:cNvSpPr>
          <p:nvPr/>
        </p:nvSpPr>
        <p:spPr bwMode="auto">
          <a:xfrm>
            <a:off x="3520040" y="1916832"/>
            <a:ext cx="5397225" cy="52322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700" b="1" dirty="0" smtClean="0">
                <a:latin typeface="AngsanaUPC" pitchFamily="18" charset="-34"/>
                <a:cs typeface="AngsanaUPC" pitchFamily="18" charset="-34"/>
              </a:rPr>
              <a:t>จัดการศึกษาไม่เป็นไปตามมาตรฐาน</a:t>
            </a:r>
            <a:endParaRPr lang="th-TH" sz="27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6" name="Rectangle 9"/>
          <p:cNvSpPr>
            <a:spLocks noChangeArrowheads="1"/>
          </p:cNvSpPr>
          <p:nvPr/>
        </p:nvSpPr>
        <p:spPr bwMode="auto">
          <a:xfrm>
            <a:off x="3529117" y="2348880"/>
            <a:ext cx="5520822" cy="95410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700" b="1" dirty="0" smtClean="0">
                <a:latin typeface="AngsanaUPC" pitchFamily="18" charset="-34"/>
                <a:cs typeface="AngsanaUPC" pitchFamily="18" charset="-34"/>
              </a:rPr>
              <a:t>จงใจหลีกเลี่ยงการปฏิบัติตามกฎหมาย ระเบียบข้อบังคับ คำสั่ง</a:t>
            </a:r>
            <a:endParaRPr lang="th-TH" sz="27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3491880" y="3212976"/>
            <a:ext cx="5397225" cy="50783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700" b="1" dirty="0" smtClean="0">
                <a:latin typeface="AngsanaUPC" pitchFamily="18" charset="-34"/>
                <a:cs typeface="AngsanaUPC" pitchFamily="18" charset="-34"/>
              </a:rPr>
              <a:t>นายกสภาฯ  กรรมการสภาฯ  ผู้บริหารมีพฤติการณ์ทุจริต</a:t>
            </a:r>
            <a:endParaRPr lang="th-TH" sz="27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3491880" y="3717032"/>
            <a:ext cx="5616624" cy="50783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700" b="1" dirty="0" smtClean="0">
                <a:latin typeface="AngsanaUPC" pitchFamily="18" charset="-34"/>
                <a:cs typeface="AngsanaUPC" pitchFamily="18" charset="-34"/>
              </a:rPr>
              <a:t>ก่อให้เกิดความขัดแย้งภายในสถาบัน และไม่อาจแก้ปัญหาได้</a:t>
            </a:r>
            <a:endParaRPr lang="th-TH" sz="27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347863" y="1844824"/>
            <a:ext cx="207873" cy="2160240"/>
            <a:chOff x="3458018" y="2802196"/>
            <a:chExt cx="252534" cy="2160240"/>
          </a:xfrm>
        </p:grpSpPr>
        <p:grpSp>
          <p:nvGrpSpPr>
            <p:cNvPr id="21" name="Group 20"/>
            <p:cNvGrpSpPr/>
            <p:nvPr/>
          </p:nvGrpSpPr>
          <p:grpSpPr>
            <a:xfrm>
              <a:off x="3458018" y="2802196"/>
              <a:ext cx="241118" cy="2160000"/>
              <a:chOff x="4450229" y="4221088"/>
              <a:chExt cx="241118" cy="2326427"/>
            </a:xfrm>
          </p:grpSpPr>
          <p:sp>
            <p:nvSpPr>
              <p:cNvPr id="33" name="Line 37"/>
              <p:cNvSpPr>
                <a:spLocks noChangeShapeType="1"/>
              </p:cNvSpPr>
              <p:nvPr/>
            </p:nvSpPr>
            <p:spPr bwMode="auto">
              <a:xfrm>
                <a:off x="4464007" y="4221088"/>
                <a:ext cx="0" cy="232642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27" name="Line 38"/>
              <p:cNvSpPr>
                <a:spLocks noChangeShapeType="1"/>
              </p:cNvSpPr>
              <p:nvPr/>
            </p:nvSpPr>
            <p:spPr bwMode="auto">
              <a:xfrm>
                <a:off x="4450229" y="5074207"/>
                <a:ext cx="228546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31" name="Line 38"/>
              <p:cNvSpPr>
                <a:spLocks noChangeShapeType="1"/>
              </p:cNvSpPr>
              <p:nvPr/>
            </p:nvSpPr>
            <p:spPr bwMode="auto">
              <a:xfrm>
                <a:off x="4462802" y="4608869"/>
                <a:ext cx="228545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26" name="Line 38"/>
            <p:cNvSpPr>
              <a:spLocks noChangeShapeType="1"/>
            </p:cNvSpPr>
            <p:nvPr/>
          </p:nvSpPr>
          <p:spPr bwMode="auto">
            <a:xfrm>
              <a:off x="3491879" y="4458380"/>
              <a:ext cx="2160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8" name="Line 38"/>
            <p:cNvSpPr>
              <a:spLocks noChangeShapeType="1"/>
            </p:cNvSpPr>
            <p:nvPr/>
          </p:nvSpPr>
          <p:spPr bwMode="auto">
            <a:xfrm>
              <a:off x="3491879" y="4962436"/>
              <a:ext cx="21867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pic>
        <p:nvPicPr>
          <p:cNvPr id="29" name="Picture 2" descr="Image result for good governanc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1" r="15240"/>
          <a:stretch/>
        </p:blipFill>
        <p:spPr bwMode="auto">
          <a:xfrm>
            <a:off x="366108" y="3215873"/>
            <a:ext cx="2240804" cy="21309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973950" y="-27385"/>
            <a:ext cx="229898" cy="4680521"/>
            <a:chOff x="2973950" y="-27385"/>
            <a:chExt cx="229898" cy="4680521"/>
          </a:xfrm>
        </p:grpSpPr>
        <p:grpSp>
          <p:nvGrpSpPr>
            <p:cNvPr id="2" name="กลุ่ม 18"/>
            <p:cNvGrpSpPr>
              <a:grpSpLocks/>
            </p:cNvGrpSpPr>
            <p:nvPr/>
          </p:nvGrpSpPr>
          <p:grpSpPr bwMode="auto">
            <a:xfrm>
              <a:off x="2973950" y="-27385"/>
              <a:ext cx="229898" cy="4680000"/>
              <a:chOff x="2143108" y="550868"/>
              <a:chExt cx="357190" cy="5593770"/>
            </a:xfrm>
          </p:grpSpPr>
          <p:sp>
            <p:nvSpPr>
              <p:cNvPr id="13334" name="Line 7"/>
              <p:cNvSpPr>
                <a:spLocks noChangeShapeType="1"/>
              </p:cNvSpPr>
              <p:nvPr/>
            </p:nvSpPr>
            <p:spPr bwMode="auto">
              <a:xfrm>
                <a:off x="2143108" y="550868"/>
                <a:ext cx="0" cy="559377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 sz="2400"/>
              </a:p>
            </p:txBody>
          </p:sp>
          <p:sp>
            <p:nvSpPr>
              <p:cNvPr id="13335" name="Line 17"/>
              <p:cNvSpPr>
                <a:spLocks noChangeShapeType="1"/>
              </p:cNvSpPr>
              <p:nvPr/>
            </p:nvSpPr>
            <p:spPr bwMode="auto">
              <a:xfrm>
                <a:off x="2143108" y="1153342"/>
                <a:ext cx="35719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 sz="2400"/>
              </a:p>
            </p:txBody>
          </p:sp>
        </p:grpSp>
        <p:sp>
          <p:nvSpPr>
            <p:cNvPr id="30" name="Line 17"/>
            <p:cNvSpPr>
              <a:spLocks noChangeShapeType="1"/>
            </p:cNvSpPr>
            <p:nvPr/>
          </p:nvSpPr>
          <p:spPr bwMode="auto">
            <a:xfrm>
              <a:off x="2973950" y="4653136"/>
              <a:ext cx="22989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 sz="2400"/>
            </a:p>
          </p:txBody>
        </p:sp>
      </p:grp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3168352" y="4365104"/>
            <a:ext cx="5940152" cy="216982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700" b="1" dirty="0" smtClean="0">
                <a:latin typeface="AngsanaUPC" pitchFamily="18" charset="-34"/>
                <a:cs typeface="AngsanaUPC" pitchFamily="18" charset="-34"/>
              </a:rPr>
              <a:t>ให้</a:t>
            </a:r>
            <a:r>
              <a:rPr lang="th-TH" sz="2700" b="1" dirty="0">
                <a:latin typeface="AngsanaUPC" pitchFamily="18" charset="-34"/>
                <a:cs typeface="AngsanaUPC" pitchFamily="18" charset="-34"/>
              </a:rPr>
              <a:t>รัฐมนตรีว่าการกระทรวงศึกษาธิการโดยคำแนะนำของ</a:t>
            </a:r>
            <a:r>
              <a:rPr lang="th-TH" sz="2700" b="1" dirty="0" smtClean="0">
                <a:latin typeface="AngsanaUPC" pitchFamily="18" charset="-34"/>
                <a:cs typeface="AngsanaUPC" pitchFamily="18" charset="-34"/>
              </a:rPr>
              <a:t>คณะกรรมการการอุดมศึกษามีอำนาจสั่งให้ผู้ดำรงตำแหน่งใดในสถาบันอุดมศึกษาหยุดการปฏิบัติหน้าที่ พ้นจากตำแหน่ง หรือไปปฏิบัติงานในหน่วยงานอื่น และแต่งตั้งให้บุคคลใดบุคคลหนึ่งเข้าปฏิบัติหน้าที่ในตำแหน่งต่างๆ ในสถาบันอุดมศึกษานั้น</a:t>
            </a:r>
            <a:endParaRPr lang="th-TH" sz="2700" b="1" dirty="0">
              <a:latin typeface="AngsanaUPC" pitchFamily="18" charset="-34"/>
              <a:cs typeface="Angsan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4134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5" grpId="0" animBg="1"/>
      <p:bldP spid="35" grpId="0"/>
      <p:bldP spid="36" grpId="0"/>
      <p:bldP spid="20" grpId="0"/>
      <p:bldP spid="23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18553" y="324328"/>
            <a:ext cx="2024555" cy="3253264"/>
          </a:xfrm>
          <a:prstGeom prst="roundRect">
            <a:avLst/>
          </a:prstGeom>
          <a:ln w="38100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V</a:t>
            </a: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ฐานะและ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รูปแบบ       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การดำเนินงาน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ของ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มหาวิทยาลัย</a:t>
            </a:r>
            <a:endParaRPr lang="th-TH" sz="32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2627784" y="143922"/>
            <a:ext cx="6476740" cy="249299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พ.ร.บ.การศึกษาแห่งชาติ พ.ศ.2542 มาตรา 36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“ให้สถานศึกษาของรัฐที่จัดการศึกษาระดับปริญญาเป็นนิติบุคคล อาจจัดเป็นส่วนราชการหรือหน่วยงานในกำกับของรัฐ...ดำเนินการได้โดยอิสระ สามารถพัฒนาระบบบริหารและการจัดการของตนเอง มีเสรีภาพทางวิชาการและอยู่ภายใต้การกำกับดูแลของสภาสถานศึกษาตามกฎหมายว่าด้วยการจัดตั้งสถานศึกษานั้นๆ</a:t>
            </a:r>
            <a:endParaRPr lang="th-TH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2143108" y="-42863"/>
            <a:ext cx="291171" cy="0"/>
          </a:xfrm>
          <a:prstGeom prst="line">
            <a:avLst/>
          </a:prstGeom>
          <a:ln>
            <a:noFill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312373" y="-42863"/>
            <a:ext cx="281354" cy="0"/>
          </a:xfrm>
          <a:prstGeom prst="line">
            <a:avLst/>
          </a:prstGeom>
          <a:noFill/>
          <a:ln w="57150">
            <a:noFill/>
            <a:round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97886" y="405168"/>
            <a:ext cx="229898" cy="3780000"/>
            <a:chOff x="2143125" y="1196975"/>
            <a:chExt cx="357188" cy="4518026"/>
          </a:xfrm>
        </p:grpSpPr>
        <p:grpSp>
          <p:nvGrpSpPr>
            <p:cNvPr id="2" name="กลุ่ม 18"/>
            <p:cNvGrpSpPr>
              <a:grpSpLocks/>
            </p:cNvGrpSpPr>
            <p:nvPr/>
          </p:nvGrpSpPr>
          <p:grpSpPr bwMode="auto">
            <a:xfrm>
              <a:off x="2143125" y="1196975"/>
              <a:ext cx="357188" cy="4518026"/>
              <a:chOff x="2143108" y="1196966"/>
              <a:chExt cx="357190" cy="4518051"/>
            </a:xfrm>
          </p:grpSpPr>
          <p:sp>
            <p:nvSpPr>
              <p:cNvPr id="13334" name="Line 7"/>
              <p:cNvSpPr>
                <a:spLocks noChangeShapeType="1"/>
              </p:cNvSpPr>
              <p:nvPr/>
            </p:nvSpPr>
            <p:spPr bwMode="auto">
              <a:xfrm>
                <a:off x="2143108" y="1196966"/>
                <a:ext cx="0" cy="451805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3335" name="Line 17"/>
              <p:cNvSpPr>
                <a:spLocks noChangeShapeType="1"/>
              </p:cNvSpPr>
              <p:nvPr/>
            </p:nvSpPr>
            <p:spPr bwMode="auto">
              <a:xfrm>
                <a:off x="2143108" y="1196966"/>
                <a:ext cx="35719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25" name="Line 17"/>
            <p:cNvSpPr>
              <a:spLocks noChangeShapeType="1"/>
            </p:cNvSpPr>
            <p:nvPr/>
          </p:nvSpPr>
          <p:spPr bwMode="auto">
            <a:xfrm>
              <a:off x="2143125" y="4122657"/>
              <a:ext cx="3571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6" name="Line 17"/>
            <p:cNvSpPr>
              <a:spLocks noChangeShapeType="1"/>
            </p:cNvSpPr>
            <p:nvPr/>
          </p:nvSpPr>
          <p:spPr bwMode="auto">
            <a:xfrm>
              <a:off x="2143125" y="5715000"/>
              <a:ext cx="3571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72506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12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123728" y="1689041"/>
            <a:ext cx="218285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2627784" y="2636912"/>
            <a:ext cx="6336704" cy="129266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รัฐบาลยึดหลักการกระจายอำนาจการบริหารจากคณะรัฐมนตรี และหน่วยงานกลางไปยังสภาสถาบัน ทำให้สภาฯ ทำหน้าที่องค์กรนโยบายกำกับดูแลการดำเนินงานด้านต่างๆ มากยิ่งขึ้น</a:t>
            </a:r>
            <a:endParaRPr lang="th-TH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2627784" y="3920276"/>
            <a:ext cx="6516216" cy="28931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พ.ร.บ.มหาวิทยาลัยในกำกับของรัฐ กำหนดให้มหาวิทยาลัยประเภทนี้มีความเป็นอิสระ คล่องตัวและดำเนินการเบ็ดเสร็จสิ้นสุดที่                    สภามหาวิทยาลัยเกือบทุกด้าน ทำให้สภามหาวิทยาลัยเป็นองค์กรนโยบายผู้กำกับดูแลการดำเนินงานของมหาวิทยาลัยตามหลัก</a:t>
            </a:r>
            <a:r>
              <a:rPr lang="th-TH" sz="2600" b="1" dirty="0" err="1" smtClean="0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บาลดังที่กรอบแผนอุดมศึกษาระยะยาว ฉบับที่ 2 (พ.ศ.2551-2565) ได้กำหนดให้</a:t>
            </a:r>
            <a:r>
              <a:rPr lang="th-TH" sz="2600" b="1" dirty="0" err="1" smtClean="0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บาลและการบริหาร </a:t>
            </a:r>
            <a:r>
              <a:rPr lang="en-US" sz="2600" b="1" dirty="0" smtClean="0">
                <a:latin typeface="AngsanaUPC" pitchFamily="18" charset="-34"/>
                <a:cs typeface="AngsanaUPC" pitchFamily="18" charset="-34"/>
              </a:rPr>
              <a:t>(Good Governance &amp; Management) </a:t>
            </a: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เป็นปัจจัยสำคัญที่มีผลกระทบโดยตรงต่อการพัฒนาสถาบันอุดมศึกษา</a:t>
            </a:r>
            <a:endParaRPr lang="th-TH" sz="26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4996" y="4749554"/>
            <a:ext cx="2015419" cy="1073641"/>
            <a:chOff x="1979712" y="4005064"/>
            <a:chExt cx="5400675" cy="2588519"/>
          </a:xfrm>
        </p:grpSpPr>
        <p:pic>
          <p:nvPicPr>
            <p:cNvPr id="22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Related image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512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5" grpId="0" animBg="1"/>
      <p:bldP spid="27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512" y="1969160"/>
            <a:ext cx="1643063" cy="253996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V</a:t>
            </a:r>
            <a:r>
              <a:rPr lang="en-US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I</a:t>
            </a:r>
            <a:r>
              <a:rPr lang="th-TH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th-TH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ฐานะของมหาวิทยาลัย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6963668" y="2286000"/>
            <a:ext cx="1928812" cy="1077913"/>
          </a:xfrm>
          <a:prstGeom prst="rect">
            <a:avLst/>
          </a:prstGeom>
          <a:solidFill>
            <a:srgbClr val="FF9900"/>
          </a:solidFill>
          <a:ln w="38100">
            <a:solidFill>
              <a:srgbClr val="FFCC99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มหาวิทยาลัยอิสระ </a:t>
            </a:r>
            <a:r>
              <a:rPr lang="th-TH" sz="2000" b="1" dirty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(</a:t>
            </a:r>
            <a:r>
              <a:rPr lang="en-US" sz="2000" b="1" dirty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AUTONOMOUS UNIVERSITY</a:t>
            </a:r>
            <a:r>
              <a:rPr lang="th-TH" sz="2000" b="1" dirty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) 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6749355" y="5286375"/>
            <a:ext cx="2038350" cy="769938"/>
          </a:xfrm>
          <a:prstGeom prst="rect">
            <a:avLst/>
          </a:prstGeom>
          <a:solidFill>
            <a:srgbClr val="FF9900"/>
          </a:solidFill>
          <a:ln>
            <a:solidFill>
              <a:srgbClr val="FFCC99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สภาผู้กำกับ </a:t>
            </a:r>
            <a:r>
              <a:rPr lang="th-TH" sz="20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(</a:t>
            </a:r>
            <a:r>
              <a:rPr lang="en-US" sz="20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GOVERNING</a:t>
            </a:r>
            <a:r>
              <a:rPr lang="th-TH" sz="20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BOARD</a:t>
            </a:r>
            <a:r>
              <a:rPr lang="th-TH" sz="20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) </a:t>
            </a:r>
            <a:endParaRPr lang="th-TH" sz="24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083693" y="2610207"/>
            <a:ext cx="1379537" cy="1328023"/>
          </a:xfrm>
          <a:prstGeom prst="roundRect">
            <a:avLst/>
          </a:prstGeom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ฐานะของมหาวิทยาลัย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ของรัฐ 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 flipV="1">
            <a:off x="1820168" y="3214688"/>
            <a:ext cx="252000" cy="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>
              <a:ln>
                <a:solidFill>
                  <a:srgbClr val="003300"/>
                </a:solidFill>
              </a:ln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891855" y="752475"/>
            <a:ext cx="2411413" cy="461963"/>
          </a:xfrm>
          <a:prstGeom prst="rect">
            <a:avLst/>
          </a:prstGeom>
          <a:solidFill>
            <a:srgbClr val="FFF0E1"/>
          </a:solidFill>
          <a:ln w="38100">
            <a:solidFill>
              <a:srgbClr val="FF99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เป็นนิติบุคคล 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891855" y="1699051"/>
            <a:ext cx="2643188" cy="830997"/>
          </a:xfrm>
          <a:prstGeom prst="rect">
            <a:avLst/>
          </a:prstGeom>
          <a:solidFill>
            <a:srgbClr val="FFF0E1"/>
          </a:solidFill>
          <a:ln w="38100">
            <a:solidFill>
              <a:srgbClr val="FF99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อาจจัดเป็นส่วนราชการหรือเป็นหน่วยงานในกำกับ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ของรัฐ 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891855" y="3027363"/>
            <a:ext cx="2419350" cy="830262"/>
          </a:xfrm>
          <a:prstGeom prst="rect">
            <a:avLst/>
          </a:prstGeom>
          <a:solidFill>
            <a:srgbClr val="FFF0E1"/>
          </a:solidFill>
          <a:ln w="38100">
            <a:solidFill>
              <a:srgbClr val="FF99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มีความเป็นอิสระ คล่องตัวและมีเสรีภาพทางวิชาการ 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891855" y="4143375"/>
            <a:ext cx="2403475" cy="830263"/>
          </a:xfrm>
          <a:prstGeom prst="rect">
            <a:avLst/>
          </a:prstGeom>
          <a:solidFill>
            <a:srgbClr val="FFF0E1"/>
          </a:solidFill>
          <a:ln w="38100">
            <a:solidFill>
              <a:srgbClr val="FF99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สามารถพัฒนาระบบบริหารที่เป็นของตนเอง 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891855" y="5214938"/>
            <a:ext cx="2309813" cy="830262"/>
          </a:xfrm>
          <a:prstGeom prst="rect">
            <a:avLst/>
          </a:prstGeom>
          <a:solidFill>
            <a:srgbClr val="FFF0E1"/>
          </a:solidFill>
          <a:ln w="38100">
            <a:solidFill>
              <a:srgbClr val="FF990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อยู่ภายใต้การกำกับของสภามหาวิทยาลัย </a:t>
            </a:r>
          </a:p>
        </p:txBody>
      </p:sp>
      <p:sp>
        <p:nvSpPr>
          <p:cNvPr id="2073" name="AutoShape 25"/>
          <p:cNvSpPr>
            <a:spLocks/>
          </p:cNvSpPr>
          <p:nvPr/>
        </p:nvSpPr>
        <p:spPr bwMode="auto">
          <a:xfrm>
            <a:off x="6463605" y="714375"/>
            <a:ext cx="428625" cy="4286250"/>
          </a:xfrm>
          <a:prstGeom prst="rightBrace">
            <a:avLst>
              <a:gd name="adj1" fmla="val 86111"/>
              <a:gd name="adj2" fmla="val 50000"/>
            </a:avLst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endParaRPr lang="th-TH" altLang="th-TH">
              <a:latin typeface="Verdana" panose="020B0604030504040204" pitchFamily="34" charset="0"/>
              <a:cs typeface="FreesiaUPC" panose="020B0604020202020204" pitchFamily="34" charset="-34"/>
            </a:endParaRPr>
          </a:p>
        </p:txBody>
      </p:sp>
      <p:sp>
        <p:nvSpPr>
          <p:cNvPr id="2074" name="AutoShape 26"/>
          <p:cNvSpPr>
            <a:spLocks/>
          </p:cNvSpPr>
          <p:nvPr/>
        </p:nvSpPr>
        <p:spPr bwMode="auto">
          <a:xfrm>
            <a:off x="6320730" y="5286375"/>
            <a:ext cx="309563" cy="785813"/>
          </a:xfrm>
          <a:prstGeom prst="rightBrace">
            <a:avLst>
              <a:gd name="adj1" fmla="val 21667"/>
              <a:gd name="adj2" fmla="val 50000"/>
            </a:avLst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>
              <a:latin typeface="+mn-lt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34668" y="996950"/>
            <a:ext cx="357187" cy="4649788"/>
            <a:chOff x="3534668" y="996950"/>
            <a:chExt cx="357187" cy="4649788"/>
          </a:xfrm>
        </p:grpSpPr>
        <p:grpSp>
          <p:nvGrpSpPr>
            <p:cNvPr id="2" name="กลุ่ม 21"/>
            <p:cNvGrpSpPr>
              <a:grpSpLocks/>
            </p:cNvGrpSpPr>
            <p:nvPr/>
          </p:nvGrpSpPr>
          <p:grpSpPr bwMode="auto">
            <a:xfrm>
              <a:off x="3534668" y="996950"/>
              <a:ext cx="357187" cy="4646613"/>
              <a:chOff x="3356870" y="997461"/>
              <a:chExt cx="357874" cy="4646118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 rot="5400000">
                <a:off x="1036194" y="3321312"/>
                <a:ext cx="4642943" cy="1590"/>
              </a:xfrm>
              <a:prstGeom prst="line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3356870" y="997461"/>
                <a:ext cx="357874" cy="3175"/>
              </a:xfrm>
              <a:prstGeom prst="straightConnector1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Arrow Connector 42"/>
            <p:cNvCxnSpPr/>
            <p:nvPr/>
          </p:nvCxnSpPr>
          <p:spPr>
            <a:xfrm>
              <a:off x="3534668" y="2138363"/>
              <a:ext cx="357187" cy="1587"/>
            </a:xfrm>
            <a:prstGeom prst="straightConnector1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3534668" y="3495675"/>
              <a:ext cx="357187" cy="1588"/>
            </a:xfrm>
            <a:prstGeom prst="straightConnector1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3534668" y="4640263"/>
              <a:ext cx="357187" cy="3175"/>
            </a:xfrm>
            <a:prstGeom prst="straightConnector1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3534668" y="5643563"/>
              <a:ext cx="357187" cy="3175"/>
            </a:xfrm>
            <a:prstGeom prst="straightConnector1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13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4996" y="4749554"/>
            <a:ext cx="2015419" cy="1073641"/>
            <a:chOff x="1979712" y="4005064"/>
            <a:chExt cx="5400675" cy="2588519"/>
          </a:xfrm>
        </p:grpSpPr>
        <p:pic>
          <p:nvPicPr>
            <p:cNvPr id="24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Related image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 animBg="1"/>
      <p:bldP spid="2060" grpId="0" animBg="1"/>
      <p:bldP spid="2053" grpId="0" animBg="1"/>
      <p:bldP spid="2065" grpId="0" animBg="1"/>
      <p:bldP spid="2054" grpId="0" animBg="1"/>
      <p:bldP spid="2055" grpId="0" animBg="1"/>
      <p:bldP spid="2056" grpId="0" animBg="1"/>
      <p:bldP spid="2057" grpId="0" animBg="1"/>
      <p:bldP spid="2059" grpId="0" animBg="1"/>
      <p:bldP spid="2073" grpId="0" animBg="1"/>
      <p:bldP spid="207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79512" y="908720"/>
            <a:ext cx="1754095" cy="283303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V</a:t>
            </a:r>
            <a:r>
              <a:rPr lang="en-US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II</a:t>
            </a:r>
            <a:r>
              <a:rPr lang="th-TH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ความสัมพันธ์</a:t>
            </a:r>
            <a:r>
              <a:rPr lang="th-TH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ระหว่าง     สภา</a:t>
            </a:r>
            <a:r>
              <a:rPr lang="th-TH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มหาวิทยาลัยกับผู้บริหาร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4643438" y="91232"/>
            <a:ext cx="4071937" cy="2308324"/>
          </a:xfrm>
          <a:prstGeom prst="rect">
            <a:avLst/>
          </a:prstGeom>
          <a:solidFill>
            <a:srgbClr val="FFF0E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องค์คณะบุคคล ผู้กำหนดนโยบายกำกับติดตาม ตรวจสอบและประเมินผล (PERFORMANCE AND MANAGEMENT)  การดำเนินงานของอธิการบดีและ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คณะ มี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อำนาจหน้าที่หลัก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ด้าน  การ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กำกับดูแล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(GOVERNANCE</a:t>
            </a:r>
            <a:r>
              <a:rPr lang="en-US" sz="2400" b="1" dirty="0" smtClean="0">
                <a:latin typeface="AngsanaUPC" pitchFamily="18" charset="-34"/>
                <a:cs typeface="AngsanaUPC" pitchFamily="18" charset="-34"/>
              </a:rPr>
              <a:t>) 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การดำเนินงานและนโยบาย ระเบียบ ข้อบังคับ ฯลฯ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4214813" y="1214438"/>
            <a:ext cx="4254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4286250" y="3500438"/>
            <a:ext cx="4270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4714875" y="2714625"/>
            <a:ext cx="3857625" cy="1938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นำนโยบายไปสู่การปฏิบัติให้บังเกิดผลดี   ตามปณิธานและภารกิจของมหาวิทยาลัย      มีอำนาจหน้าที่เป็นผู้บริหารสูงสุด     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(CHIEF EXECUTIVE)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 ด้านการบริหารและการจัดการ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(MANAGEMENT)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2506663" y="966788"/>
            <a:ext cx="1849437" cy="461962"/>
          </a:xfrm>
          <a:prstGeom prst="rect">
            <a:avLst/>
          </a:prstGeom>
          <a:solidFill>
            <a:srgbClr val="FFF0E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สภามหาวิทยาลัย  </a:t>
            </a: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2143108" y="-42863"/>
            <a:ext cx="291171" cy="0"/>
          </a:xfrm>
          <a:prstGeom prst="line">
            <a:avLst/>
          </a:prstGeom>
          <a:ln>
            <a:noFill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2" name="กลุ่ม 18"/>
          <p:cNvGrpSpPr>
            <a:grpSpLocks/>
          </p:cNvGrpSpPr>
          <p:nvPr/>
        </p:nvGrpSpPr>
        <p:grpSpPr bwMode="auto">
          <a:xfrm>
            <a:off x="2143125" y="1196975"/>
            <a:ext cx="357188" cy="4500000"/>
            <a:chOff x="2143108" y="1196966"/>
            <a:chExt cx="357190" cy="4518050"/>
          </a:xfrm>
        </p:grpSpPr>
        <p:sp>
          <p:nvSpPr>
            <p:cNvPr id="13334" name="Line 7"/>
            <p:cNvSpPr>
              <a:spLocks noChangeShapeType="1"/>
            </p:cNvSpPr>
            <p:nvPr/>
          </p:nvSpPr>
          <p:spPr bwMode="auto">
            <a:xfrm>
              <a:off x="2143108" y="1196966"/>
              <a:ext cx="0" cy="451805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3335" name="Line 17"/>
            <p:cNvSpPr>
              <a:spLocks noChangeShapeType="1"/>
            </p:cNvSpPr>
            <p:nvPr/>
          </p:nvSpPr>
          <p:spPr bwMode="auto">
            <a:xfrm>
              <a:off x="2143108" y="1196966"/>
              <a:ext cx="35719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2500313" y="3252788"/>
            <a:ext cx="1927225" cy="461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อธิการบดีและคณะ </a:t>
            </a: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312373" y="-42863"/>
            <a:ext cx="281354" cy="0"/>
          </a:xfrm>
          <a:prstGeom prst="line">
            <a:avLst/>
          </a:prstGeom>
          <a:noFill/>
          <a:ln w="57150">
            <a:noFill/>
            <a:round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5" name="Line 17"/>
          <p:cNvSpPr>
            <a:spLocks noChangeShapeType="1"/>
          </p:cNvSpPr>
          <p:nvPr/>
        </p:nvSpPr>
        <p:spPr bwMode="auto">
          <a:xfrm>
            <a:off x="2143125" y="3500438"/>
            <a:ext cx="3571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301410" y="5286398"/>
            <a:ext cx="6271090" cy="954088"/>
            <a:chOff x="1584" y="3233"/>
            <a:chExt cx="3688" cy="601"/>
          </a:xfrm>
          <a:solidFill>
            <a:srgbClr val="6633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1720" y="3233"/>
              <a:ext cx="3552" cy="601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b="1" dirty="0" err="1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ธรรมาภิ</a:t>
              </a:r>
              <a:r>
                <a:rPr lang="th-TH" b="1" dirty="0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บาลกับการบริหารที่เข้มแข็ง </a:t>
              </a:r>
              <a:r>
                <a:rPr lang="th-TH" b="1" dirty="0" smtClean="0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โปร่งใสและตรวจสอบได้</a:t>
              </a:r>
              <a:endParaRPr lang="en-US" b="1" dirty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b="1" dirty="0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(</a:t>
              </a:r>
              <a:r>
                <a:rPr lang="th-TH" b="1" dirty="0" err="1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GOOD</a:t>
              </a:r>
              <a:r>
                <a:rPr lang="th-TH" b="1" dirty="0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 </a:t>
              </a:r>
              <a:r>
                <a:rPr lang="th-TH" b="1" dirty="0" err="1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GOVERNANCE</a:t>
              </a:r>
              <a:r>
                <a:rPr lang="th-TH" b="1" dirty="0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  ↔  </a:t>
              </a:r>
              <a:r>
                <a:rPr lang="th-TH" b="1" dirty="0" err="1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STRON</a:t>
              </a:r>
              <a:r>
                <a:rPr lang="en-US" b="1" dirty="0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G</a:t>
              </a:r>
              <a:r>
                <a:rPr lang="th-TH" b="1" dirty="0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 </a:t>
              </a:r>
              <a:r>
                <a:rPr lang="th-TH" b="1" dirty="0" err="1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EXECUTIVE</a:t>
              </a:r>
              <a:r>
                <a:rPr lang="th-TH" b="1" dirty="0">
                  <a:solidFill>
                    <a:schemeClr val="bg1"/>
                  </a:solidFill>
                  <a:latin typeface="AngsanaUPC" pitchFamily="18" charset="-34"/>
                  <a:cs typeface="AngsanaUPC" pitchFamily="18" charset="-34"/>
                </a:rPr>
                <a:t>)</a:t>
              </a:r>
            </a:p>
          </p:txBody>
        </p:sp>
        <p:sp>
          <p:nvSpPr>
            <p:cNvPr id="16400" name="Line 16"/>
            <p:cNvSpPr>
              <a:spLocks noChangeShapeType="1"/>
            </p:cNvSpPr>
            <p:nvPr/>
          </p:nvSpPr>
          <p:spPr bwMode="auto">
            <a:xfrm>
              <a:off x="1584" y="3552"/>
              <a:ext cx="192" cy="0"/>
            </a:xfrm>
            <a:prstGeom prst="line">
              <a:avLst/>
            </a:prstGeom>
            <a:grpFill/>
            <a:ln>
              <a:noFill/>
              <a:headEnd/>
              <a:tailEnd type="triangl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26" name="Line 17"/>
          <p:cNvSpPr>
            <a:spLocks noChangeShapeType="1"/>
          </p:cNvSpPr>
          <p:nvPr/>
        </p:nvSpPr>
        <p:spPr bwMode="auto">
          <a:xfrm>
            <a:off x="2143125" y="5715000"/>
            <a:ext cx="3571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14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6821" y="3933056"/>
            <a:ext cx="2015419" cy="1073641"/>
            <a:chOff x="1979712" y="4005064"/>
            <a:chExt cx="5400675" cy="2588519"/>
          </a:xfrm>
        </p:grpSpPr>
        <p:pic>
          <p:nvPicPr>
            <p:cNvPr id="22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Related image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401" grpId="0" animBg="1"/>
      <p:bldP spid="16402" grpId="0" animBg="1"/>
      <p:bldP spid="16403" grpId="0" animBg="1"/>
      <p:bldP spid="16393" grpId="0" animBg="1"/>
      <p:bldP spid="16396" grpId="0" animBg="1"/>
      <p:bldP spid="25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071688" y="1157288"/>
            <a:ext cx="1443037" cy="1200150"/>
          </a:xfrm>
          <a:prstGeom prst="rect">
            <a:avLst/>
          </a:prstGeom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ตาม พ.ร.บ.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จัดตั้งของมหาวิทยาลัย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857625" y="158750"/>
            <a:ext cx="1428750" cy="8318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การวาง</a:t>
            </a:r>
          </a:p>
          <a:p>
            <a:pPr algn="ctr" eaLnBrk="1" fontAlgn="auto" hangingPunct="1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นโยบาย 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857625" y="2428875"/>
            <a:ext cx="1143000" cy="461963"/>
          </a:xfrm>
          <a:prstGeom prst="rect">
            <a:avLst/>
          </a:prstGeom>
          <a:solidFill>
            <a:srgbClr val="FFFFCC"/>
          </a:solidFill>
          <a:ln w="28575">
            <a:solidFill>
              <a:srgbClr val="FF99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การอนุมัติ </a:t>
            </a: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3857625" y="4670425"/>
            <a:ext cx="1857375" cy="830263"/>
          </a:xfrm>
          <a:prstGeom prst="rect">
            <a:avLst/>
          </a:prstGeom>
          <a:solidFill>
            <a:srgbClr val="FFF0E1"/>
          </a:solidFill>
          <a:ln w="28575">
            <a:solidFill>
              <a:srgbClr val="FF9900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การออกระเบียบและข้อบังคับ 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429250" y="1268413"/>
            <a:ext cx="1285875" cy="349250"/>
          </a:xfrm>
          <a:prstGeom prst="rect">
            <a:avLst/>
          </a:prstGeom>
          <a:solidFill>
            <a:srgbClr val="FFFFCC"/>
          </a:solidFill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การให้ปริญญา 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5429250" y="1671638"/>
            <a:ext cx="2857500" cy="334962"/>
          </a:xfrm>
          <a:prstGeom prst="rect">
            <a:avLst/>
          </a:prstGeom>
          <a:solidFill>
            <a:srgbClr val="FFFFCC"/>
          </a:solidFill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การจัดตั้ง ยุบรวม เลิกหน่วยงานภายใน 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5429250" y="2084388"/>
            <a:ext cx="1928813" cy="336550"/>
          </a:xfrm>
          <a:prstGeom prst="rect">
            <a:avLst/>
          </a:prstGeom>
          <a:solidFill>
            <a:srgbClr val="FFFFCC"/>
          </a:solidFill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การรับสถาบันเข้าสมทบ 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5429250" y="2492896"/>
            <a:ext cx="1931988" cy="288000"/>
          </a:xfrm>
          <a:prstGeom prst="rect">
            <a:avLst/>
          </a:prstGeom>
          <a:solidFill>
            <a:srgbClr val="FFFFCC"/>
          </a:solidFill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การเปิดสอนและหลักสูตร 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429250" y="2852936"/>
            <a:ext cx="3571875" cy="579437"/>
          </a:xfrm>
          <a:prstGeom prst="rect">
            <a:avLst/>
          </a:prstGeom>
          <a:solidFill>
            <a:srgbClr val="FFFFCC"/>
          </a:solidFill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การแต่งตั้ง ถอดถอน ผู้บริหารและผู้ดำรงตำแหน่งทางวิชาการ 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5429250" y="3500438"/>
            <a:ext cx="1857375" cy="336550"/>
          </a:xfrm>
          <a:prstGeom prst="rect">
            <a:avLst/>
          </a:prstGeom>
          <a:solidFill>
            <a:srgbClr val="FFFFCC"/>
          </a:solidFill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การแต่งตั้งคณะกรรมการ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429250" y="3933825"/>
            <a:ext cx="1698625" cy="334963"/>
          </a:xfrm>
          <a:prstGeom prst="rect">
            <a:avLst/>
          </a:prstGeom>
          <a:solidFill>
            <a:srgbClr val="FFFFCC"/>
          </a:solidFill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การอนุมัติงบประมาณ </a:t>
            </a: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6072188" y="4346575"/>
            <a:ext cx="1357312" cy="349250"/>
          </a:xfrm>
          <a:prstGeom prst="rect">
            <a:avLst/>
          </a:prstGeom>
          <a:solidFill>
            <a:srgbClr val="FFF0E1"/>
          </a:solidFill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การบริหารบุคคล 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6072188" y="4749800"/>
            <a:ext cx="1630362" cy="334963"/>
          </a:xfrm>
          <a:prstGeom prst="rect">
            <a:avLst/>
          </a:prstGeom>
          <a:solidFill>
            <a:srgbClr val="FFF0E1"/>
          </a:solidFill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การเงินและทรัพย์สิน 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6072188" y="5168900"/>
            <a:ext cx="1390650" cy="347663"/>
          </a:xfrm>
          <a:prstGeom prst="rect">
            <a:avLst/>
          </a:prstGeom>
          <a:solidFill>
            <a:srgbClr val="FFF0E1"/>
          </a:solidFill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เกี่ยวกับการศึกษา </a:t>
            </a: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6072188" y="5572125"/>
            <a:ext cx="1843087" cy="349250"/>
          </a:xfrm>
          <a:prstGeom prst="rect">
            <a:avLst/>
          </a:prstGeom>
          <a:solidFill>
            <a:srgbClr val="FFF0E1"/>
          </a:solidFill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เกี่ยวกับการจัดการทั่วไป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857875" y="4500563"/>
            <a:ext cx="228600" cy="1214437"/>
            <a:chOff x="5857875" y="4500563"/>
            <a:chExt cx="228600" cy="1214437"/>
          </a:xfrm>
        </p:grpSpPr>
        <p:grpSp>
          <p:nvGrpSpPr>
            <p:cNvPr id="3" name="กลุ่ม 58"/>
            <p:cNvGrpSpPr>
              <a:grpSpLocks/>
            </p:cNvGrpSpPr>
            <p:nvPr/>
          </p:nvGrpSpPr>
          <p:grpSpPr bwMode="auto">
            <a:xfrm>
              <a:off x="5857875" y="4500563"/>
              <a:ext cx="228600" cy="1214437"/>
              <a:chOff x="5857884" y="4500570"/>
              <a:chExt cx="228600" cy="1214446"/>
            </a:xfrm>
          </p:grpSpPr>
          <p:sp>
            <p:nvSpPr>
              <p:cNvPr id="3110" name="Line 38"/>
              <p:cNvSpPr>
                <a:spLocks noChangeShapeType="1"/>
              </p:cNvSpPr>
              <p:nvPr/>
            </p:nvSpPr>
            <p:spPr bwMode="auto">
              <a:xfrm>
                <a:off x="5857884" y="4500570"/>
                <a:ext cx="0" cy="121444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lnSpc>
                    <a:spcPts val="1900"/>
                  </a:lnSpc>
                  <a:spcBef>
                    <a:spcPts val="300"/>
                  </a:spcBef>
                  <a:spcAft>
                    <a:spcPts val="0"/>
                  </a:spcAft>
                  <a:defRPr/>
                </a:pPr>
                <a:endParaRPr lang="th-TH" sz="195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3111" name="Line 39"/>
              <p:cNvSpPr>
                <a:spLocks noChangeShapeType="1"/>
              </p:cNvSpPr>
              <p:nvPr/>
            </p:nvSpPr>
            <p:spPr bwMode="auto">
              <a:xfrm>
                <a:off x="5857884" y="4500570"/>
                <a:ext cx="2286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/>
                <a:tailEnd type="triangl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lnSpc>
                    <a:spcPts val="1900"/>
                  </a:lnSpc>
                  <a:spcBef>
                    <a:spcPts val="300"/>
                  </a:spcBef>
                  <a:spcAft>
                    <a:spcPts val="0"/>
                  </a:spcAft>
                  <a:defRPr/>
                </a:pPr>
                <a:endParaRPr lang="th-TH" sz="195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3112" name="Line 40"/>
            <p:cNvSpPr>
              <a:spLocks noChangeShapeType="1"/>
            </p:cNvSpPr>
            <p:nvPr/>
          </p:nvSpPr>
          <p:spPr bwMode="auto">
            <a:xfrm>
              <a:off x="5857875" y="4929188"/>
              <a:ext cx="228600" cy="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lnSpc>
                  <a:spcPts val="19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195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3113" name="Line 41"/>
            <p:cNvSpPr>
              <a:spLocks noChangeShapeType="1"/>
            </p:cNvSpPr>
            <p:nvPr/>
          </p:nvSpPr>
          <p:spPr bwMode="auto">
            <a:xfrm>
              <a:off x="5857875" y="5357813"/>
              <a:ext cx="228600" cy="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lnSpc>
                  <a:spcPts val="19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195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3114" name="Line 42"/>
            <p:cNvSpPr>
              <a:spLocks noChangeShapeType="1"/>
            </p:cNvSpPr>
            <p:nvPr/>
          </p:nvSpPr>
          <p:spPr bwMode="auto">
            <a:xfrm>
              <a:off x="5857875" y="5715000"/>
              <a:ext cx="228600" cy="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lnSpc>
                  <a:spcPts val="19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195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62" name="Rectangle 8"/>
          <p:cNvSpPr>
            <a:spLocks noChangeArrowheads="1"/>
          </p:cNvSpPr>
          <p:nvPr/>
        </p:nvSpPr>
        <p:spPr bwMode="auto">
          <a:xfrm>
            <a:off x="5572125" y="58738"/>
            <a:ext cx="2497138" cy="349250"/>
          </a:xfrm>
          <a:prstGeom prst="rect">
            <a:avLst/>
          </a:prstGeom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ของภารกิจด้านต่างๆ 4 – 5 ภารกิจ </a:t>
            </a:r>
          </a:p>
        </p:txBody>
      </p:sp>
      <p:sp>
        <p:nvSpPr>
          <p:cNvPr id="63" name="Rectangle 8"/>
          <p:cNvSpPr>
            <a:spLocks noChangeArrowheads="1"/>
          </p:cNvSpPr>
          <p:nvPr/>
        </p:nvSpPr>
        <p:spPr bwMode="auto">
          <a:xfrm>
            <a:off x="5580062" y="458274"/>
            <a:ext cx="2132013" cy="335989"/>
          </a:xfrm>
          <a:prstGeom prst="rect">
            <a:avLst/>
          </a:prstGeom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ด้านการบริหาร </a:t>
            </a:r>
            <a:r>
              <a:rPr lang="th-TH" sz="1950" b="1" dirty="0" smtClean="0">
                <a:latin typeface="AngsanaUPC" pitchFamily="18" charset="-34"/>
                <a:cs typeface="AngsanaUPC" pitchFamily="18" charset="-34"/>
              </a:rPr>
              <a:t>และวิชาการ</a:t>
            </a:r>
            <a:endParaRPr lang="th-TH" sz="195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4" name="Rectangle 8"/>
          <p:cNvSpPr>
            <a:spLocks noChangeArrowheads="1"/>
          </p:cNvSpPr>
          <p:nvPr/>
        </p:nvSpPr>
        <p:spPr bwMode="auto">
          <a:xfrm>
            <a:off x="5581650" y="847725"/>
            <a:ext cx="2130425" cy="349250"/>
          </a:xfrm>
          <a:prstGeom prst="rect">
            <a:avLst/>
          </a:prstGeom>
          <a:ln w="19050">
            <a:solidFill>
              <a:srgbClr val="FF9900"/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ด้านการพัฒนามหาวิทยาลัย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357813" y="212725"/>
            <a:ext cx="239712" cy="768350"/>
            <a:chOff x="5357813" y="212725"/>
            <a:chExt cx="239712" cy="768350"/>
          </a:xfrm>
        </p:grpSpPr>
        <p:grpSp>
          <p:nvGrpSpPr>
            <p:cNvPr id="4" name="กลุ่ม 56"/>
            <p:cNvGrpSpPr>
              <a:grpSpLocks/>
            </p:cNvGrpSpPr>
            <p:nvPr/>
          </p:nvGrpSpPr>
          <p:grpSpPr bwMode="auto">
            <a:xfrm>
              <a:off x="5357813" y="212725"/>
              <a:ext cx="231775" cy="768350"/>
              <a:chOff x="5357818" y="213148"/>
              <a:chExt cx="231457" cy="767579"/>
            </a:xfrm>
          </p:grpSpPr>
          <p:sp>
            <p:nvSpPr>
              <p:cNvPr id="65" name="Line 38"/>
              <p:cNvSpPr>
                <a:spLocks noChangeShapeType="1"/>
              </p:cNvSpPr>
              <p:nvPr/>
            </p:nvSpPr>
            <p:spPr bwMode="auto">
              <a:xfrm>
                <a:off x="5357818" y="213148"/>
                <a:ext cx="0" cy="767579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lnSpc>
                    <a:spcPts val="1900"/>
                  </a:lnSpc>
                  <a:spcBef>
                    <a:spcPts val="300"/>
                  </a:spcBef>
                  <a:spcAft>
                    <a:spcPts val="0"/>
                  </a:spcAft>
                  <a:defRPr/>
                </a:pPr>
                <a:endParaRPr lang="th-TH" sz="200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66" name="Line 31"/>
              <p:cNvSpPr>
                <a:spLocks noChangeShapeType="1"/>
              </p:cNvSpPr>
              <p:nvPr/>
            </p:nvSpPr>
            <p:spPr bwMode="auto">
              <a:xfrm>
                <a:off x="5357818" y="221078"/>
                <a:ext cx="231457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/>
                <a:tailEnd type="triangle" w="med" len="med"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lnSpc>
                    <a:spcPts val="1900"/>
                  </a:lnSpc>
                  <a:spcBef>
                    <a:spcPts val="300"/>
                  </a:spcBef>
                  <a:spcAft>
                    <a:spcPts val="0"/>
                  </a:spcAft>
                  <a:defRPr/>
                </a:pPr>
                <a:endParaRPr lang="th-TH" sz="200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  <p:sp>
          <p:nvSpPr>
            <p:cNvPr id="67" name="Line 31"/>
            <p:cNvSpPr>
              <a:spLocks noChangeShapeType="1"/>
            </p:cNvSpPr>
            <p:nvPr/>
          </p:nvSpPr>
          <p:spPr bwMode="auto">
            <a:xfrm>
              <a:off x="5357813" y="622300"/>
              <a:ext cx="238125" cy="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 type="triangl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lnSpc>
                  <a:spcPts val="19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68" name="Line 31"/>
            <p:cNvSpPr>
              <a:spLocks noChangeShapeType="1"/>
            </p:cNvSpPr>
            <p:nvPr/>
          </p:nvSpPr>
          <p:spPr bwMode="auto">
            <a:xfrm>
              <a:off x="5357813" y="981075"/>
              <a:ext cx="239712" cy="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 type="triangl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lnSpc>
                  <a:spcPts val="19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107152" y="1636261"/>
            <a:ext cx="1571636" cy="1956375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VIII</a:t>
            </a:r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endParaRPr lang="th-TH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อำนาจหน้าที่ของสภามหาวิทยาลัย</a:t>
            </a:r>
          </a:p>
        </p:txBody>
      </p:sp>
      <p:sp>
        <p:nvSpPr>
          <p:cNvPr id="78" name="Rectangle 15"/>
          <p:cNvSpPr>
            <a:spLocks noChangeArrowheads="1"/>
          </p:cNvSpPr>
          <p:nvPr/>
        </p:nvSpPr>
        <p:spPr bwMode="auto">
          <a:xfrm>
            <a:off x="3857625" y="5945188"/>
            <a:ext cx="2071688" cy="7699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200" b="1" dirty="0">
                <a:latin typeface="AngsanaUPC" pitchFamily="18" charset="-34"/>
                <a:cs typeface="AngsanaUPC" pitchFamily="18" charset="-34"/>
              </a:rPr>
              <a:t>การกำกับการดำเนินงานของมหาวิทยาลัย</a:t>
            </a:r>
          </a:p>
        </p:txBody>
      </p:sp>
      <p:sp>
        <p:nvSpPr>
          <p:cNvPr id="85" name="Rectangle 8"/>
          <p:cNvSpPr>
            <a:spLocks noChangeArrowheads="1"/>
          </p:cNvSpPr>
          <p:nvPr/>
        </p:nvSpPr>
        <p:spPr bwMode="auto">
          <a:xfrm>
            <a:off x="6256338" y="6032500"/>
            <a:ext cx="1573212" cy="3492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การบริหารจัดการที่ดี</a:t>
            </a:r>
          </a:p>
        </p:txBody>
      </p:sp>
      <p:sp>
        <p:nvSpPr>
          <p:cNvPr id="87" name="Rectangle 8"/>
          <p:cNvSpPr>
            <a:spLocks noChangeArrowheads="1"/>
          </p:cNvSpPr>
          <p:nvPr/>
        </p:nvSpPr>
        <p:spPr bwMode="auto">
          <a:xfrm>
            <a:off x="6256338" y="6453188"/>
            <a:ext cx="2160587" cy="3492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defRPr/>
            </a:pPr>
            <a:r>
              <a:rPr lang="th-TH" sz="1950" b="1" dirty="0">
                <a:latin typeface="AngsanaUPC" pitchFamily="18" charset="-34"/>
                <a:cs typeface="AngsanaUPC" pitchFamily="18" charset="-34"/>
              </a:rPr>
              <a:t>ประสิทธิภาพและประสิทธิผล</a:t>
            </a:r>
          </a:p>
        </p:txBody>
      </p:sp>
      <p:sp>
        <p:nvSpPr>
          <p:cNvPr id="80" name="Rectangle 5"/>
          <p:cNvSpPr>
            <a:spLocks noChangeArrowheads="1"/>
          </p:cNvSpPr>
          <p:nvPr/>
        </p:nvSpPr>
        <p:spPr bwMode="auto">
          <a:xfrm>
            <a:off x="2071688" y="4172933"/>
            <a:ext cx="1428750" cy="1569660"/>
          </a:xfrm>
          <a:prstGeom prst="rect">
            <a:avLst/>
          </a:prstGeom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ตาม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กฎหมาย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อื่นและการมอบอำนาจ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785938" y="1857375"/>
            <a:ext cx="285750" cy="3071813"/>
            <a:chOff x="1785938" y="1857375"/>
            <a:chExt cx="285750" cy="3071813"/>
          </a:xfrm>
        </p:grpSpPr>
        <p:grpSp>
          <p:nvGrpSpPr>
            <p:cNvPr id="2" name="กลุ่ม 54"/>
            <p:cNvGrpSpPr>
              <a:grpSpLocks/>
            </p:cNvGrpSpPr>
            <p:nvPr/>
          </p:nvGrpSpPr>
          <p:grpSpPr bwMode="auto">
            <a:xfrm>
              <a:off x="1785938" y="1857375"/>
              <a:ext cx="285750" cy="3071813"/>
              <a:chOff x="1785918" y="1857364"/>
              <a:chExt cx="285752" cy="3071834"/>
            </a:xfrm>
          </p:grpSpPr>
          <p:sp>
            <p:nvSpPr>
              <p:cNvPr id="11324" name="Line 24"/>
              <p:cNvSpPr>
                <a:spLocks noChangeShapeType="1"/>
              </p:cNvSpPr>
              <p:nvPr/>
            </p:nvSpPr>
            <p:spPr bwMode="auto">
              <a:xfrm>
                <a:off x="1785918" y="1857364"/>
                <a:ext cx="0" cy="3071834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1325" name="Line 25"/>
              <p:cNvSpPr>
                <a:spLocks noChangeShapeType="1"/>
              </p:cNvSpPr>
              <p:nvPr/>
            </p:nvSpPr>
            <p:spPr bwMode="auto">
              <a:xfrm>
                <a:off x="1785918" y="1857364"/>
                <a:ext cx="285752" cy="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89" name="Line 25"/>
            <p:cNvSpPr>
              <a:spLocks noChangeShapeType="1"/>
            </p:cNvSpPr>
            <p:nvPr/>
          </p:nvSpPr>
          <p:spPr bwMode="auto">
            <a:xfrm>
              <a:off x="1785938" y="4929188"/>
              <a:ext cx="28575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571875" y="533400"/>
            <a:ext cx="285750" cy="5824538"/>
            <a:chOff x="3571875" y="533400"/>
            <a:chExt cx="285750" cy="5824538"/>
          </a:xfrm>
        </p:grpSpPr>
        <p:grpSp>
          <p:nvGrpSpPr>
            <p:cNvPr id="5" name="กลุ่ม 55"/>
            <p:cNvGrpSpPr>
              <a:grpSpLocks/>
            </p:cNvGrpSpPr>
            <p:nvPr/>
          </p:nvGrpSpPr>
          <p:grpSpPr bwMode="auto">
            <a:xfrm>
              <a:off x="3571875" y="533400"/>
              <a:ext cx="285750" cy="5824538"/>
              <a:chOff x="3571868" y="533400"/>
              <a:chExt cx="285752" cy="5824558"/>
            </a:xfrm>
          </p:grpSpPr>
          <p:sp>
            <p:nvSpPr>
              <p:cNvPr id="11318" name="Line 26"/>
              <p:cNvSpPr>
                <a:spLocks noChangeShapeType="1"/>
              </p:cNvSpPr>
              <p:nvPr/>
            </p:nvSpPr>
            <p:spPr bwMode="auto">
              <a:xfrm flipH="1">
                <a:off x="3571868" y="533400"/>
                <a:ext cx="0" cy="5824558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1319" name="Line 25"/>
              <p:cNvSpPr>
                <a:spLocks noChangeShapeType="1"/>
              </p:cNvSpPr>
              <p:nvPr/>
            </p:nvSpPr>
            <p:spPr bwMode="auto">
              <a:xfrm>
                <a:off x="3571868" y="571480"/>
                <a:ext cx="285752" cy="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91" name="Line 25"/>
            <p:cNvSpPr>
              <a:spLocks noChangeShapeType="1"/>
            </p:cNvSpPr>
            <p:nvPr/>
          </p:nvSpPr>
          <p:spPr bwMode="auto">
            <a:xfrm>
              <a:off x="3571875" y="2643188"/>
              <a:ext cx="28575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92" name="Line 25"/>
            <p:cNvSpPr>
              <a:spLocks noChangeShapeType="1"/>
            </p:cNvSpPr>
            <p:nvPr/>
          </p:nvSpPr>
          <p:spPr bwMode="auto">
            <a:xfrm>
              <a:off x="3571875" y="5072063"/>
              <a:ext cx="28575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93" name="Line 25"/>
            <p:cNvSpPr>
              <a:spLocks noChangeShapeType="1"/>
            </p:cNvSpPr>
            <p:nvPr/>
          </p:nvSpPr>
          <p:spPr bwMode="auto">
            <a:xfrm>
              <a:off x="3571875" y="6357938"/>
              <a:ext cx="28575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43500" y="1428750"/>
            <a:ext cx="311150" cy="2643188"/>
            <a:chOff x="5143500" y="1428750"/>
            <a:chExt cx="311150" cy="2643188"/>
          </a:xfrm>
        </p:grpSpPr>
        <p:sp>
          <p:nvSpPr>
            <p:cNvPr id="3106" name="Line 34"/>
            <p:cNvSpPr>
              <a:spLocks noChangeShapeType="1"/>
            </p:cNvSpPr>
            <p:nvPr/>
          </p:nvSpPr>
          <p:spPr bwMode="auto">
            <a:xfrm>
              <a:off x="5143500" y="2643188"/>
              <a:ext cx="311150" cy="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 type="triangl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lnSpc>
                  <a:spcPts val="20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3107" name="Line 35"/>
            <p:cNvSpPr>
              <a:spLocks noChangeShapeType="1"/>
            </p:cNvSpPr>
            <p:nvPr/>
          </p:nvSpPr>
          <p:spPr bwMode="auto">
            <a:xfrm>
              <a:off x="5167313" y="3143250"/>
              <a:ext cx="261937" cy="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 type="triangl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lnSpc>
                  <a:spcPts val="20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3108" name="Line 36"/>
            <p:cNvSpPr>
              <a:spLocks noChangeShapeType="1"/>
            </p:cNvSpPr>
            <p:nvPr/>
          </p:nvSpPr>
          <p:spPr bwMode="auto">
            <a:xfrm>
              <a:off x="5162550" y="3643313"/>
              <a:ext cx="266700" cy="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 type="triangl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lnSpc>
                  <a:spcPts val="20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3109" name="Line 37"/>
            <p:cNvSpPr>
              <a:spLocks noChangeShapeType="1"/>
            </p:cNvSpPr>
            <p:nvPr/>
          </p:nvSpPr>
          <p:spPr bwMode="auto">
            <a:xfrm>
              <a:off x="5162550" y="4071938"/>
              <a:ext cx="266700" cy="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lnSpc>
                  <a:spcPts val="20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6" name="กลุ่ม 57"/>
            <p:cNvGrpSpPr>
              <a:grpSpLocks/>
            </p:cNvGrpSpPr>
            <p:nvPr/>
          </p:nvGrpSpPr>
          <p:grpSpPr bwMode="auto">
            <a:xfrm>
              <a:off x="5143500" y="1428750"/>
              <a:ext cx="276225" cy="2643188"/>
              <a:chOff x="5143505" y="1428736"/>
              <a:chExt cx="276340" cy="2643206"/>
            </a:xfrm>
          </p:grpSpPr>
          <p:sp>
            <p:nvSpPr>
              <p:cNvPr id="3103" name="Line 31"/>
              <p:cNvSpPr>
                <a:spLocks noChangeShapeType="1"/>
              </p:cNvSpPr>
              <p:nvPr/>
            </p:nvSpPr>
            <p:spPr bwMode="auto">
              <a:xfrm>
                <a:off x="5143505" y="1428736"/>
                <a:ext cx="27634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/>
                <a:tailEnd type="triangl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lnSpc>
                    <a:spcPts val="2000"/>
                  </a:lnSpc>
                  <a:spcBef>
                    <a:spcPts val="300"/>
                  </a:spcBef>
                  <a:spcAft>
                    <a:spcPts val="0"/>
                  </a:spcAft>
                  <a:defRPr/>
                </a:pPr>
                <a:endParaRPr lang="th-TH" sz="2000">
                  <a:latin typeface="AngsanaUPC" pitchFamily="18" charset="-34"/>
                  <a:cs typeface="AngsanaUPC" pitchFamily="18" charset="-34"/>
                </a:endParaRPr>
              </a:p>
            </p:txBody>
          </p:sp>
          <p:cxnSp>
            <p:nvCxnSpPr>
              <p:cNvPr id="96" name="Straight Connector 95"/>
              <p:cNvCxnSpPr>
                <a:stCxn id="3103" idx="0"/>
                <a:endCxn id="3109" idx="0"/>
              </p:cNvCxnSpPr>
              <p:nvPr/>
            </p:nvCxnSpPr>
            <p:spPr>
              <a:xfrm rot="16200000" flipH="1">
                <a:off x="3831431" y="2740810"/>
                <a:ext cx="2643206" cy="190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Line 31"/>
            <p:cNvSpPr>
              <a:spLocks noChangeShapeType="1"/>
            </p:cNvSpPr>
            <p:nvPr/>
          </p:nvSpPr>
          <p:spPr bwMode="auto">
            <a:xfrm>
              <a:off x="5143500" y="1844675"/>
              <a:ext cx="276225" cy="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 type="triangl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lnSpc>
                  <a:spcPts val="20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101" name="Line 31"/>
            <p:cNvSpPr>
              <a:spLocks noChangeShapeType="1"/>
            </p:cNvSpPr>
            <p:nvPr/>
          </p:nvSpPr>
          <p:spPr bwMode="auto">
            <a:xfrm>
              <a:off x="5153025" y="2276475"/>
              <a:ext cx="276225" cy="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 type="triangl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eaLnBrk="1" fontAlgn="auto" hangingPunct="1">
                <a:lnSpc>
                  <a:spcPts val="20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2000">
                <a:latin typeface="AngsanaUPC" pitchFamily="18" charset="-34"/>
                <a:cs typeface="AngsanaUPC" pitchFamily="18" charset="-34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99163" y="6165850"/>
            <a:ext cx="241300" cy="431800"/>
            <a:chOff x="5999163" y="6165850"/>
            <a:chExt cx="241300" cy="431800"/>
          </a:xfrm>
        </p:grpSpPr>
        <p:sp>
          <p:nvSpPr>
            <p:cNvPr id="84" name="Line 42"/>
            <p:cNvSpPr>
              <a:spLocks noChangeShapeType="1"/>
            </p:cNvSpPr>
            <p:nvPr/>
          </p:nvSpPr>
          <p:spPr bwMode="auto">
            <a:xfrm>
              <a:off x="5999163" y="6597650"/>
              <a:ext cx="228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eaLnBrk="1" fontAlgn="auto" hangingPunct="1">
                <a:lnSpc>
                  <a:spcPts val="1900"/>
                </a:lnSpc>
                <a:spcBef>
                  <a:spcPts val="300"/>
                </a:spcBef>
                <a:spcAft>
                  <a:spcPts val="0"/>
                </a:spcAft>
                <a:defRPr/>
              </a:pPr>
              <a:endParaRPr lang="th-TH" sz="1950">
                <a:latin typeface="AngsanaUPC" pitchFamily="18" charset="-34"/>
                <a:cs typeface="AngsanaUPC" pitchFamily="18" charset="-34"/>
              </a:endParaRPr>
            </a:p>
          </p:txBody>
        </p:sp>
        <p:grpSp>
          <p:nvGrpSpPr>
            <p:cNvPr id="7" name="กลุ่ม 59"/>
            <p:cNvGrpSpPr>
              <a:grpSpLocks/>
            </p:cNvGrpSpPr>
            <p:nvPr/>
          </p:nvGrpSpPr>
          <p:grpSpPr bwMode="auto">
            <a:xfrm>
              <a:off x="6011863" y="6165850"/>
              <a:ext cx="228600" cy="431800"/>
              <a:chOff x="6012160" y="6165304"/>
              <a:chExt cx="228600" cy="432048"/>
            </a:xfrm>
          </p:grpSpPr>
          <p:sp>
            <p:nvSpPr>
              <p:cNvPr id="82" name="Line 42"/>
              <p:cNvSpPr>
                <a:spLocks noChangeShapeType="1"/>
              </p:cNvSpPr>
              <p:nvPr/>
            </p:nvSpPr>
            <p:spPr bwMode="auto">
              <a:xfrm>
                <a:off x="6012160" y="6165304"/>
                <a:ext cx="228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eaLnBrk="1" fontAlgn="auto" hangingPunct="1">
                  <a:lnSpc>
                    <a:spcPts val="1900"/>
                  </a:lnSpc>
                  <a:spcBef>
                    <a:spcPts val="300"/>
                  </a:spcBef>
                  <a:spcAft>
                    <a:spcPts val="0"/>
                  </a:spcAft>
                  <a:defRPr/>
                </a:pPr>
                <a:endParaRPr lang="th-TH" sz="1950">
                  <a:latin typeface="AngsanaUPC" pitchFamily="18" charset="-34"/>
                  <a:cs typeface="AngsanaUPC" pitchFamily="18" charset="-34"/>
                </a:endParaRPr>
              </a:p>
            </p:txBody>
          </p:sp>
          <p:sp>
            <p:nvSpPr>
              <p:cNvPr id="54" name="Line 38"/>
              <p:cNvSpPr>
                <a:spLocks noChangeShapeType="1"/>
              </p:cNvSpPr>
              <p:nvPr/>
            </p:nvSpPr>
            <p:spPr bwMode="auto">
              <a:xfrm>
                <a:off x="6012160" y="6165304"/>
                <a:ext cx="0" cy="432048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lnSpc>
                    <a:spcPts val="1900"/>
                  </a:lnSpc>
                  <a:spcBef>
                    <a:spcPts val="300"/>
                  </a:spcBef>
                  <a:spcAft>
                    <a:spcPts val="0"/>
                  </a:spcAft>
                  <a:defRPr/>
                </a:pPr>
                <a:endParaRPr lang="th-TH" sz="1950">
                  <a:latin typeface="AngsanaUPC" pitchFamily="18" charset="-34"/>
                  <a:cs typeface="AngsanaUPC" pitchFamily="18" charset="-34"/>
                </a:endParaRPr>
              </a:p>
            </p:txBody>
          </p:sp>
        </p:grpSp>
      </p:grpSp>
      <p:sp>
        <p:nvSpPr>
          <p:cNvPr id="60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15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87313" y="3789041"/>
            <a:ext cx="1591475" cy="881384"/>
            <a:chOff x="1979712" y="4005064"/>
            <a:chExt cx="5400675" cy="2588519"/>
          </a:xfrm>
        </p:grpSpPr>
        <p:pic>
          <p:nvPicPr>
            <p:cNvPr id="70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4" descr="Related image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0100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0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00"/>
                            </p:stCondLst>
                            <p:childTnLst>
                              <p:par>
                                <p:cTn id="1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500"/>
                            </p:stCondLst>
                            <p:childTnLst>
                              <p:par>
                                <p:cTn id="1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 animBg="1"/>
      <p:bldP spid="3079" grpId="0" animBg="1"/>
      <p:bldP spid="3087" grpId="0" animBg="1"/>
      <p:bldP spid="3080" grpId="0" animBg="1"/>
      <p:bldP spid="3081" grpId="0" animBg="1"/>
      <p:bldP spid="3082" grpId="0" animBg="1"/>
      <p:bldP spid="3083" grpId="0" animBg="1"/>
      <p:bldP spid="3084" grpId="0" animBg="1"/>
      <p:bldP spid="3085" grpId="0" animBg="1"/>
      <p:bldP spid="3086" grpId="0" animBg="1"/>
      <p:bldP spid="3088" grpId="0" animBg="1"/>
      <p:bldP spid="3089" grpId="0" animBg="1"/>
      <p:bldP spid="3090" grpId="0" animBg="1"/>
      <p:bldP spid="3091" grpId="0" animBg="1"/>
      <p:bldP spid="62" grpId="0" animBg="1"/>
      <p:bldP spid="63" grpId="0" animBg="1"/>
      <p:bldP spid="64" grpId="0" animBg="1"/>
      <p:bldP spid="78" grpId="0" animBg="1"/>
      <p:bldP spid="85" grpId="0" animBg="1"/>
      <p:bldP spid="87" grpId="0" animBg="1"/>
      <p:bldP spid="8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403600" y="330200"/>
            <a:ext cx="1344613" cy="830263"/>
          </a:xfrm>
          <a:prstGeom prst="rect">
            <a:avLst/>
          </a:prstGeom>
          <a:solidFill>
            <a:srgbClr val="FFF0E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สำนักงานสภามหาวิทยาลัย 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408363" y="3573463"/>
            <a:ext cx="1339850" cy="12001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 กรรมการประจำ </a:t>
            </a: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3371850" y="5767388"/>
            <a:ext cx="5521325" cy="830262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คณะกรรมการเฉพาะกิจ—แต่งตั้งเป็นครั้งคราวเพื่อกระทำภารกิจตามที่สภามหาวิทยาลัยมอบหมาย เฉพาะเรื่องและเฉพาะกาล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175000" y="685800"/>
            <a:ext cx="228600" cy="5562600"/>
            <a:chOff x="3175000" y="685800"/>
            <a:chExt cx="228600" cy="5562600"/>
          </a:xfrm>
        </p:grpSpPr>
        <p:grpSp>
          <p:nvGrpSpPr>
            <p:cNvPr id="2" name="กลุ่ม 53"/>
            <p:cNvGrpSpPr>
              <a:grpSpLocks/>
            </p:cNvGrpSpPr>
            <p:nvPr/>
          </p:nvGrpSpPr>
          <p:grpSpPr bwMode="auto">
            <a:xfrm>
              <a:off x="3175000" y="685800"/>
              <a:ext cx="228600" cy="5562600"/>
              <a:chOff x="3175248" y="685800"/>
              <a:chExt cx="228600" cy="5562600"/>
            </a:xfrm>
          </p:grpSpPr>
          <p:sp>
            <p:nvSpPr>
              <p:cNvPr id="15398" name="Line 30"/>
              <p:cNvSpPr>
                <a:spLocks noChangeShapeType="1"/>
              </p:cNvSpPr>
              <p:nvPr/>
            </p:nvSpPr>
            <p:spPr bwMode="auto">
              <a:xfrm>
                <a:off x="3175248" y="685800"/>
                <a:ext cx="0" cy="55626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5399" name="Line 31"/>
              <p:cNvSpPr>
                <a:spLocks noChangeShapeType="1"/>
              </p:cNvSpPr>
              <p:nvPr/>
            </p:nvSpPr>
            <p:spPr bwMode="auto">
              <a:xfrm>
                <a:off x="3175248" y="685800"/>
                <a:ext cx="2286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6176" name="Line 32"/>
            <p:cNvSpPr>
              <a:spLocks noChangeShapeType="1"/>
            </p:cNvSpPr>
            <p:nvPr/>
          </p:nvSpPr>
          <p:spPr bwMode="auto">
            <a:xfrm>
              <a:off x="3175000" y="4191000"/>
              <a:ext cx="2286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6177" name="Line 33"/>
            <p:cNvSpPr>
              <a:spLocks noChangeShapeType="1"/>
            </p:cNvSpPr>
            <p:nvPr/>
          </p:nvSpPr>
          <p:spPr bwMode="auto">
            <a:xfrm>
              <a:off x="3175000" y="6248400"/>
              <a:ext cx="2286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200650" y="76200"/>
            <a:ext cx="3657600" cy="1200150"/>
          </a:xfrm>
          <a:prstGeom prst="rect">
            <a:avLst/>
          </a:prstGeom>
          <a:solidFill>
            <a:srgbClr val="FFF0E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จัดให้มีรองอธิการบดีฝ่ายกิจการสภามหาวิทยาลัย ทำหน้าที่เลขานุการสภาฯ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โดยไม่ทำหน้าที่บริหารอื่น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5200650" y="1365250"/>
            <a:ext cx="3810000" cy="1200150"/>
          </a:xfrm>
          <a:prstGeom prst="rect">
            <a:avLst/>
          </a:prstGeom>
          <a:solidFill>
            <a:srgbClr val="FFF0E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จัดให้มีผู้อำนวยการสำนักงาน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พร้อมเจ้าหน้าที่ประจำตามจำนวนที่จำเป็น ขนาดเล็ก  กะทัดรัด ประหยัดและมีคุณภาพ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5200650" y="2730500"/>
            <a:ext cx="3141663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คณะกรรมการการเงินและทรัพย์สิน 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5200650" y="3263900"/>
            <a:ext cx="2781300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คณะกรรมการบริหารงานบุคคล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5200650" y="3797300"/>
            <a:ext cx="3087688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คณะกรรมการตำแหน่งทางวิชาการ 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5200650" y="4300538"/>
            <a:ext cx="3505200" cy="8318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คณะกรรมการติดตาม ตรวจสอบและประเมินผล (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AUDIT COMMITTEE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) 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5200650" y="5199063"/>
            <a:ext cx="3692525" cy="461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คณะกรรมการส่งเสริมกิจการมหาวิทยาลัย 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868488" y="1066800"/>
            <a:ext cx="1219200" cy="1938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การจัด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องค์กร  ส่วน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งานและบุคลากรของสภา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746625" y="541338"/>
            <a:ext cx="485775" cy="1447800"/>
            <a:chOff x="4746625" y="541338"/>
            <a:chExt cx="485775" cy="1447800"/>
          </a:xfrm>
        </p:grpSpPr>
        <p:sp>
          <p:nvSpPr>
            <p:cNvPr id="6180" name="Line 36"/>
            <p:cNvSpPr>
              <a:spLocks noChangeShapeType="1"/>
            </p:cNvSpPr>
            <p:nvPr/>
          </p:nvSpPr>
          <p:spPr bwMode="auto">
            <a:xfrm>
              <a:off x="4991100" y="1989138"/>
              <a:ext cx="2286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grpSp>
          <p:nvGrpSpPr>
            <p:cNvPr id="3" name="กลุ่ม 54"/>
            <p:cNvGrpSpPr>
              <a:grpSpLocks/>
            </p:cNvGrpSpPr>
            <p:nvPr/>
          </p:nvGrpSpPr>
          <p:grpSpPr bwMode="auto">
            <a:xfrm>
              <a:off x="4746625" y="541338"/>
              <a:ext cx="485775" cy="1447800"/>
              <a:chOff x="4746884" y="541040"/>
              <a:chExt cx="485764" cy="1447800"/>
            </a:xfrm>
          </p:grpSpPr>
          <p:sp>
            <p:nvSpPr>
              <p:cNvPr id="15395" name="Line 34"/>
              <p:cNvSpPr>
                <a:spLocks noChangeShapeType="1"/>
              </p:cNvSpPr>
              <p:nvPr/>
            </p:nvSpPr>
            <p:spPr bwMode="auto">
              <a:xfrm>
                <a:off x="5004048" y="541040"/>
                <a:ext cx="0" cy="14478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5396" name="Line 35"/>
              <p:cNvSpPr>
                <a:spLocks noChangeShapeType="1"/>
              </p:cNvSpPr>
              <p:nvPr/>
            </p:nvSpPr>
            <p:spPr bwMode="auto">
              <a:xfrm>
                <a:off x="5004048" y="541040"/>
                <a:ext cx="2286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5397" name="Line 31"/>
              <p:cNvSpPr>
                <a:spLocks noChangeShapeType="1"/>
              </p:cNvSpPr>
              <p:nvPr/>
            </p:nvSpPr>
            <p:spPr bwMode="auto">
              <a:xfrm>
                <a:off x="4746884" y="692696"/>
                <a:ext cx="2286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4746625" y="2882900"/>
            <a:ext cx="473075" cy="2514600"/>
            <a:chOff x="4746625" y="2882900"/>
            <a:chExt cx="473075" cy="2514600"/>
          </a:xfrm>
        </p:grpSpPr>
        <p:sp>
          <p:nvSpPr>
            <p:cNvPr id="6183" name="Line 39"/>
            <p:cNvSpPr>
              <a:spLocks noChangeShapeType="1"/>
            </p:cNvSpPr>
            <p:nvPr/>
          </p:nvSpPr>
          <p:spPr bwMode="auto">
            <a:xfrm>
              <a:off x="4991100" y="3492500"/>
              <a:ext cx="2286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6184" name="Line 40"/>
            <p:cNvSpPr>
              <a:spLocks noChangeShapeType="1"/>
            </p:cNvSpPr>
            <p:nvPr/>
          </p:nvSpPr>
          <p:spPr bwMode="auto">
            <a:xfrm>
              <a:off x="4991100" y="4025900"/>
              <a:ext cx="2286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6185" name="Line 41"/>
            <p:cNvSpPr>
              <a:spLocks noChangeShapeType="1"/>
            </p:cNvSpPr>
            <p:nvPr/>
          </p:nvSpPr>
          <p:spPr bwMode="auto">
            <a:xfrm>
              <a:off x="4991100" y="4787900"/>
              <a:ext cx="2286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6186" name="Line 42"/>
            <p:cNvSpPr>
              <a:spLocks noChangeShapeType="1"/>
            </p:cNvSpPr>
            <p:nvPr/>
          </p:nvSpPr>
          <p:spPr bwMode="auto">
            <a:xfrm>
              <a:off x="5006975" y="5397500"/>
              <a:ext cx="21272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grpSp>
          <p:nvGrpSpPr>
            <p:cNvPr id="4" name="กลุ่ม 55"/>
            <p:cNvGrpSpPr>
              <a:grpSpLocks/>
            </p:cNvGrpSpPr>
            <p:nvPr/>
          </p:nvGrpSpPr>
          <p:grpSpPr bwMode="auto">
            <a:xfrm>
              <a:off x="4746625" y="2882900"/>
              <a:ext cx="473075" cy="2514600"/>
              <a:chOff x="4746884" y="2883420"/>
              <a:chExt cx="473188" cy="2514600"/>
            </a:xfrm>
          </p:grpSpPr>
          <p:sp>
            <p:nvSpPr>
              <p:cNvPr id="15392" name="Line 37"/>
              <p:cNvSpPr>
                <a:spLocks noChangeShapeType="1"/>
              </p:cNvSpPr>
              <p:nvPr/>
            </p:nvSpPr>
            <p:spPr bwMode="auto">
              <a:xfrm>
                <a:off x="5004048" y="2883420"/>
                <a:ext cx="0" cy="25146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5393" name="Line 38"/>
              <p:cNvSpPr>
                <a:spLocks noChangeShapeType="1"/>
              </p:cNvSpPr>
              <p:nvPr/>
            </p:nvSpPr>
            <p:spPr bwMode="auto">
              <a:xfrm>
                <a:off x="4991472" y="2883420"/>
                <a:ext cx="2286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5394" name="Line 31"/>
              <p:cNvSpPr>
                <a:spLocks noChangeShapeType="1"/>
              </p:cNvSpPr>
              <p:nvPr/>
            </p:nvSpPr>
            <p:spPr bwMode="auto">
              <a:xfrm>
                <a:off x="4746884" y="4221088"/>
                <a:ext cx="2286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1691680" y="1916832"/>
            <a:ext cx="255955" cy="4968552"/>
            <a:chOff x="1691680" y="1916832"/>
            <a:chExt cx="255955" cy="4968552"/>
          </a:xfrm>
        </p:grpSpPr>
        <p:sp>
          <p:nvSpPr>
            <p:cNvPr id="15388" name="Line 27"/>
            <p:cNvSpPr>
              <a:spLocks noChangeShapeType="1"/>
            </p:cNvSpPr>
            <p:nvPr/>
          </p:nvSpPr>
          <p:spPr bwMode="auto">
            <a:xfrm>
              <a:off x="1691680" y="1917384"/>
              <a:ext cx="0" cy="49680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6173" name="Line 29"/>
            <p:cNvSpPr>
              <a:spLocks noChangeShapeType="1"/>
            </p:cNvSpPr>
            <p:nvPr/>
          </p:nvSpPr>
          <p:spPr bwMode="auto">
            <a:xfrm>
              <a:off x="1691680" y="1916832"/>
              <a:ext cx="25595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2400">
                <a:latin typeface="AngsanaUPC" pitchFamily="18" charset="-34"/>
                <a:cs typeface="AngsanaUPC" pitchFamily="18" charset="-34"/>
              </a:endParaRPr>
            </a:p>
          </p:txBody>
        </p:sp>
      </p:grpSp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72009" y="260648"/>
            <a:ext cx="1547663" cy="2807137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</a:t>
            </a:r>
            <a:r>
              <a:rPr lang="en-US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X</a:t>
            </a:r>
            <a:r>
              <a:rPr lang="th-TH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 </a:t>
            </a:r>
            <a:endParaRPr lang="en-US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การปฏิรูปการดำเนินงานของสภามหาวิทยาลัย</a:t>
            </a: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16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106363" y="3356992"/>
            <a:ext cx="1441302" cy="3164860"/>
          </a:xfrm>
          <a:prstGeom prst="roundRect">
            <a:avLst/>
          </a:prstGeom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สามารถทำหน้าที่พิทักษ์</a:t>
            </a:r>
            <a:r>
              <a:rPr lang="th-TH" sz="2400" b="1" dirty="0" err="1" smtClean="0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บาลของมหาวิทยาลัยได้มีประสิทธิภาพดียิ่งขึ้น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8" name="Right Arrow 37"/>
          <p:cNvSpPr/>
          <p:nvPr/>
        </p:nvSpPr>
        <p:spPr>
          <a:xfrm rot="5400000">
            <a:off x="713625" y="2949160"/>
            <a:ext cx="234614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8466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3" grpId="0" animBg="1"/>
      <p:bldP spid="6159" grpId="0" animBg="1"/>
      <p:bldP spid="6151" grpId="0" animBg="1"/>
      <p:bldP spid="6152" grpId="0" animBg="1"/>
      <p:bldP spid="6154" grpId="0" animBg="1"/>
      <p:bldP spid="6155" grpId="0" animBg="1"/>
      <p:bldP spid="6156" grpId="0" animBg="1"/>
      <p:bldP spid="6157" grpId="0" animBg="1"/>
      <p:bldP spid="6158" grpId="0" animBg="1"/>
      <p:bldP spid="6149" grpId="0" animBg="1"/>
      <p:bldP spid="37" grpId="0" animBg="1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268538" y="2165350"/>
            <a:ext cx="1727200" cy="831850"/>
          </a:xfrm>
          <a:prstGeom prst="rect">
            <a:avLst/>
          </a:prstGeom>
          <a:solidFill>
            <a:srgbClr val="FFF0E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การประชุมสภามหาวิทยาลัย</a:t>
            </a:r>
          </a:p>
        </p:txBody>
      </p:sp>
      <p:grpSp>
        <p:nvGrpSpPr>
          <p:cNvPr id="2" name="กลุ่ม 32"/>
          <p:cNvGrpSpPr>
            <a:grpSpLocks/>
          </p:cNvGrpSpPr>
          <p:nvPr/>
        </p:nvGrpSpPr>
        <p:grpSpPr bwMode="auto">
          <a:xfrm>
            <a:off x="1979613" y="0"/>
            <a:ext cx="301625" cy="6858000"/>
            <a:chOff x="1979712" y="0"/>
            <a:chExt cx="302096" cy="6858000"/>
          </a:xfrm>
        </p:grpSpPr>
        <p:sp>
          <p:nvSpPr>
            <p:cNvPr id="16402" name="Line 13"/>
            <p:cNvSpPr>
              <a:spLocks noChangeShapeType="1"/>
            </p:cNvSpPr>
            <p:nvPr/>
          </p:nvSpPr>
          <p:spPr bwMode="auto">
            <a:xfrm>
              <a:off x="1979712" y="0"/>
              <a:ext cx="0" cy="68580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6403" name="Line 14"/>
            <p:cNvSpPr>
              <a:spLocks noChangeShapeType="1"/>
            </p:cNvSpPr>
            <p:nvPr/>
          </p:nvSpPr>
          <p:spPr bwMode="auto">
            <a:xfrm>
              <a:off x="1979712" y="2590800"/>
              <a:ext cx="302096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448175" y="798513"/>
            <a:ext cx="4156075" cy="8302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ปฏิทินการประชุมสภาฯ ที่กำหนดไว้ล่วงหน้าตลอดปี 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438650" y="2093913"/>
            <a:ext cx="4191000" cy="8302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ปรับปรุงการจัดระเบียบวาระการประชุม เน้นเรื่องสำคัญที่สภาฯ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ต้องอนุมัติเองและเรื่องเชิงนโยบาย 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427538" y="3357563"/>
            <a:ext cx="4191000" cy="12001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เอกสารประกอบวาระประชุม สรุปประเด็นชัดเจน มีข้อมูลประกอบครบถ้วนและส่งล่วงหน้าไม่น้อยกว่า 5 วันทำการก่อนวันประชุม</a:t>
            </a: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4392613" y="4900524"/>
            <a:ext cx="4427537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การมีส่วนร่วม มีความเป็นอิสระ และความรับผิดชอบต่อการแสดงข้อคิดเห็นของ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กรรมการ   สภาฯ เพื่อให้ได้มติที่ดีและปฏิบัติได้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122738" y="1196975"/>
            <a:ext cx="304800" cy="4319588"/>
            <a:chOff x="4122738" y="1196975"/>
            <a:chExt cx="304800" cy="4319588"/>
          </a:xfrm>
        </p:grpSpPr>
        <p:grpSp>
          <p:nvGrpSpPr>
            <p:cNvPr id="3" name="กลุ่ม 33"/>
            <p:cNvGrpSpPr>
              <a:grpSpLocks/>
            </p:cNvGrpSpPr>
            <p:nvPr/>
          </p:nvGrpSpPr>
          <p:grpSpPr bwMode="auto">
            <a:xfrm>
              <a:off x="4122738" y="1196975"/>
              <a:ext cx="304800" cy="4319588"/>
              <a:chOff x="4123184" y="1196752"/>
              <a:chExt cx="304800" cy="4320480"/>
            </a:xfrm>
          </p:grpSpPr>
          <p:sp>
            <p:nvSpPr>
              <p:cNvPr id="16400" name="Line 15"/>
              <p:cNvSpPr>
                <a:spLocks noChangeShapeType="1"/>
              </p:cNvSpPr>
              <p:nvPr/>
            </p:nvSpPr>
            <p:spPr bwMode="auto">
              <a:xfrm>
                <a:off x="4123184" y="1196752"/>
                <a:ext cx="0" cy="43204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6401" name="Line 16"/>
              <p:cNvSpPr>
                <a:spLocks noChangeShapeType="1"/>
              </p:cNvSpPr>
              <p:nvPr/>
            </p:nvSpPr>
            <p:spPr bwMode="auto">
              <a:xfrm>
                <a:off x="4123184" y="1196752"/>
                <a:ext cx="304800" cy="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7185" name="Line 17"/>
            <p:cNvSpPr>
              <a:spLocks noChangeShapeType="1"/>
            </p:cNvSpPr>
            <p:nvPr/>
          </p:nvSpPr>
          <p:spPr bwMode="auto">
            <a:xfrm>
              <a:off x="4122738" y="2514600"/>
              <a:ext cx="288925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7186" name="Line 18"/>
            <p:cNvSpPr>
              <a:spLocks noChangeShapeType="1"/>
            </p:cNvSpPr>
            <p:nvPr/>
          </p:nvSpPr>
          <p:spPr bwMode="auto">
            <a:xfrm>
              <a:off x="4122738" y="3933825"/>
              <a:ext cx="30480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" name="Line 18"/>
            <p:cNvSpPr>
              <a:spLocks noChangeShapeType="1"/>
            </p:cNvSpPr>
            <p:nvPr/>
          </p:nvSpPr>
          <p:spPr bwMode="auto">
            <a:xfrm>
              <a:off x="4137025" y="5516563"/>
              <a:ext cx="274638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154229" y="1412776"/>
            <a:ext cx="1753475" cy="23988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IX</a:t>
            </a:r>
            <a:r>
              <a:rPr lang="th-TH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 </a:t>
            </a:r>
            <a:endParaRPr lang="en-US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การปฏิรูปการดำเนินงานของสภามหาวิทยาลัย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17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7505" y="3933825"/>
            <a:ext cx="1728192" cy="928856"/>
            <a:chOff x="1979712" y="4005064"/>
            <a:chExt cx="5400675" cy="2588519"/>
          </a:xfrm>
        </p:grpSpPr>
        <p:pic>
          <p:nvPicPr>
            <p:cNvPr id="21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Related image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9058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  <p:bldP spid="7175" grpId="0" animBg="1"/>
      <p:bldP spid="7176" grpId="0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339975" y="1350963"/>
            <a:ext cx="1576388" cy="12017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การเพิ่มพูนสมรรถนะกรรมการสภา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2238375" y="4652963"/>
            <a:ext cx="1905000" cy="831850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การประเมินผลการดำเนินงานของสภา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981200" y="0"/>
            <a:ext cx="323850" cy="5112000"/>
            <a:chOff x="1981200" y="0"/>
            <a:chExt cx="323850" cy="5112000"/>
          </a:xfrm>
        </p:grpSpPr>
        <p:grpSp>
          <p:nvGrpSpPr>
            <p:cNvPr id="2" name="กลุ่ม 49"/>
            <p:cNvGrpSpPr>
              <a:grpSpLocks/>
            </p:cNvGrpSpPr>
            <p:nvPr/>
          </p:nvGrpSpPr>
          <p:grpSpPr bwMode="auto">
            <a:xfrm>
              <a:off x="1981200" y="0"/>
              <a:ext cx="323850" cy="5112000"/>
              <a:chOff x="1981200" y="0"/>
              <a:chExt cx="323832" cy="5112000"/>
            </a:xfrm>
          </p:grpSpPr>
          <p:sp>
            <p:nvSpPr>
              <p:cNvPr id="17438" name="Line 22"/>
              <p:cNvSpPr>
                <a:spLocks noChangeShapeType="1"/>
              </p:cNvSpPr>
              <p:nvPr/>
            </p:nvSpPr>
            <p:spPr bwMode="auto">
              <a:xfrm>
                <a:off x="1981200" y="0"/>
                <a:ext cx="0" cy="51120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7439" name="Line 24"/>
              <p:cNvSpPr>
                <a:spLocks noChangeShapeType="1"/>
              </p:cNvSpPr>
              <p:nvPr/>
            </p:nvSpPr>
            <p:spPr bwMode="auto">
              <a:xfrm>
                <a:off x="2000232" y="1905000"/>
                <a:ext cx="304800" cy="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8217" name="Line 25"/>
            <p:cNvSpPr>
              <a:spLocks noChangeShapeType="1"/>
            </p:cNvSpPr>
            <p:nvPr/>
          </p:nvSpPr>
          <p:spPr bwMode="auto">
            <a:xfrm>
              <a:off x="1981200" y="5084763"/>
              <a:ext cx="22860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497388" y="374650"/>
            <a:ext cx="2871787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จัดประชุม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RETREAT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ประจำปี 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495800" y="1022350"/>
            <a:ext cx="2568575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ปฐมนิเทศกรรมการสภาใหม่ 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481513" y="1671638"/>
            <a:ext cx="3906837" cy="461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การฝึกอบรม ประชุมสัมมนา การศึกษาดูงาน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4470400" y="2390775"/>
            <a:ext cx="3327400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การจัดให้มีจรรยาบรรณกรรมการสภา 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4495800" y="3041650"/>
            <a:ext cx="4343400" cy="8302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การปรับปรุงระบบและวิธีการสรรหานายกสภาและกรรมการสภาผู้ทรงคุณวุฒิ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14800" y="620713"/>
            <a:ext cx="304800" cy="2808287"/>
            <a:chOff x="4114800" y="620713"/>
            <a:chExt cx="304800" cy="2808287"/>
          </a:xfrm>
        </p:grpSpPr>
        <p:grpSp>
          <p:nvGrpSpPr>
            <p:cNvPr id="3" name="กลุ่ม 50"/>
            <p:cNvGrpSpPr>
              <a:grpSpLocks/>
            </p:cNvGrpSpPr>
            <p:nvPr/>
          </p:nvGrpSpPr>
          <p:grpSpPr bwMode="auto">
            <a:xfrm>
              <a:off x="4114800" y="620713"/>
              <a:ext cx="304800" cy="2808287"/>
              <a:chOff x="4114800" y="620688"/>
              <a:chExt cx="304800" cy="2808312"/>
            </a:xfrm>
          </p:grpSpPr>
          <p:sp>
            <p:nvSpPr>
              <p:cNvPr id="17436" name="Line 26"/>
              <p:cNvSpPr>
                <a:spLocks noChangeShapeType="1"/>
              </p:cNvSpPr>
              <p:nvPr/>
            </p:nvSpPr>
            <p:spPr bwMode="auto">
              <a:xfrm>
                <a:off x="4114800" y="620688"/>
                <a:ext cx="0" cy="280831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7437" name="Line 27"/>
              <p:cNvSpPr>
                <a:spLocks noChangeShapeType="1"/>
              </p:cNvSpPr>
              <p:nvPr/>
            </p:nvSpPr>
            <p:spPr bwMode="auto">
              <a:xfrm>
                <a:off x="4114800" y="620688"/>
                <a:ext cx="304800" cy="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8220" name="Line 28"/>
            <p:cNvSpPr>
              <a:spLocks noChangeShapeType="1"/>
            </p:cNvSpPr>
            <p:nvPr/>
          </p:nvSpPr>
          <p:spPr bwMode="auto">
            <a:xfrm>
              <a:off x="4114800" y="1268413"/>
              <a:ext cx="30480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8221" name="Line 29"/>
            <p:cNvSpPr>
              <a:spLocks noChangeShapeType="1"/>
            </p:cNvSpPr>
            <p:nvPr/>
          </p:nvSpPr>
          <p:spPr bwMode="auto">
            <a:xfrm>
              <a:off x="4114800" y="1916113"/>
              <a:ext cx="30480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8222" name="Line 30"/>
            <p:cNvSpPr>
              <a:spLocks noChangeShapeType="1"/>
            </p:cNvSpPr>
            <p:nvPr/>
          </p:nvSpPr>
          <p:spPr bwMode="auto">
            <a:xfrm>
              <a:off x="4114800" y="2636838"/>
              <a:ext cx="30480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8223" name="Line 31"/>
            <p:cNvSpPr>
              <a:spLocks noChangeShapeType="1"/>
            </p:cNvSpPr>
            <p:nvPr/>
          </p:nvSpPr>
          <p:spPr bwMode="auto">
            <a:xfrm>
              <a:off x="4114800" y="3429000"/>
              <a:ext cx="30480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4581525" y="4221163"/>
            <a:ext cx="2087563" cy="461962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โดยการประเมินตนเอง </a:t>
            </a: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4598988" y="4835525"/>
            <a:ext cx="2824162" cy="460375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โดยการใช้ผู้ทรงคุณวุฒิภายนอก 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4572000" y="5445125"/>
            <a:ext cx="4114800" cy="831850"/>
          </a:xfrm>
          <a:prstGeom prst="rect">
            <a:avLst/>
          </a:prstGeom>
          <a:solidFill>
            <a:srgbClr val="FFFFCC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โดยผสมระหว่างประเมินตนเองและผู้ทรงคุณวุฒิภายนอก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252913" y="4437063"/>
            <a:ext cx="304800" cy="1439862"/>
            <a:chOff x="4252913" y="4437063"/>
            <a:chExt cx="304800" cy="1439862"/>
          </a:xfrm>
        </p:grpSpPr>
        <p:grpSp>
          <p:nvGrpSpPr>
            <p:cNvPr id="4" name="กลุ่ม 51"/>
            <p:cNvGrpSpPr>
              <a:grpSpLocks/>
            </p:cNvGrpSpPr>
            <p:nvPr/>
          </p:nvGrpSpPr>
          <p:grpSpPr bwMode="auto">
            <a:xfrm>
              <a:off x="4252913" y="4437063"/>
              <a:ext cx="304800" cy="1439862"/>
              <a:chOff x="4252664" y="4437112"/>
              <a:chExt cx="304800" cy="1440160"/>
            </a:xfrm>
          </p:grpSpPr>
          <p:sp>
            <p:nvSpPr>
              <p:cNvPr id="17434" name="Line 32"/>
              <p:cNvSpPr>
                <a:spLocks noChangeShapeType="1"/>
              </p:cNvSpPr>
              <p:nvPr/>
            </p:nvSpPr>
            <p:spPr bwMode="auto">
              <a:xfrm>
                <a:off x="4252664" y="4437112"/>
                <a:ext cx="0" cy="144016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7435" name="Line 33"/>
              <p:cNvSpPr>
                <a:spLocks noChangeShapeType="1"/>
              </p:cNvSpPr>
              <p:nvPr/>
            </p:nvSpPr>
            <p:spPr bwMode="auto">
              <a:xfrm>
                <a:off x="4252664" y="4437112"/>
                <a:ext cx="304800" cy="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8226" name="Line 34"/>
            <p:cNvSpPr>
              <a:spLocks noChangeShapeType="1"/>
            </p:cNvSpPr>
            <p:nvPr/>
          </p:nvSpPr>
          <p:spPr bwMode="auto">
            <a:xfrm>
              <a:off x="4252913" y="5097463"/>
              <a:ext cx="30480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8227" name="Line 35"/>
            <p:cNvSpPr>
              <a:spLocks noChangeShapeType="1"/>
            </p:cNvSpPr>
            <p:nvPr/>
          </p:nvSpPr>
          <p:spPr bwMode="auto">
            <a:xfrm>
              <a:off x="4252913" y="5876925"/>
              <a:ext cx="30480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49" name="Rectangle 4"/>
          <p:cNvSpPr>
            <a:spLocks noChangeArrowheads="1"/>
          </p:cNvSpPr>
          <p:nvPr/>
        </p:nvSpPr>
        <p:spPr bwMode="auto">
          <a:xfrm>
            <a:off x="128506" y="472202"/>
            <a:ext cx="1753475" cy="239887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IX</a:t>
            </a:r>
            <a:r>
              <a:rPr lang="th-TH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 </a:t>
            </a:r>
            <a:endParaRPr lang="en-US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การปฏิรูปการดำเนินงานของสภามหาวิทยาลัย</a:t>
            </a: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18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8958" y="3041650"/>
            <a:ext cx="1813023" cy="830263"/>
            <a:chOff x="1979712" y="4005064"/>
            <a:chExt cx="5400675" cy="2588519"/>
          </a:xfrm>
        </p:grpSpPr>
        <p:pic>
          <p:nvPicPr>
            <p:cNvPr id="35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" descr="Related image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9305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203" grpId="0" animBg="1"/>
      <p:bldP spid="8198" grpId="0" animBg="1"/>
      <p:bldP spid="8199" grpId="0" animBg="1"/>
      <p:bldP spid="8200" grpId="0" animBg="1"/>
      <p:bldP spid="8201" grpId="0" animBg="1"/>
      <p:bldP spid="8202" grpId="0" animBg="1"/>
      <p:bldP spid="8204" grpId="0" animBg="1"/>
      <p:bldP spid="8205" grpId="0" animBg="1"/>
      <p:bldP spid="820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18553" y="260648"/>
            <a:ext cx="2369195" cy="228147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X</a:t>
            </a: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การกำกับดูแลกิจการที่ดีของสภามหาวิทยาลัย</a:t>
            </a:r>
            <a:endParaRPr lang="th-TH" sz="32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2143108" y="-42863"/>
            <a:ext cx="291171" cy="0"/>
          </a:xfrm>
          <a:prstGeom prst="line">
            <a:avLst/>
          </a:prstGeom>
          <a:ln>
            <a:noFill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312373" y="-42863"/>
            <a:ext cx="281354" cy="0"/>
          </a:xfrm>
          <a:prstGeom prst="line">
            <a:avLst/>
          </a:prstGeom>
          <a:noFill/>
          <a:ln w="57150">
            <a:noFill/>
            <a:round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13610" y="584912"/>
            <a:ext cx="229898" cy="2268000"/>
            <a:chOff x="2143125" y="1196975"/>
            <a:chExt cx="357188" cy="4518026"/>
          </a:xfrm>
        </p:grpSpPr>
        <p:grpSp>
          <p:nvGrpSpPr>
            <p:cNvPr id="2" name="กลุ่ม 18"/>
            <p:cNvGrpSpPr>
              <a:grpSpLocks/>
            </p:cNvGrpSpPr>
            <p:nvPr/>
          </p:nvGrpSpPr>
          <p:grpSpPr bwMode="auto">
            <a:xfrm>
              <a:off x="2143125" y="1196975"/>
              <a:ext cx="357188" cy="4518026"/>
              <a:chOff x="2143108" y="1196966"/>
              <a:chExt cx="357190" cy="4518051"/>
            </a:xfrm>
          </p:grpSpPr>
          <p:sp>
            <p:nvSpPr>
              <p:cNvPr id="13334" name="Line 7"/>
              <p:cNvSpPr>
                <a:spLocks noChangeShapeType="1"/>
              </p:cNvSpPr>
              <p:nvPr/>
            </p:nvSpPr>
            <p:spPr bwMode="auto">
              <a:xfrm>
                <a:off x="2143108" y="1196966"/>
                <a:ext cx="0" cy="451805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3335" name="Line 17"/>
              <p:cNvSpPr>
                <a:spLocks noChangeShapeType="1"/>
              </p:cNvSpPr>
              <p:nvPr/>
            </p:nvSpPr>
            <p:spPr bwMode="auto">
              <a:xfrm>
                <a:off x="2143108" y="1196966"/>
                <a:ext cx="35719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26" name="Line 17"/>
            <p:cNvSpPr>
              <a:spLocks noChangeShapeType="1"/>
            </p:cNvSpPr>
            <p:nvPr/>
          </p:nvSpPr>
          <p:spPr bwMode="auto">
            <a:xfrm>
              <a:off x="2143125" y="5715000"/>
              <a:ext cx="3571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19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483768" y="1124744"/>
            <a:ext cx="218285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2939473" y="286777"/>
            <a:ext cx="5664975" cy="206210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การดำเนินการตามอำนาจหน้าที่ของสภาฯ ต้องยึดหลัก</a:t>
            </a:r>
            <a:r>
              <a:rPr lang="th-TH" sz="3200" b="1" dirty="0" err="1" smtClean="0">
                <a:latin typeface="AngsanaUPC" pitchFamily="18" charset="-34"/>
                <a:cs typeface="AngsanaUPC" pitchFamily="18" charset="-34"/>
              </a:rPr>
              <a:t>ธรรมัตตาภิ</a:t>
            </a: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บาล กรรมการสภาฯ ต้องยึดการปฏิบัติตามจรรยาบรรณ และต้องมีการประเมินผลการปฏิบัติงานของสภาฯ เป็นประจำปีทุกปี</a:t>
            </a:r>
            <a:endParaRPr lang="th-TH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2939473" y="2542252"/>
            <a:ext cx="6097023" cy="30469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การกำกับดูแลการดำเนินกิจการของอธิการบดีและผู้บริหารต้องจัดให้มีกลไกในรูปคณะผู้ทรงคุณวุฒิที่เป็นกลาง จัดตั้งคณะกรรมการติดตาม ตรวจสอบ และประเมินผลการปฏิบัติงาน </a:t>
            </a:r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(Audit Committee) </a:t>
            </a: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เพื่อประเมินและทำข้อเสนอเพื่อให้การดำเนินงานสอดคล้องกับหลัก</a:t>
            </a:r>
            <a:r>
              <a:rPr lang="th-TH" sz="3200" b="1" dirty="0" err="1" smtClean="0">
                <a:latin typeface="AngsanaUPC" pitchFamily="18" charset="-34"/>
                <a:cs typeface="AngsanaUPC" pitchFamily="18" charset="-34"/>
              </a:rPr>
              <a:t>ธรรมัตตาภิ</a:t>
            </a: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บาล </a:t>
            </a:r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(Compliance)</a:t>
            </a:r>
            <a:endParaRPr lang="th-TH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03070" y="2708920"/>
            <a:ext cx="2015419" cy="1073641"/>
            <a:chOff x="1979712" y="4005064"/>
            <a:chExt cx="5400675" cy="2588519"/>
          </a:xfrm>
        </p:grpSpPr>
        <p:pic>
          <p:nvPicPr>
            <p:cNvPr id="17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lated image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6364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7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79348" y="332656"/>
            <a:ext cx="2098091" cy="3223796"/>
          </a:xfrm>
          <a:prstGeom prst="roundRect">
            <a:avLst/>
          </a:prstGeom>
          <a:ln w="38100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</a:t>
            </a: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ความเป็นมาและ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ความหมายของ </a:t>
            </a:r>
            <a:r>
              <a:rPr lang="en-US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Good Governance</a:t>
            </a:r>
            <a:endParaRPr lang="th-TH" sz="32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2915816" y="243805"/>
            <a:ext cx="5881387" cy="138499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ธนาคารโลก </a:t>
            </a: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(World Bank) 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ใช้คำนี้เป็นครั้งแรกในรายงานเรื่อง </a:t>
            </a: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“Sub-Sahara Africa from Crisis to Sustainable Growth” 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ในปี พ.ศ.2532  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2143108" y="-42863"/>
            <a:ext cx="291171" cy="0"/>
          </a:xfrm>
          <a:prstGeom prst="line">
            <a:avLst/>
          </a:prstGeom>
          <a:ln>
            <a:noFill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312373" y="-42863"/>
            <a:ext cx="281354" cy="0"/>
          </a:xfrm>
          <a:prstGeom prst="line">
            <a:avLst/>
          </a:prstGeom>
          <a:noFill/>
          <a:ln w="57150">
            <a:noFill/>
            <a:round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685918" y="495150"/>
            <a:ext cx="229898" cy="5004000"/>
            <a:chOff x="2143125" y="1196975"/>
            <a:chExt cx="357188" cy="4518025"/>
          </a:xfrm>
        </p:grpSpPr>
        <p:grpSp>
          <p:nvGrpSpPr>
            <p:cNvPr id="2" name="กลุ่ม 18"/>
            <p:cNvGrpSpPr>
              <a:grpSpLocks/>
            </p:cNvGrpSpPr>
            <p:nvPr/>
          </p:nvGrpSpPr>
          <p:grpSpPr bwMode="auto">
            <a:xfrm>
              <a:off x="2143125" y="1196975"/>
              <a:ext cx="357188" cy="4518025"/>
              <a:chOff x="2143108" y="1196966"/>
              <a:chExt cx="357190" cy="4518050"/>
            </a:xfrm>
          </p:grpSpPr>
          <p:sp>
            <p:nvSpPr>
              <p:cNvPr id="13334" name="Line 7"/>
              <p:cNvSpPr>
                <a:spLocks noChangeShapeType="1"/>
              </p:cNvSpPr>
              <p:nvPr/>
            </p:nvSpPr>
            <p:spPr bwMode="auto">
              <a:xfrm>
                <a:off x="2143108" y="1196966"/>
                <a:ext cx="0" cy="451805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3335" name="Line 17"/>
              <p:cNvSpPr>
                <a:spLocks noChangeShapeType="1"/>
              </p:cNvSpPr>
              <p:nvPr/>
            </p:nvSpPr>
            <p:spPr bwMode="auto">
              <a:xfrm>
                <a:off x="2143108" y="1196966"/>
                <a:ext cx="35719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25" name="Line 17"/>
            <p:cNvSpPr>
              <a:spLocks noChangeShapeType="1"/>
            </p:cNvSpPr>
            <p:nvPr/>
          </p:nvSpPr>
          <p:spPr bwMode="auto">
            <a:xfrm>
              <a:off x="2143125" y="3325779"/>
              <a:ext cx="3571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6" name="Line 17"/>
            <p:cNvSpPr>
              <a:spLocks noChangeShapeType="1"/>
            </p:cNvSpPr>
            <p:nvPr/>
          </p:nvSpPr>
          <p:spPr bwMode="auto">
            <a:xfrm>
              <a:off x="2143125" y="5715000"/>
              <a:ext cx="3571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752444" y="6445250"/>
            <a:ext cx="284052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399644" y="1484784"/>
            <a:ext cx="246742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3414853" y="1610797"/>
            <a:ext cx="5333611" cy="95410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เน้นความสำคัญของการจัดการที่ดีเกี่ยวกับทรัพยากรทางเศรษฐกิจและสังคมเพื่อการพัฒนา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Bent-Up Arrow 5"/>
          <p:cNvSpPr/>
          <p:nvPr/>
        </p:nvSpPr>
        <p:spPr>
          <a:xfrm rot="5400000">
            <a:off x="3071207" y="1607702"/>
            <a:ext cx="360038" cy="258226"/>
          </a:xfrm>
          <a:prstGeom prst="bent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2915816" y="2564904"/>
            <a:ext cx="5881387" cy="138499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องค์การนานาชาติ อาทิ </a:t>
            </a: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UNDP, ADB, IMF, OECD 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ขานรับและใช้หลัก </a:t>
            </a: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“GOOD GOVERNANCE” 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ในการบริหารจัดการองค์การ โดยยึดหลักสำคัญ 8 ประการ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8" name="Rectangle 9"/>
          <p:cNvSpPr>
            <a:spLocks noChangeArrowheads="1"/>
          </p:cNvSpPr>
          <p:nvPr/>
        </p:nvSpPr>
        <p:spPr bwMode="auto">
          <a:xfrm>
            <a:off x="3396451" y="3987641"/>
            <a:ext cx="5640045" cy="116955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Participatory, Consensus Oriented</a:t>
            </a:r>
            <a:r>
              <a:rPr lang="en-US" b="1" smtClean="0">
                <a:latin typeface="AngsanaUPC" pitchFamily="18" charset="-34"/>
                <a:cs typeface="AngsanaUPC" pitchFamily="18" charset="-34"/>
              </a:rPr>
              <a:t>, Accountable, </a:t>
            </a: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Transparent, Responsive, Effective and Efficient, Equitable and Inclusive, and Follows the Rule of Law.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0" name="Bent-Up Arrow 29"/>
          <p:cNvSpPr/>
          <p:nvPr/>
        </p:nvSpPr>
        <p:spPr>
          <a:xfrm rot="5400000">
            <a:off x="3056339" y="3933048"/>
            <a:ext cx="396000" cy="252000"/>
          </a:xfrm>
          <a:prstGeom prst="bent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2915816" y="5212357"/>
            <a:ext cx="6120680" cy="138499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องค์การของรัฐและเอกชนในประชาคมโลก ร่วมกันยึดหลัก </a:t>
            </a: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“GOOD GOVERNANCE” 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ในการบริหารกิจการเพื่อ       ความถูกต้องโปร่งใสและตรวจสอบได้จึงเป็นหลักสากล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39329" y="3717032"/>
            <a:ext cx="2160315" cy="1152128"/>
            <a:chOff x="1979712" y="4005064"/>
            <a:chExt cx="5400675" cy="2588519"/>
          </a:xfrm>
        </p:grpSpPr>
        <p:pic>
          <p:nvPicPr>
            <p:cNvPr id="33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Related image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6936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5" grpId="0" animBg="1"/>
      <p:bldP spid="22" grpId="0"/>
      <p:bldP spid="6" grpId="0" animBg="1"/>
      <p:bldP spid="27" grpId="0"/>
      <p:bldP spid="28" grpId="0"/>
      <p:bldP spid="30" grpId="0" animBg="1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357166"/>
            <a:ext cx="8786842" cy="177569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447675" indent="-447675"/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ngsanaUPC" pitchFamily="18" charset="-34"/>
                <a:cs typeface="AngsanaUPC" pitchFamily="18" charset="-34"/>
              </a:rPr>
              <a:t>X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I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ngsanaUPC" pitchFamily="18" charset="-34"/>
                <a:cs typeface="AngsanaUPC" pitchFamily="18" charset="-34"/>
              </a:rPr>
              <a:t>   </a:t>
            </a:r>
          </a:p>
          <a:p>
            <a:pPr marL="447675" indent="-447675"/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ngsanaUPC" pitchFamily="18" charset="-34"/>
                <a:cs typeface="AngsanaUPC" pitchFamily="18" charset="-34"/>
              </a:rPr>
              <a:t>ความ</a:t>
            </a:r>
            <a:r>
              <a:rPr lang="th-TH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ngsanaUPC" pitchFamily="18" charset="-34"/>
                <a:cs typeface="AngsanaUPC" pitchFamily="18" charset="-34"/>
              </a:rPr>
              <a:t>เป็นมาและพัฒนาการของคณะกรรมการติดตาม ตรวจสอบและประเมินผล 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ngsanaUPC" pitchFamily="18" charset="-34"/>
                <a:cs typeface="AngsanaUPC" pitchFamily="18" charset="-34"/>
              </a:rPr>
              <a:t>(AUDIT COMMITTEE) </a:t>
            </a:r>
            <a:r>
              <a:rPr lang="th-TH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ngsanaUPC" pitchFamily="18" charset="-34"/>
                <a:cs typeface="AngsanaUPC" pitchFamily="18" charset="-34"/>
              </a:rPr>
              <a:t>ของสภา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ngsanaUPC" pitchFamily="18" charset="-34"/>
                <a:cs typeface="AngsanaUPC" pitchFamily="18" charset="-34"/>
              </a:rPr>
              <a:t>มหาวิทยาลัย</a:t>
            </a:r>
            <a:endParaRPr lang="th-TH" sz="14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9217" name="Picture 1" descr="D:\Task and Document\Dr.Wichit's work\Dr.กมลินทร์ สถาบันคลังสมองของชาติ\ดาวน์โหลด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920" y="5301208"/>
            <a:ext cx="1729513" cy="1360368"/>
          </a:xfrm>
          <a:prstGeom prst="rect">
            <a:avLst/>
          </a:prstGeom>
          <a:noFill/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20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2316936"/>
            <a:ext cx="8820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2788" indent="-357188"/>
            <a:r>
              <a:rPr lang="th-TH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1.  ในต่างประเทศ (สหรัฐอเมริกา อังกฤษ และออสเตรเลีย) จัดให้มีคณะกรรมการ 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AUDIT COMMITTEE</a:t>
            </a:r>
            <a:r>
              <a:rPr lang="th-TH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เพื่อ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BOARD OVERSIGHTS OF UNIVERSITY MANAGEMENT 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        ใน</a:t>
            </a:r>
            <a:r>
              <a:rPr lang="th-TH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ทุกสภามหาวิทยาลัย โดยถือว่า คณะกรรมการดังกล่าวจะต้องมี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“ACCOUNTABILITY 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AND INDEPENDENCE” </a:t>
            </a:r>
            <a:r>
              <a:rPr lang="th-TH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ในการทำหน้าที่</a:t>
            </a:r>
            <a:endParaRPr lang="th-TH" sz="48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6524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6290" y="1154384"/>
            <a:ext cx="8606190" cy="3714776"/>
          </a:xfrm>
        </p:spPr>
        <p:txBody>
          <a:bodyPr>
            <a:noAutofit/>
          </a:bodyPr>
          <a:lstStyle/>
          <a:p>
            <a:pPr marL="357188" lvl="0" indent="-357188" algn="thaiDist">
              <a:lnSpc>
                <a:spcPct val="100000"/>
              </a:lnSpc>
            </a:pP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2.  การ</a:t>
            </a:r>
            <a:r>
              <a:rPr lang="th-TH" sz="3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จัดให้มีคณะกรรมการ </a:t>
            </a:r>
            <a:r>
              <a:rPr lang="en-US" sz="3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Audit Committee</a:t>
            </a:r>
            <a:r>
              <a:rPr lang="th-TH" sz="3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ประจำสภามหาวิทยาลัยไทย ยึดหลักการและโครงสร้างของคณะกรรมการดังกล่าวจากต่างประเทศ โดยมีการปรับแต่งอำนาจหน้าที่ให้ครอบคลุม การกำกับด้านนโยบาย แผนยุทธศาสตร์ และการดำเนินการภารกิจของ</a:t>
            </a: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มหาวิทยาลัยในลักษณะ </a:t>
            </a:r>
            <a:r>
              <a:rPr lang="en-US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Performance Audit</a:t>
            </a: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การ</a:t>
            </a:r>
            <a:r>
              <a:rPr lang="th-TH" sz="3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ปฏิบัติตามระเบียบข้อบังคับ ความโปร่งใส ไร้ประโยชน์ทับซ้อน และความเสี่ยง รวมทั้งกำหนดความเชี่ยวชาญเฉพาะด้านต่างๆ ของกรรมการให้ชัดเจนและครอบคลุมภารกิจมาก</a:t>
            </a: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ขึ้น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21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2491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57158" y="836712"/>
            <a:ext cx="3429024" cy="3806734"/>
          </a:xfrm>
          <a:prstGeom prst="rect">
            <a:avLst/>
          </a:prstGeom>
          <a:solidFill>
            <a:srgbClr val="663300"/>
          </a:solidFill>
          <a:ln w="28575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4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ความคาดหวังของ             สภามหาวิทยาลัยต่อ           การทำหน้าที่ของคณะกรรมการติดตาม ตรวจสอบและประเมินผลงาน </a:t>
            </a:r>
            <a:r>
              <a:rPr kumimoji="0" lang="th-TH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(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Audit Committee</a:t>
            </a:r>
            <a:r>
              <a:rPr kumimoji="0" lang="th-TH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)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4283968" y="285728"/>
            <a:ext cx="4143404" cy="141524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การพิทักษ์ชื่อเสียงของมหาวิทยาลัย </a:t>
            </a: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(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Guardian of The Institution’s Reputation</a:t>
            </a: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283968" y="2214555"/>
            <a:ext cx="4143404" cy="107157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การกระตุ้นให้มีการพัฒนาอย่างต่อเนื่อง </a:t>
            </a: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(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Continuing Improvement</a:t>
            </a: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4283968" y="4000504"/>
            <a:ext cx="4143404" cy="141524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การบริหารที่มีประสิทธิภาพและ  เกิดประสิทธิผลสูงสุด  </a:t>
            </a: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(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Efficiency &amp; Effectiveness</a:t>
            </a: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Arial" pitchFamily="34" charset="0"/>
                <a:cs typeface="AngsanaUPC" pitchFamily="18" charset="-34"/>
              </a:rPr>
              <a:t>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929058" y="1000108"/>
            <a:ext cx="360000" cy="3743928"/>
            <a:chOff x="3857620" y="1428736"/>
            <a:chExt cx="571504" cy="3743928"/>
          </a:xfrm>
        </p:grpSpPr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>
              <a:off x="3857620" y="1428736"/>
              <a:ext cx="0" cy="3743928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>
              <a:off x="3857620" y="1428736"/>
              <a:ext cx="571504" cy="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>
              <a:off x="3857620" y="3214686"/>
              <a:ext cx="571504" cy="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>
              <a:off x="3857620" y="5172664"/>
              <a:ext cx="571504" cy="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19" name="Group 18"/>
          <p:cNvGrpSpPr/>
          <p:nvPr/>
        </p:nvGrpSpPr>
        <p:grpSpPr>
          <a:xfrm>
            <a:off x="857224" y="4849187"/>
            <a:ext cx="2143140" cy="1794523"/>
            <a:chOff x="785786" y="4286256"/>
            <a:chExt cx="2286016" cy="2223151"/>
          </a:xfrm>
        </p:grpSpPr>
        <p:pic>
          <p:nvPicPr>
            <p:cNvPr id="1036" name="Picture 12" descr="D:\Task and Document\Dr.Wichit's work\Dr.กมลินทร์ สถาบันคลังสมองของชาติ\audit_committee_checklist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4286256"/>
              <a:ext cx="2286016" cy="2223151"/>
            </a:xfrm>
            <a:prstGeom prst="rect">
              <a:avLst/>
            </a:prstGeom>
            <a:noFill/>
          </p:spPr>
        </p:pic>
        <p:sp>
          <p:nvSpPr>
            <p:cNvPr id="18" name="TextBox 17"/>
            <p:cNvSpPr txBox="1"/>
            <p:nvPr/>
          </p:nvSpPr>
          <p:spPr>
            <a:xfrm>
              <a:off x="1829489" y="5299518"/>
              <a:ext cx="976015" cy="514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Audit Committee</a:t>
              </a:r>
              <a:endParaRPr lang="en-US" sz="10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22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3112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nimBg="1"/>
      <p:bldP spid="1029" grpId="0" animBg="1"/>
      <p:bldP spid="10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dit400x460_0.jpg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14282" y="4382697"/>
            <a:ext cx="1966098" cy="2261013"/>
          </a:xfrm>
          <a:prstGeom prst="rect">
            <a:avLst/>
          </a:prstGeo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4314" y="357166"/>
            <a:ext cx="8715404" cy="646331"/>
          </a:xfrm>
          <a:prstGeom prst="rect">
            <a:avLst/>
          </a:prstGeom>
          <a:solidFill>
            <a:srgbClr val="6633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ngsanaUPC" pitchFamily="18" charset="-34"/>
                <a:ea typeface="Calibri" pitchFamily="34" charset="0"/>
                <a:cs typeface="AngsanaUPC" pitchFamily="18" charset="-34"/>
              </a:rPr>
              <a:t>แนวทางการปฏิบัติหน้าที่อย่างมีประสิทธิภาพและแนวโน้มการพัฒนา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ngsanaUPC" pitchFamily="18" charset="-34"/>
              <a:ea typeface="Calibri" pitchFamily="34" charset="0"/>
              <a:cs typeface="AngsanaUPC" pitchFamily="18" charset="-34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4282" y="2428868"/>
            <a:ext cx="8715436" cy="39290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65113" indent="-265113" algn="thaiDist">
              <a:spcBef>
                <a:spcPts val="300"/>
              </a:spcBef>
              <a:buAutoNum type="thaiAlphaPeriod"/>
            </a:pPr>
            <a:r>
              <a:rPr lang="th-TH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เหตุผลและความจำเป็น</a:t>
            </a:r>
          </a:p>
          <a:p>
            <a:pPr algn="thaiDist">
              <a:spcBef>
                <a:spcPts val="300"/>
              </a:spcBef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พื่อให้สภามหาวิทยาลัยสามารถทำหน้าที่กำกับดูแลการดำเนินกิจการของมหาวิทยาลัยให้สอดคล้องกับนโยบาย ปณิธานและภารกิจอย่างมีประสิทธิภาพ จึงเห็นสมควรให้มีระบบการติดตาม ตรวจสอบ และประเมินผลงาน 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(AUDIT) 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ของมหาวิทยาลัยและอธิการบดี    โดยยึดหลัก</a:t>
            </a:r>
            <a:r>
              <a:rPr lang="th-TH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บาลหรือหลักการบริหารและการจัดการที่ดี 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(GOOD GOVERNANCE)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 ตามอำนาจหน้าที่ของสภามหาวิทยาลัยตามพระราชบัญญัติจัดตั้งมหาวิทยาลัยนั้นๆ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2844" y="1214422"/>
            <a:ext cx="8858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th-TH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UPC" pitchFamily="18" charset="-34"/>
                <a:ea typeface="Calibri" pitchFamily="34" charset="0"/>
                <a:cs typeface="AngsanaUPC" pitchFamily="18" charset="-34"/>
              </a:rPr>
              <a:t>แนวทางการปฏิบัติหน้าที่อย่างมีประสิทธิภาพ</a:t>
            </a:r>
            <a:endParaRPr kumimoji="0" lang="en-US" sz="32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UPC" pitchFamily="18" charset="-34"/>
              <a:cs typeface="AngsanaUPC" pitchFamily="18" charset="-34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ngsanaUPC" pitchFamily="18" charset="-34"/>
                <a:ea typeface="Calibri" pitchFamily="34" charset="0"/>
                <a:cs typeface="AngsanaUPC" pitchFamily="18" charset="-34"/>
              </a:rPr>
              <a:t>I  </a:t>
            </a: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ngsanaUPC" pitchFamily="18" charset="-34"/>
                <a:ea typeface="Calibri" pitchFamily="34" charset="0"/>
                <a:cs typeface="AngsanaUPC" pitchFamily="18" charset="-34"/>
              </a:rPr>
              <a:t>ตัวอย่าง ระบบการติดตาม ตรวจสอบ และประเมินผลของมหาวิทยาลัยของรัฐ</a:t>
            </a:r>
            <a:endParaRPr kumimoji="0" lang="th-TH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23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8395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314" y="358306"/>
            <a:ext cx="8786842" cy="435657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39750" indent="-539750" algn="l">
              <a:spcBef>
                <a:spcPts val="1200"/>
              </a:spcBef>
              <a:buAutoNum type="thaiAlphaPeriod" startAt="2"/>
            </a:pPr>
            <a:r>
              <a:rPr lang="th-TH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วัตถุประสงค์</a:t>
            </a:r>
          </a:p>
          <a:p>
            <a:pPr algn="l">
              <a:spcBef>
                <a:spcPts val="1200"/>
              </a:spcBef>
              <a:tabLst>
                <a:tab pos="539750" algn="l"/>
              </a:tabLst>
            </a:pP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ระบบการติดตาม ตรวจสอบ และประเมินผลงาน มีวัตถุประสงค์สำคัญ      2 ประการ คือ</a:t>
            </a:r>
          </a:p>
          <a:p>
            <a:pPr marL="514350" indent="-514350" algn="l">
              <a:spcBef>
                <a:spcPts val="1200"/>
              </a:spcBef>
              <a:buAutoNum type="arabicPeriod"/>
              <a:tabLst>
                <a:tab pos="539750" algn="l"/>
              </a:tabLst>
            </a:pP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เพื่อช่วยให้สภามหาวิทยาลัยมีข้อมูลและข้อเสนอแนะจากผลการประเมิน  ในการทำหน้าที่กำกับ  ดูแล ส่งเสริมและสนับสนุนการบริหารและ           การจัดการของมหาวิทยาลัยได้อย่างมีประสิทธิภาพและเกิดประสิทธิผล</a:t>
            </a:r>
          </a:p>
          <a:p>
            <a:pPr marL="514350" indent="-514350" algn="l">
              <a:spcBef>
                <a:spcPts val="1200"/>
              </a:spcBef>
              <a:buAutoNum type="arabicPeriod"/>
              <a:tabLst>
                <a:tab pos="539750" algn="l"/>
              </a:tabLst>
            </a:pP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เพื่อกระตุ้นให้มหาวิทยาลัยมีการพัฒนาอย่างต่อเนื่อง เกิดนวัตกรรมในภารกิจต่างๆ และสามารถบรรลุ ความเป็นเลิศตามปณิธานของมหาวิทยาลัย</a:t>
            </a:r>
            <a:endParaRPr lang="th-TH" sz="3200" dirty="0"/>
          </a:p>
          <a:p>
            <a:pPr marL="514350" indent="-514350" algn="l">
              <a:spcBef>
                <a:spcPts val="1200"/>
              </a:spcBef>
              <a:buAutoNum type="arabicPeriod"/>
              <a:tabLst>
                <a:tab pos="539750" algn="l"/>
              </a:tabLst>
            </a:pPr>
            <a:endParaRPr lang="th-TH" sz="3200" dirty="0"/>
          </a:p>
        </p:txBody>
      </p:sp>
      <p:pic>
        <p:nvPicPr>
          <p:cNvPr id="37889" name="Picture 1" descr="D:\Task and Document\Dr.Wichit's work\Dr.กมลินทร์ สถาบันคลังสมองของชาติ\images-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714884"/>
            <a:ext cx="2295525" cy="1990725"/>
          </a:xfrm>
          <a:prstGeom prst="rect">
            <a:avLst/>
          </a:prstGeom>
          <a:noFill/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24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2729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dit400x460_0.jpg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14282" y="4382697"/>
            <a:ext cx="1966098" cy="226101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778" y="188640"/>
            <a:ext cx="8929718" cy="652534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39750" indent="-539750" algn="l">
              <a:lnSpc>
                <a:spcPct val="100000"/>
              </a:lnSpc>
              <a:spcBef>
                <a:spcPts val="300"/>
              </a:spcBef>
              <a:buAutoNum type="thaiAlphaPeriod" startAt="3"/>
            </a:pPr>
            <a:r>
              <a:rPr lang="th-TH" sz="3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กรอบความคิดและแนวทาง</a:t>
            </a:r>
            <a:r>
              <a:rPr lang="th-TH" sz="3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กรอบความคิดและแนวทาง</a:t>
            </a:r>
            <a:endParaRPr lang="en-US" sz="3600" b="1" u="sng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895350" indent="-355600" algn="l">
              <a:lnSpc>
                <a:spcPct val="100000"/>
              </a:lnSpc>
              <a:spcBef>
                <a:spcPts val="300"/>
              </a:spcBef>
              <a:buAutoNum type="arabicPeriod"/>
            </a:pPr>
            <a:r>
              <a:rPr lang="th-TH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เป็น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การดำเนินงานในลักษณะ </a:t>
            </a:r>
            <a:r>
              <a:rPr lang="en-US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PMA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คือ การตรวจสอบ และประเมินผลการปฏิบัติงานและการบริหารจัดการ (</a:t>
            </a:r>
            <a:r>
              <a:rPr lang="en-US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Performance and Management Audit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) </a:t>
            </a:r>
            <a:r>
              <a:rPr lang="th-TH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ด้วย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วิธีการทำงานร่วมกันระหว่างผู้ประเมินและผู้ถูกประเมินอย่างสร้างสรรค์และเชิงเป็นมิตร มิใช่การจ้องจับผิด </a:t>
            </a:r>
            <a:r>
              <a:rPr lang="en-US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(Positive Mental Attitude – Friendly Audit)</a:t>
            </a:r>
          </a:p>
          <a:p>
            <a:pPr marL="895350" indent="-355600" algn="l">
              <a:lnSpc>
                <a:spcPct val="100000"/>
              </a:lnSpc>
              <a:spcBef>
                <a:spcPts val="300"/>
              </a:spcBef>
              <a:buAutoNum type="arabicPeriod"/>
            </a:pPr>
            <a:r>
              <a:rPr lang="th-TH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เน้น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การติดตาม ตรวจสอบ และประเมินผลการปฏิบัติงานเพื่อการปรับปรุงงานอย่างต่อเนื่อง โดยการติดตาม ตามภารกิจของมหาวิทยาลัย โดยใช้กระบวนการประเมินแบบมีส่วนร่วม และมีการรับฟังความคิดเห็นอย่างกว้างขวางจากผู้มีส่วนสัมพันธ์เกี่ยวข้องกับการปฏิบัติภารกิจของมหาวิทยาลัย</a:t>
            </a:r>
            <a:endParaRPr lang="en-US" sz="29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895350" indent="-355600" algn="l">
              <a:lnSpc>
                <a:spcPct val="100000"/>
              </a:lnSpc>
              <a:spcBef>
                <a:spcPts val="300"/>
              </a:spcBef>
            </a:pPr>
            <a:r>
              <a:rPr lang="th-TH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3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.	ประยุกต์วิธีการ </a:t>
            </a:r>
            <a:r>
              <a:rPr lang="en-US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BSC (Balanced Scorecard) 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ซึ่งจะพิจารณาใน </a:t>
            </a:r>
            <a:r>
              <a:rPr lang="en-US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4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มิติ ได้แก่ มิติด้านความพึงพอใจของผู้รับบริการ มิติด้านนวัตกรรมและการเรียนรู้ มิติด้านการเงินและงบประมาณ และมิติด้านการบริหารจัดการ ซึ่งกำหนดตัวบ่งชี้สำคัญ (</a:t>
            </a:r>
            <a:r>
              <a:rPr lang="en-US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Key Performance Indicator) 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ที่สะท้อนวิสัยทัศน์และปณิธาน  และเป้าหมายของ</a:t>
            </a:r>
            <a:r>
              <a:rPr lang="th-TH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แผน</a:t>
            </a:r>
            <a:r>
              <a:rPr lang="en-US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กล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ยุทธ์ของ</a:t>
            </a:r>
            <a:r>
              <a:rPr lang="th-TH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มหาวิทยาลัย</a:t>
            </a:r>
            <a:r>
              <a:rPr lang="en-US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</a:t>
            </a:r>
            <a:endParaRPr lang="th-TH" sz="2900" b="1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514350" indent="-514350" algn="l">
              <a:lnSpc>
                <a:spcPct val="100000"/>
              </a:lnSpc>
              <a:spcBef>
                <a:spcPts val="300"/>
              </a:spcBef>
              <a:tabLst>
                <a:tab pos="539750" algn="l"/>
              </a:tabLst>
            </a:pPr>
            <a:endParaRPr lang="th-TH" sz="2800" dirty="0" smtClean="0"/>
          </a:p>
          <a:p>
            <a:pPr marL="514350" indent="-514350" algn="l">
              <a:lnSpc>
                <a:spcPct val="100000"/>
              </a:lnSpc>
              <a:spcBef>
                <a:spcPts val="300"/>
              </a:spcBef>
              <a:buAutoNum type="arabicPeriod"/>
              <a:tabLst>
                <a:tab pos="539750" algn="l"/>
              </a:tabLst>
            </a:pPr>
            <a:endParaRPr lang="th-TH" b="1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25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7529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8750206" cy="638363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39750" indent="-357188" algn="l" defTabSz="712788">
              <a:lnSpc>
                <a:spcPct val="100000"/>
              </a:lnSpc>
              <a:spcBef>
                <a:spcPts val="600"/>
              </a:spcBef>
              <a:buAutoNum type="arabicPeriod" startAt="4"/>
            </a:pP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พิจารณา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ตามหลัก</a:t>
            </a:r>
            <a:r>
              <a:rPr lang="th-TH" sz="3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บาล ซึ่งประกอบด้วย  หลักนิติธรรม หลักคุณธรรม หลักความรับผิดชอบ หลักความโปร่งใส หลักความมีส่วนร่วม และหลักความคุ้มค่า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539750" indent="-357188" algn="l" defTabSz="712788">
              <a:lnSpc>
                <a:spcPct val="100000"/>
              </a:lnSpc>
              <a:spcBef>
                <a:spcPts val="600"/>
              </a:spcBef>
              <a:buAutoNum type="arabicPeriod" startAt="4"/>
            </a:pP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เน้น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การประเมินสัมฤทธิผลการปฏิบัติงาน (</a:t>
            </a:r>
            <a:r>
              <a:rPr lang="en-US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Performance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) ตาม</a:t>
            </a:r>
            <a:r>
              <a:rPr lang="th-TH" sz="3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แผนกล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ยุทธ์และคุณภาพการบริหารของผู้บริหาร (</a:t>
            </a:r>
            <a:r>
              <a:rPr lang="en-US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Management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)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539750" indent="-357188" algn="l" defTabSz="712788">
              <a:lnSpc>
                <a:spcPct val="100000"/>
              </a:lnSpc>
              <a:spcBef>
                <a:spcPts val="600"/>
              </a:spcBef>
              <a:buAutoNum type="arabicPeriod" startAt="6"/>
            </a:pP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ด้าน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การเงิน (Financial Audit) คณะกรรมการฯ ทำหน้าที่เป็นสื่อกลางในการรับข้อมูลจากผู้ตรวจสอบภายนอก (Public Auditor Or External Auditor) ซึ่งได้แก่ สำนักงานการตรวจเงินแผ่นดินและจากผู้ตรวจสอบภายใน (Internal Auditor) โดยทำหน้าที่เป็นกลไกให้กับสภามหาวิทยาลัยและ</a:t>
            </a:r>
            <a:r>
              <a:rPr lang="en-US" sz="3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ผู้บริหารในลักษณะ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ที่ให้ข้อมูลส่งสัญญาณเตือนล่วงหน้า (</a:t>
            </a:r>
            <a:r>
              <a:rPr lang="th-TH" sz="3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Early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3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Warning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) ในเรื่องที่จำ</a:t>
            </a:r>
            <a:r>
              <a:rPr lang="th-TH" sz="3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เป็</a:t>
            </a:r>
            <a:r>
              <a:rPr lang="en-US" sz="3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นต้องปรับปรุงแก้ไขเป็นการด่วน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539750" indent="-357188" algn="l" defTabSz="712788">
              <a:lnSpc>
                <a:spcPct val="100000"/>
              </a:lnSpc>
              <a:spcBef>
                <a:spcPts val="600"/>
              </a:spcBef>
              <a:buAutoNum type="arabicPeriod" startAt="6"/>
            </a:pPr>
            <a:r>
              <a:rPr lang="en-US" sz="3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</a:t>
            </a:r>
            <a:r>
              <a:rPr lang="th-TH" sz="3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รติด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ตาม ตรวจสอบ และประเมินผลงานต้องได้รับความร่วมมือจากฝ่า</a:t>
            </a:r>
            <a:r>
              <a:rPr lang="en-US" sz="3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ยบริหาร</a:t>
            </a:r>
            <a:r>
              <a:rPr lang="en-US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โดยจะต้องไม่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เป็นภาระแก่ฝ่ายบริหาร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จนเกินไป</a:t>
            </a:r>
            <a:endParaRPr lang="th-TH" sz="3000" dirty="0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26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026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dit400x460_0.jpg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14282" y="4382697"/>
            <a:ext cx="1966098" cy="226101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766" y="116632"/>
            <a:ext cx="8929718" cy="659908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57188" indent="-357188" algn="l">
              <a:lnSpc>
                <a:spcPct val="100000"/>
              </a:lnSpc>
              <a:spcBef>
                <a:spcPts val="0"/>
              </a:spcBef>
              <a:buAutoNum type="thaiAlphaPeriod" startAt="4"/>
            </a:pPr>
            <a:r>
              <a:rPr lang="th-TH" sz="3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ขอบเขต</a:t>
            </a:r>
            <a:r>
              <a:rPr lang="th-TH" sz="30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การติดตาม ตรวจสอบ และประเมินผลงาน</a:t>
            </a:r>
            <a:endParaRPr lang="en-US" sz="3000" b="1" u="sng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712788" indent="-330200" algn="l" defTabSz="712788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เนื่องจาก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มหาวิทยาลัยของรัฐได้รับเงินจากงบประมาณแผ่นดินเป็นรายได้หลัก การติดตาม ตรวจสอบ และประเมินผลงานจึงใช้ปีงบประมาณเป็น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ปี               การ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ประเมินผลงาน โดยให้ทำการประเมินและรายงานผลการประเมินปีละ 2 ครั้ง เมื่อกลางปีและสิ้นปีงบประมาณ (31 มีนาคม และ 30 กันยายน)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712788" indent="-330200" algn="l" defTabSz="712788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กรอบ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การติดตาม ตรวจสอบ และประเมินผลความก้าวหน้าในการดำเนินงานของมหาวิทยาลัยในทุก 6 เดือน มี 2 ด้าน คือ การพัฒนาองค์การ และการปฏิบัติภารกิจหลักตามแผนกลยุทธ์หรือแผนปฏิบัติการของ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มหาวิทยาลัย</a:t>
            </a:r>
            <a:endParaRPr lang="en-US" sz="3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712788" indent="-330200" algn="l" defTabSz="712788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กรอบ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การประเมินผลงานของมหาวิทยาลัยในรอบปี มี 4 ด้าน ตาม </a:t>
            </a:r>
            <a:r>
              <a:rPr lang="en-US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BALANCED </a:t>
            </a:r>
            <a:r>
              <a:rPr lang="en-US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SCORECARD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712788" indent="-330200" algn="l" defTabSz="712788">
              <a:lnSpc>
                <a:spcPct val="100000"/>
              </a:lnSpc>
              <a:spcBef>
                <a:spcPts val="0"/>
              </a:spcBef>
            </a:pP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3.1</a:t>
            </a:r>
            <a:r>
              <a:rPr lang="en-US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ด้าน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ความพึงพอใจของผู้รับบริการ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712788" indent="-330200" algn="l" defTabSz="712788">
              <a:lnSpc>
                <a:spcPct val="100000"/>
              </a:lnSpc>
              <a:spcBef>
                <a:spcPts val="0"/>
              </a:spcBef>
            </a:pP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3.2</a:t>
            </a:r>
            <a:r>
              <a:rPr lang="en-US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ด้าน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นวัตกรรมและการเรียนรู้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712788" indent="-330200" algn="l" defTabSz="712788">
              <a:lnSpc>
                <a:spcPct val="100000"/>
              </a:lnSpc>
              <a:spcBef>
                <a:spcPts val="0"/>
              </a:spcBef>
            </a:pP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3.3</a:t>
            </a:r>
            <a:r>
              <a:rPr lang="en-US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ด้าน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การเงินและงบประมาณ</a:t>
            </a:r>
            <a:endParaRPr lang="en-US" sz="30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712788" indent="-330200" algn="l" defTabSz="712788">
              <a:lnSpc>
                <a:spcPct val="100000"/>
              </a:lnSpc>
              <a:spcBef>
                <a:spcPts val="0"/>
              </a:spcBef>
            </a:pP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3.4</a:t>
            </a:r>
            <a:r>
              <a:rPr lang="en-US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ด้าน</a:t>
            </a:r>
            <a:r>
              <a:rPr lang="th-TH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การบริหาร</a:t>
            </a:r>
            <a:r>
              <a:rPr lang="th-TH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จัดการ</a:t>
            </a:r>
            <a:endParaRPr lang="th-TH" sz="3000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27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5387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dit400x460_0.jpg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14282" y="4382697"/>
            <a:ext cx="1966098" cy="226101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06" y="71414"/>
            <a:ext cx="8929718" cy="666995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57188" indent="-357188" algn="l">
              <a:lnSpc>
                <a:spcPts val="3200"/>
              </a:lnSpc>
              <a:spcBef>
                <a:spcPts val="1200"/>
              </a:spcBef>
              <a:buAutoNum type="arabicPeriod" startAt="4"/>
            </a:pP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ตัวชี้วัด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และนิยามปฏิบัติการของตัวชี้วัดในการประเมินผลงานประจำปีของมหาวิทยาลัย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804863" indent="-355600" algn="l">
              <a:lnSpc>
                <a:spcPts val="3200"/>
              </a:lnSpc>
              <a:spcBef>
                <a:spcPts val="100"/>
              </a:spcBef>
            </a:pP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4.1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สัมฤทธิผลของมหาวิทยาลัย พิจารณาจากปริมาณ คุณภาพและผลกระทบ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804863" indent="-355600" algn="l">
              <a:lnSpc>
                <a:spcPts val="3200"/>
              </a:lnSpc>
              <a:spcBef>
                <a:spcPts val="100"/>
              </a:spcBef>
            </a:pP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4.2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นวัตกรรมและการเรียนรู้ของบุคลากรที่เกิดขึ้นตลอดเวลาจากการดำเนินงานในภารกิจหลัก 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804863" indent="-355600" algn="l">
              <a:lnSpc>
                <a:spcPts val="3200"/>
              </a:lnSpc>
              <a:spcBef>
                <a:spcPts val="100"/>
              </a:spcBef>
            </a:pP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4.3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การเงินและงบประมาณ พิจารณาจากความสอดคล้องระหว่างแผนงบประมาณกับแผนกลยุทธ์ ความเพียงพอของงบประมาณ ประสิทธิภาพในการใช้งบประมาณในแต่ละภารกิจตามแผนกลยุทธ์ การบริหารความเสี่ยง การควบคุมภายใน รวมทั้งความสามารถในการหาแหล่งทุนสนับสนุนในบางภารกิจ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804863" indent="-355600" algn="l">
              <a:lnSpc>
                <a:spcPts val="3200"/>
              </a:lnSpc>
              <a:spcBef>
                <a:spcPts val="100"/>
              </a:spcBef>
            </a:pP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4.4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การบริหารจัดการ  พิจารณา</a:t>
            </a: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จาก</a:t>
            </a: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895350" indent="-355600" algn="l">
              <a:lnSpc>
                <a:spcPts val="3200"/>
              </a:lnSpc>
              <a:spcBef>
                <a:spcPts val="100"/>
              </a:spcBef>
              <a:buAutoNum type="arabicParenBoth"/>
            </a:pP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คุณภาพ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ของแผนกลยุทธ์  คุณภาพของกระบวนการดำเนินงาน และคุณภาพ</a:t>
            </a: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ของ  การ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บริหาร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895350" indent="-355600" algn="l">
              <a:lnSpc>
                <a:spcPts val="3200"/>
              </a:lnSpc>
              <a:spcBef>
                <a:spcPts val="100"/>
              </a:spcBef>
              <a:buAutoNum type="arabicParenBoth"/>
            </a:pP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คุณภาพ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ของกระบวนการดำเนินงานในแต่ละภารกิจว่าใช้วิธีการดำเนินงานที่เหมาะสมเพียงใด มีการปรับเปลี่ยนการดำเนินงานเพื่อให้บรรลุเป้าหมายเพียงใด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895350" indent="-355600" algn="l">
              <a:lnSpc>
                <a:spcPts val="3200"/>
              </a:lnSpc>
              <a:spcBef>
                <a:spcPts val="100"/>
              </a:spcBef>
            </a:pP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3</a:t>
            </a: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)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 </a:t>
            </a: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คุณภาพ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ของการบริหาร พิจารณาจากการบริหารงานในลักษณะฝ่ายบริหารที่เข้มแข็ง (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Strong Executive)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และผลการปฏิบัติงานบริหารจัดการที่มีประสิทธิภาพ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(Management Performance)</a:t>
            </a: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ของ</a:t>
            </a: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อธิการบดี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28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2398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06" y="548680"/>
            <a:ext cx="8929718" cy="566640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47675" indent="-447675" algn="l"/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5</a:t>
            </a:r>
            <a:r>
              <a:rPr lang="th-TH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.	ระดับผล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ประเมินคะแนน</a:t>
            </a:r>
            <a:r>
              <a:rPr lang="th-TH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ของผลประเมินในแต่ละระดับ เป็นดังนี้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514350" indent="-514350" algn="l">
              <a:spcBef>
                <a:spcPts val="300"/>
              </a:spcBef>
              <a:tabLst>
                <a:tab pos="539750" algn="l"/>
              </a:tabLst>
            </a:pPr>
            <a:endParaRPr lang="th-TH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1357298"/>
          <a:ext cx="8643998" cy="4652018"/>
        </p:xfrm>
        <a:graphic>
          <a:graphicData uri="http://schemas.openxmlformats.org/drawingml/2006/table">
            <a:tbl>
              <a:tblPr/>
              <a:tblGrid>
                <a:gridCol w="1380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9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15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ผลประเมิน</a:t>
                      </a:r>
                      <a:endParaRPr lang="en-US" sz="26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600" b="1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คะแนนที่ได้รับ  </a:t>
                      </a:r>
                      <a:endParaRPr lang="en-US" sz="2600" b="1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6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152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600" b="1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A - </a:t>
                      </a:r>
                      <a:r>
                        <a:rPr lang="th-TH" sz="2600" b="1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สูงมาก</a:t>
                      </a:r>
                      <a:endParaRPr lang="en-US" sz="2600" b="1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5</a:t>
                      </a:r>
                      <a:endParaRPr lang="en-US" sz="26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ถ้าได้คะแนนเฉลี่ยอยู่</a:t>
                      </a:r>
                      <a:r>
                        <a:rPr lang="th-TH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ระดับ</a:t>
                      </a:r>
                      <a:r>
                        <a:rPr lang="en-US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 </a:t>
                      </a:r>
                      <a:r>
                        <a:rPr lang="th-TH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4.50 </a:t>
                      </a:r>
                      <a:r>
                        <a:rPr lang="en-US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– </a:t>
                      </a:r>
                      <a:r>
                        <a:rPr lang="th-TH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5.00  แสดงว่ามีประสิทธิภาพสูงมาก</a:t>
                      </a:r>
                      <a:endParaRPr lang="en-US" sz="25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7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B </a:t>
                      </a:r>
                      <a:r>
                        <a:rPr lang="th-TH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- สูง</a:t>
                      </a:r>
                      <a:endParaRPr lang="en-US" sz="26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600" b="1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4</a:t>
                      </a:r>
                      <a:endParaRPr lang="en-US" sz="2600" b="1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ถ้าได้คะแนนเฉลี่ยอยู่</a:t>
                      </a:r>
                      <a:r>
                        <a:rPr lang="th-TH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ระดับ</a:t>
                      </a:r>
                      <a:r>
                        <a:rPr lang="en-US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 </a:t>
                      </a:r>
                      <a:r>
                        <a:rPr lang="th-TH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3.50</a:t>
                      </a:r>
                      <a:r>
                        <a:rPr lang="en-US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 </a:t>
                      </a:r>
                      <a:r>
                        <a:rPr lang="en-US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- </a:t>
                      </a:r>
                      <a:r>
                        <a:rPr lang="th-TH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4.49  แสดงว่ามีประสิทธิภาพ</a:t>
                      </a:r>
                      <a:r>
                        <a:rPr lang="th-TH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สูง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US" sz="25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152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C -</a:t>
                      </a:r>
                      <a:r>
                        <a:rPr lang="th-TH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 ปานกลาง</a:t>
                      </a:r>
                      <a:endParaRPr lang="en-US" sz="26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600" b="1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3</a:t>
                      </a:r>
                      <a:endParaRPr lang="en-US" sz="2600" b="1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ถ้าได้คะแนนเฉลี่ยอยู่</a:t>
                      </a:r>
                      <a:r>
                        <a:rPr lang="th-TH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ระดับ</a:t>
                      </a:r>
                      <a:r>
                        <a:rPr lang="en-US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 </a:t>
                      </a:r>
                      <a:r>
                        <a:rPr lang="th-TH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2.50 </a:t>
                      </a:r>
                      <a:r>
                        <a:rPr lang="th-TH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- 3.49  แสดงว่ามีประสิทธิภาพปานกลาง</a:t>
                      </a:r>
                      <a:endParaRPr lang="en-US" sz="25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7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D</a:t>
                      </a:r>
                      <a:r>
                        <a:rPr lang="th-TH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 </a:t>
                      </a:r>
                      <a:r>
                        <a:rPr lang="en-US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-</a:t>
                      </a:r>
                      <a:r>
                        <a:rPr lang="th-TH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 ต่ำ</a:t>
                      </a:r>
                      <a:endParaRPr lang="en-US" sz="26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600" b="1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2</a:t>
                      </a:r>
                      <a:endParaRPr lang="en-US" sz="2600" b="1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ถ้าได้คะแนนเฉลี่ยอยู่</a:t>
                      </a:r>
                      <a:r>
                        <a:rPr lang="th-TH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ระดับ</a:t>
                      </a:r>
                      <a:r>
                        <a:rPr lang="en-US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 </a:t>
                      </a:r>
                      <a:r>
                        <a:rPr lang="th-TH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1.50 </a:t>
                      </a:r>
                      <a:r>
                        <a:rPr lang="th-TH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- 2.49  แสดงว่ามีประสิทธิภาพ</a:t>
                      </a:r>
                      <a:r>
                        <a:rPr lang="th-TH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ต่ำ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US" sz="25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152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E</a:t>
                      </a:r>
                      <a:r>
                        <a:rPr lang="th-TH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 </a:t>
                      </a:r>
                      <a:r>
                        <a:rPr lang="en-US" sz="26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-</a:t>
                      </a:r>
                      <a:r>
                        <a:rPr lang="th-TH" sz="2600" b="1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 ต่ำมาก	</a:t>
                      </a:r>
                      <a:endParaRPr lang="en-US" sz="26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600" b="1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1</a:t>
                      </a:r>
                      <a:endParaRPr lang="en-US" sz="2600" b="1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ถ้าได้คะแนนเฉลี่ยอยู่ระดับ </a:t>
                      </a:r>
                      <a:r>
                        <a:rPr lang="th-TH" sz="2500" b="1" dirty="0" smtClean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1.00 </a:t>
                      </a:r>
                      <a:r>
                        <a:rPr lang="th-TH" sz="2500" b="1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- 1.49  แสดงว่ามีประสิทธิภาพต่ำมาก</a:t>
                      </a:r>
                      <a:endParaRPr lang="en-US" sz="2500" b="1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29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1434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843808" y="1340768"/>
            <a:ext cx="3384376" cy="3384376"/>
            <a:chOff x="2987824" y="1628800"/>
            <a:chExt cx="3384376" cy="3384376"/>
          </a:xfrm>
          <a:effectLst>
            <a:glow rad="63500">
              <a:schemeClr val="accent6">
                <a:satMod val="175000"/>
                <a:alpha val="40000"/>
              </a:schemeClr>
            </a:glow>
          </a:effectLst>
        </p:grpSpPr>
        <p:pic>
          <p:nvPicPr>
            <p:cNvPr id="2050" name="Picture 2" descr="Image result for รูปทรง 8 เหลี่ยม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1628800"/>
              <a:ext cx="3384376" cy="3384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3311688" y="2843934"/>
              <a:ext cx="273664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GOOD </a:t>
              </a:r>
            </a:p>
            <a:p>
              <a:pPr algn="ctr"/>
              <a:r>
                <a:rPr lang="en-US" dirty="0" smtClean="0"/>
                <a:t>GOVERNANCE</a:t>
              </a:r>
              <a:endParaRPr lang="th-TH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250500" y="5858108"/>
            <a:ext cx="6828151" cy="523220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  OF  GOOD  GOVERNANCE</a:t>
            </a:r>
            <a:endParaRPr lang="th-TH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7862" y="980728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Accountable</a:t>
            </a:r>
            <a:endParaRPr lang="th-TH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199135" y="2132856"/>
            <a:ext cx="183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Transparent</a:t>
            </a:r>
            <a:endParaRPr lang="th-TH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218820" y="3356992"/>
            <a:ext cx="1795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Responsive</a:t>
            </a:r>
            <a:endParaRPr lang="th-TH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413362" y="4561964"/>
            <a:ext cx="3353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Equitable and Inclusive</a:t>
            </a:r>
            <a:endParaRPr lang="th-TH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98286" y="4561964"/>
            <a:ext cx="3132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Effective and Efficient</a:t>
            </a:r>
            <a:endParaRPr lang="th-TH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81065" y="3140968"/>
            <a:ext cx="2324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Follows </a:t>
            </a:r>
          </a:p>
          <a:p>
            <a:pPr algn="r"/>
            <a:r>
              <a:rPr lang="en-US" sz="2400" dirty="0" smtClean="0"/>
              <a:t>the Rule of Law</a:t>
            </a:r>
            <a:endParaRPr lang="th-TH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971053" y="2132856"/>
            <a:ext cx="1896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Participatory</a:t>
            </a:r>
            <a:endParaRPr lang="th-TH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03186" y="980728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Consensus Oriented</a:t>
            </a:r>
            <a:endParaRPr lang="th-TH" sz="2400" dirty="0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752444" y="6445250"/>
            <a:ext cx="284052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3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382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dit400x460_0.jpg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14282" y="4382697"/>
            <a:ext cx="1966098" cy="226101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06" y="285728"/>
            <a:ext cx="8929718" cy="642942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57188" indent="-357188" algn="l"/>
            <a:r>
              <a:rPr lang="th-TH" sz="3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จ.	กระบวนการและขั้นตอนการติดตาม ตรวจสอบ และประเมินผล</a:t>
            </a:r>
            <a:r>
              <a:rPr lang="th-TH" sz="3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งาน</a:t>
            </a:r>
            <a:r>
              <a:rPr lang="en-US" sz="3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 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ได้แก่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720725" indent="-360363" algn="l"/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1.	คณะกรรมการติดตามฯ ปรึกษาหารือร่วมกับฝ่ายบริหารเพื่อกำหนดเป้าหมายของการติดตาม ตรวจสอบและประเมินผลงาน และเกณฑ์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ใน    การ</a:t>
            </a: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ประเมินผล ตลอดจนแผนการติดตาม ตรวจสอบและประเมินผลงานในระยะครึ่งปีงบประมาณและสิ้นปีงบประมาณ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720725" indent="-360363" algn="l"/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2.	คณะกรรมการติดตามฯ จัดทำบทสรุปข้อหารือเกี่ยวกับแผนการติดตาม ตรวจสอบและประเมินผลงานในรูปของคู่มือการติดตาม ตรวจสอบ และประเมินผลงาน พร้อมทั้งนำเสนอสภามหาวิทยาลัยให้ความเห็นชอบ และแจ้งให้ฝ่ายบริหารทราบ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720725" indent="-360363" algn="l"/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3.	คณะกรรมการติดตามฯ จัดทำโปรแกรมการตรวจสอบ 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(Audit Program)</a:t>
            </a: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และปรึกษาหารือกับฝ่ายบริหารและส่งให้ฝ่ายบริหารจัดเตรียมข้อมูล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30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5686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dit400x460_0.jpg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14282" y="4382697"/>
            <a:ext cx="1966098" cy="226101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06" y="357166"/>
            <a:ext cx="8929718" cy="585791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47675" indent="-447675" algn="l"/>
            <a:endParaRPr lang="en-US" sz="3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447675" indent="-360363" algn="l"/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4</a:t>
            </a: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.	ฝ่ายบริหารจัดเตรียมข้อมูลตามโปรแกรมและส่งให้คณะกรรมการติดตามฯ ภายในเวลาที่คณะกรรมการติดตามฯ กำหนด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447675" indent="-360363" algn="l"/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5.	คณะกรรมการติดตามฯ วิเคราะห์ สังเคราะห์ข้อมูล รับฟังความคิดเห็นจากผู้เกี่ยวข้องพร้อมทั้งยกร่างรายงานผลการประเมิน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447675" indent="-360363" algn="l"/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6.	คณะกรรมการติดตามฯ หารือและรับฟังความเห็นจากฝ่ายบริหาร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เกี่ยวกับ  ร่าง</a:t>
            </a: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รายงานผลประเมิน เพื่อปรับปรุงรายงานให้มีความสมบูรณ์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และ         ความ</a:t>
            </a: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ถูกต้องมากที่สุด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447675" indent="-360363" algn="l"/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7.	คณะกรรมการติดตามฯ จัดทำรายงานขั้นสุดท้าย เพื่อเสนอสภามหาวิทยาลัยผ่านนายกสภามหาวิทยาลัยพิจารณา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31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1431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dit400x460_0.jpg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14282" y="4382697"/>
            <a:ext cx="1966098" cy="226101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06" y="142852"/>
            <a:ext cx="8929718" cy="65722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>
              <a:spcBef>
                <a:spcPts val="300"/>
              </a:spcBef>
              <a:tabLst>
                <a:tab pos="539750" algn="l"/>
              </a:tabLst>
            </a:pPr>
            <a:r>
              <a:rPr lang="th-TH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แผนภาพที่ 1  กระบวนการและขั้นตอนการติดตาม ตรวจสอบและประเมินผลงาน</a:t>
            </a:r>
          </a:p>
        </p:txBody>
      </p:sp>
      <p:grpSp>
        <p:nvGrpSpPr>
          <p:cNvPr id="14337" name="Group 696"/>
          <p:cNvGrpSpPr>
            <a:grpSpLocks/>
          </p:cNvGrpSpPr>
          <p:nvPr/>
        </p:nvGrpSpPr>
        <p:grpSpPr bwMode="auto">
          <a:xfrm>
            <a:off x="649324" y="642918"/>
            <a:ext cx="8009618" cy="5876825"/>
            <a:chOff x="2217" y="0"/>
            <a:chExt cx="48837" cy="41026"/>
          </a:xfrm>
        </p:grpSpPr>
        <p:sp>
          <p:nvSpPr>
            <p:cNvPr id="697" name="Text Box 697"/>
            <p:cNvSpPr txBox="1">
              <a:spLocks noChangeArrowheads="1"/>
            </p:cNvSpPr>
            <p:nvPr/>
          </p:nvSpPr>
          <p:spPr bwMode="auto">
            <a:xfrm>
              <a:off x="40767" y="10731"/>
              <a:ext cx="7950" cy="413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rial" pitchFamily="34" charset="0"/>
                  <a:cs typeface="TH SarabunPSK" pitchFamily="34" charset="-34"/>
                </a:rPr>
                <a:t>ขั้นที่ 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8" name="Text Box 698"/>
            <p:cNvSpPr txBox="1">
              <a:spLocks noChangeArrowheads="1"/>
            </p:cNvSpPr>
            <p:nvPr/>
          </p:nvSpPr>
          <p:spPr bwMode="auto">
            <a:xfrm>
              <a:off x="45466" y="24384"/>
              <a:ext cx="5588" cy="3619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rial" pitchFamily="34" charset="0"/>
                  <a:cs typeface="TH SarabunPSK" pitchFamily="34" charset="-34"/>
                </a:rPr>
                <a:t>ขั้นที่ 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2" name="Text Box 712"/>
            <p:cNvSpPr txBox="1">
              <a:spLocks noChangeArrowheads="1"/>
            </p:cNvSpPr>
            <p:nvPr/>
          </p:nvSpPr>
          <p:spPr bwMode="auto">
            <a:xfrm>
              <a:off x="36512" y="37401"/>
              <a:ext cx="5588" cy="310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rial" pitchFamily="34" charset="0"/>
                  <a:cs typeface="TH SarabunPSK" pitchFamily="34" charset="-34"/>
                </a:rPr>
                <a:t>ขั้นที่ 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7" name="Text Box 727"/>
            <p:cNvSpPr txBox="1">
              <a:spLocks noChangeArrowheads="1"/>
            </p:cNvSpPr>
            <p:nvPr/>
          </p:nvSpPr>
          <p:spPr bwMode="auto">
            <a:xfrm>
              <a:off x="10795" y="37338"/>
              <a:ext cx="5588" cy="3448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rial" pitchFamily="34" charset="0"/>
                  <a:cs typeface="TH SarabunPSK" pitchFamily="34" charset="-34"/>
                </a:rPr>
                <a:t>ขั้นที่ 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2" name="Text Box 732"/>
            <p:cNvSpPr txBox="1">
              <a:spLocks noChangeArrowheads="1"/>
            </p:cNvSpPr>
            <p:nvPr/>
          </p:nvSpPr>
          <p:spPr bwMode="auto">
            <a:xfrm>
              <a:off x="2217" y="24193"/>
              <a:ext cx="5588" cy="336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rial" pitchFamily="34" charset="0"/>
                  <a:cs typeface="TH SarabunPSK" pitchFamily="34" charset="-34"/>
                </a:rPr>
                <a:t>ขั้นที่ </a:t>
              </a: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rial" pitchFamily="34" charset="0"/>
                  <a:cs typeface="TH SarabunPSK" pitchFamily="34" charset="-34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3" name="Text Box 733"/>
            <p:cNvSpPr txBox="1">
              <a:spLocks noChangeArrowheads="1"/>
            </p:cNvSpPr>
            <p:nvPr/>
          </p:nvSpPr>
          <p:spPr bwMode="auto">
            <a:xfrm>
              <a:off x="5207" y="10604"/>
              <a:ext cx="5588" cy="336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rial" pitchFamily="34" charset="0"/>
                  <a:cs typeface="TH SarabunPSK" pitchFamily="34" charset="-34"/>
                </a:rPr>
                <a:t>ขั้นที่ 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4" name="Text Box 734"/>
            <p:cNvSpPr txBox="1">
              <a:spLocks noChangeArrowheads="1"/>
            </p:cNvSpPr>
            <p:nvPr/>
          </p:nvSpPr>
          <p:spPr bwMode="auto">
            <a:xfrm>
              <a:off x="23558" y="0"/>
              <a:ext cx="5588" cy="371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rial" pitchFamily="34" charset="0"/>
                  <a:cs typeface="TH SarabunPSK" pitchFamily="34" charset="-34"/>
                </a:rPr>
                <a:t>ขั้นที่ 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42" name="Diagram 742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377" y="2316"/>
              <a:ext cx="39685" cy="38710"/>
            </a:xfrm>
            <a:prstGeom prst="rect">
              <a:avLst/>
            </a:prstGeom>
            <a:noFill/>
          </p:spPr>
        </p:pic>
      </p:grp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32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5257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dit400x460_0.jpg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14282" y="4382697"/>
            <a:ext cx="1966098" cy="226101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06" y="285728"/>
            <a:ext cx="8929718" cy="642942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>
              <a:spcBef>
                <a:spcPts val="300"/>
              </a:spcBef>
              <a:buAutoNum type="thaiAlphaPeriod" startAt="6"/>
              <a:tabLst>
                <a:tab pos="539750" algn="l"/>
              </a:tabLst>
            </a:pPr>
            <a:r>
              <a:rPr lang="th-TH" sz="3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การรายงานผลการติดตาม ตรวจสอบ และประเมินผลงาน</a:t>
            </a:r>
            <a:endParaRPr lang="en-US" sz="3600" b="1" u="sng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176213" algn="thaiDist">
              <a:lnSpc>
                <a:spcPct val="100000"/>
              </a:lnSpc>
            </a:pPr>
            <a:r>
              <a:rPr lang="th-TH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แจ้งผลการประเมินในรูปบทวิเคราะห์เชิงคุณภาพประกอบผลประเมินเชิงปริมาณ รวมทั้งข้อสังเกตและข้อแนะนำในการปรับปรุงการปฏิบัติงานและการบริหารจัดการเสนอต่อสภามหาวิทยาลัยทุกหกเดือน (ภายในวันที่ 15 พฤษภาคม) และทุกปี (ภายในวันที่ 15 พฤศจิกายน) โดยเสนอรายงานในลักษณะการประเมินความก้าวหน้า </a:t>
            </a:r>
            <a:r>
              <a:rPr lang="en-US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(Progress Report) 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ส่วนใน 6 เดือนหลัง เน้นการกำกับติดตามและประเมินความสำเร็จตามปณิธานของมหาวิทยาลัยและเป้าหมายของแผนกลยุทธ์ โดยเสนอรายงานสรุปการประเมินผลงาน </a:t>
            </a:r>
            <a:r>
              <a:rPr lang="en-US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(Evaluation Report) 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ทั้งปี</a:t>
            </a:r>
            <a:endParaRPr lang="en-US" sz="29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176213" algn="thaiDist">
              <a:lnSpc>
                <a:spcPct val="100000"/>
              </a:lnSpc>
            </a:pP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การรายงานผลการติดตาม ตรวจสอบ และประเมินผลงาน แบ่งออกเป็น 2 ระดับ คือ ในระดับหน่วยงาน เพื่อนำสารสนเทศจากการประเมินไปใช้ปรับปรุงกลยุทธ์และกลไกการดำเนินงานตามภารกิจของมหาวิทยาลัย และระดับพนักงานโดยมุ่งให้นำ</a:t>
            </a:r>
            <a:r>
              <a:rPr lang="th-TH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คู่มือ         การ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ประเมินเป็นคู่มือในการปฏิบัติงาน และนำสารสนเทศจากการประเมินมาใช้</a:t>
            </a:r>
            <a:r>
              <a:rPr lang="th-TH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ใน      การ</a:t>
            </a:r>
            <a:r>
              <a:rPr lang="th-TH" sz="2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ปรับปรุงการปฏิบัติงานของแต่ละบุคคล</a:t>
            </a:r>
            <a:endParaRPr lang="en-US" sz="2900" b="1" dirty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514350" indent="-514350" algn="l">
              <a:spcBef>
                <a:spcPts val="300"/>
              </a:spcBef>
              <a:buAutoNum type="thaiAlphaPeriod" startAt="6"/>
              <a:tabLst>
                <a:tab pos="539750" algn="l"/>
              </a:tabLst>
            </a:pPr>
            <a:endParaRPr lang="th-TH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33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3091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03548" y="1346336"/>
            <a:ext cx="8136904" cy="160043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atin typeface="AngsanaUPC" pitchFamily="18" charset="-34"/>
                <a:cs typeface="AngsanaUPC" pitchFamily="18" charset="-34"/>
              </a:rPr>
              <a:t>XII </a:t>
            </a:r>
            <a:r>
              <a:rPr lang="th-TH" sz="4400" b="1" dirty="0" smtClean="0">
                <a:latin typeface="AngsanaUPC" pitchFamily="18" charset="-34"/>
                <a:cs typeface="AngsanaUPC" pitchFamily="18" charset="-34"/>
              </a:rPr>
              <a:t>การ</a:t>
            </a:r>
            <a:r>
              <a:rPr lang="th-TH" sz="4400" b="1" dirty="0">
                <a:latin typeface="AngsanaUPC" pitchFamily="18" charset="-34"/>
                <a:cs typeface="AngsanaUPC" pitchFamily="18" charset="-34"/>
              </a:rPr>
              <a:t>เทียบ</a:t>
            </a:r>
            <a:r>
              <a:rPr lang="th-TH" sz="4400" b="1" dirty="0" smtClean="0">
                <a:latin typeface="AngsanaUPC" pitchFamily="18" charset="-34"/>
                <a:cs typeface="AngsanaUPC" pitchFamily="18" charset="-34"/>
              </a:rPr>
              <a:t>ระดับ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400" b="1" dirty="0" smtClean="0">
                <a:latin typeface="AngsanaUPC" pitchFamily="18" charset="-34"/>
                <a:cs typeface="AngsanaUPC" pitchFamily="18" charset="-34"/>
              </a:rPr>
              <a:t>การกำกับดูแลการบริหาร</a:t>
            </a:r>
            <a:r>
              <a:rPr lang="th-TH" sz="4400" b="1" dirty="0">
                <a:latin typeface="AngsanaUPC" pitchFamily="18" charset="-34"/>
                <a:cs typeface="AngsanaUPC" pitchFamily="18" charset="-34"/>
              </a:rPr>
              <a:t>และการจัดการมหาวิทยาลัย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14313" y="3285551"/>
            <a:ext cx="8715375" cy="1151561"/>
            <a:chOff x="142844" y="4968069"/>
            <a:chExt cx="8715436" cy="1151452"/>
          </a:xfrm>
        </p:grpSpPr>
        <p:sp>
          <p:nvSpPr>
            <p:cNvPr id="7" name="Pentagon 6"/>
            <p:cNvSpPr/>
            <p:nvPr/>
          </p:nvSpPr>
          <p:spPr>
            <a:xfrm>
              <a:off x="142844" y="5500702"/>
              <a:ext cx="8715436" cy="571504"/>
            </a:xfrm>
            <a:prstGeom prst="homePlat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844" y="5473190"/>
              <a:ext cx="8607476" cy="64633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ngsana New" pitchFamily="18" charset="-34"/>
                </a:rPr>
                <a:t>BENCHMARKING OF UNIVERSITY GOVERNANCE</a:t>
              </a:r>
            </a:p>
          </p:txBody>
        </p:sp>
        <p:pic>
          <p:nvPicPr>
            <p:cNvPr id="26633" name="Picture 2" descr="https://encrypted-tbn0.gstatic.com/images?q=tbn:ANd9GcT0f0yRZ-NGj5S_G_AnQEhnk-6bF-EZvMG7uT72QeD6PjYLzCSXVA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85685">
              <a:off x="3681085" y="4968069"/>
              <a:ext cx="1409065" cy="590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34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57188"/>
            <a:ext cx="2615843" cy="493668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latin typeface="AngsanaUPC" pitchFamily="18" charset="-34"/>
                <a:cs typeface="AngsanaUPC" pitchFamily="18" charset="-34"/>
              </a:rPr>
              <a:t>XII.1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การเทียบระดับ</a:t>
            </a:r>
            <a:r>
              <a:rPr lang="th-TH" sz="3600" b="1" dirty="0" smtClean="0">
                <a:latin typeface="AngsanaUPC" pitchFamily="18" charset="-34"/>
                <a:cs typeface="AngsanaUPC" pitchFamily="18" charset="-34"/>
              </a:rPr>
              <a:t>การกำกับดูแล  การบริหารและ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600" b="1" dirty="0" smtClean="0">
                <a:latin typeface="AngsanaUPC" pitchFamily="18" charset="-34"/>
                <a:cs typeface="AngsanaUPC" pitchFamily="18" charset="-34"/>
              </a:rPr>
              <a:t>การ</a:t>
            </a: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จัดการมหาวิทยาลัย </a:t>
            </a:r>
            <a:r>
              <a:rPr lang="en-US" b="1" dirty="0">
                <a:latin typeface="AngsanaUPC" pitchFamily="18" charset="-34"/>
                <a:cs typeface="AngsanaUPC" pitchFamily="18" charset="-34"/>
              </a:rPr>
              <a:t>(BENCHMARKING OF UNIVERSITY GOVERNANCE)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75856" y="307975"/>
            <a:ext cx="542925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ปัญหาสำคัญที่กระทบต่อคุณภาพ</a:t>
            </a:r>
            <a:r>
              <a:rPr lang="en-US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ความอ่อนแอของการบริหารและการจัดการมหาวิทยาลัย </a:t>
            </a:r>
            <a:endParaRPr lang="en-US" altLang="th-TH" sz="2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eaLnBrk="1" hangingPunct="1"/>
            <a:r>
              <a:rPr lang="en-US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(WEAK GOVERNANCE OF UNIVERSITIES) </a:t>
            </a:r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จึงต้องปฏิรูป </a:t>
            </a:r>
            <a:r>
              <a:rPr lang="en-US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UNIVERSITY GOVERNANCE </a:t>
            </a:r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ให้เข้มแข็ง</a:t>
            </a:r>
            <a:endParaRPr lang="en-US" altLang="th-TH" sz="2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75856" y="2136775"/>
            <a:ext cx="5688632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การจัดทำ </a:t>
            </a:r>
            <a:r>
              <a:rPr lang="en-US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UNIVERSITY GOVERNANCE BENCHMARKING </a:t>
            </a:r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เป็นวิธีหนึ่งที่จะกระตุ้นให้เกิดการพัฒนาคุณภาพการศึกษาของมหาวิทยาลัย</a:t>
            </a:r>
            <a:endParaRPr lang="en-US" altLang="th-TH" sz="2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75856" y="3643313"/>
            <a:ext cx="328612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ธนาคารโลกร่วมมือกับกลุ่มประเทศ </a:t>
            </a:r>
            <a:r>
              <a:rPr lang="en-US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MIDDLE EAST and NORTH AFRICA </a:t>
            </a:r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4 ประเทศ ทำ </a:t>
            </a:r>
            <a:r>
              <a:rPr lang="en-US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UNIVERSITY GOVERNANCE  BENCHMARKING </a:t>
            </a:r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เป็นโครงการ</a:t>
            </a:r>
            <a:r>
              <a:rPr lang="en-US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นำร่อง ทำเสร็จเมื่อเดือนมีนาคม 2555</a:t>
            </a:r>
            <a:endParaRPr lang="en-US" altLang="th-TH" sz="2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380312" y="3429000"/>
            <a:ext cx="765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ตูนีเซีย</a:t>
            </a:r>
            <a:endParaRPr lang="en-US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380312" y="3944938"/>
            <a:ext cx="10890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ปาเลสไตน์</a:t>
            </a:r>
            <a:endParaRPr lang="en-US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380312" y="4445000"/>
            <a:ext cx="9493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โมรอคโค</a:t>
            </a:r>
            <a:endParaRPr lang="en-US" altLang="th-TH" sz="24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380312" y="4945063"/>
            <a:ext cx="6810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อียิปต์</a:t>
            </a:r>
            <a:endParaRPr lang="en-US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974656" y="5805264"/>
            <a:ext cx="1701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b="1" dirty="0">
                <a:latin typeface="AngsanaUPC" panose="02020603050405020304" pitchFamily="18" charset="-34"/>
                <a:cs typeface="AngsanaUPC" panose="02020603050405020304" pitchFamily="18" charset="-34"/>
              </a:rPr>
              <a:t>41 มหาวิทยาลัย</a:t>
            </a:r>
            <a:endParaRPr lang="en-US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6768272" y="3825304"/>
            <a:ext cx="252000" cy="2340000"/>
            <a:chOff x="6715140" y="3862553"/>
            <a:chExt cx="250033" cy="2496616"/>
          </a:xfrm>
        </p:grpSpPr>
        <p:sp>
          <p:nvSpPr>
            <p:cNvPr id="19" name="Rectangle 18"/>
            <p:cNvSpPr/>
            <p:nvPr/>
          </p:nvSpPr>
          <p:spPr>
            <a:xfrm>
              <a:off x="6715140" y="3981983"/>
              <a:ext cx="71438" cy="2263368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6715140" y="3862553"/>
              <a:ext cx="250033" cy="22026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6715140" y="6138902"/>
              <a:ext cx="250033" cy="22026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7092280" y="3587123"/>
            <a:ext cx="285752" cy="1714512"/>
            <a:chOff x="7429520" y="1928802"/>
            <a:chExt cx="285752" cy="1714512"/>
          </a:xfrm>
          <a:solidFill>
            <a:schemeClr val="accent3">
              <a:lumMod val="50000"/>
            </a:schemeClr>
          </a:solidFill>
        </p:grpSpPr>
        <p:sp>
          <p:nvSpPr>
            <p:cNvPr id="24" name="Rectangle 23"/>
            <p:cNvSpPr/>
            <p:nvPr/>
          </p:nvSpPr>
          <p:spPr>
            <a:xfrm>
              <a:off x="7429520" y="2063105"/>
              <a:ext cx="71438" cy="1508772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5" name="Right Arrow 24"/>
            <p:cNvSpPr/>
            <p:nvPr/>
          </p:nvSpPr>
          <p:spPr>
            <a:xfrm>
              <a:off x="7429520" y="1928802"/>
              <a:ext cx="285752" cy="214314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7429520" y="3429000"/>
              <a:ext cx="285752" cy="214314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5" name="Right Arrow 34"/>
            <p:cNvSpPr/>
            <p:nvPr/>
          </p:nvSpPr>
          <p:spPr>
            <a:xfrm>
              <a:off x="7429520" y="2428868"/>
              <a:ext cx="285752" cy="214314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7429520" y="2928934"/>
              <a:ext cx="285752" cy="214314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25"/>
          <p:cNvGrpSpPr>
            <a:grpSpLocks/>
          </p:cNvGrpSpPr>
          <p:nvPr/>
        </p:nvGrpSpPr>
        <p:grpSpPr bwMode="auto">
          <a:xfrm>
            <a:off x="2928931" y="423564"/>
            <a:ext cx="324000" cy="3581500"/>
            <a:chOff x="2928926" y="353357"/>
            <a:chExt cx="324003" cy="3649101"/>
          </a:xfrm>
        </p:grpSpPr>
        <p:sp>
          <p:nvSpPr>
            <p:cNvPr id="31" name="Rectangle 30"/>
            <p:cNvSpPr/>
            <p:nvPr/>
          </p:nvSpPr>
          <p:spPr>
            <a:xfrm>
              <a:off x="2928926" y="428604"/>
              <a:ext cx="71438" cy="3484553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2928926" y="353357"/>
              <a:ext cx="324003" cy="22007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2928926" y="2241671"/>
              <a:ext cx="324003" cy="22007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0" name="Right Arrow 29"/>
            <p:cNvSpPr/>
            <p:nvPr/>
          </p:nvSpPr>
          <p:spPr>
            <a:xfrm>
              <a:off x="2928926" y="3782381"/>
              <a:ext cx="324003" cy="220077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35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059832" y="307975"/>
            <a:ext cx="2500313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BENCHMARKING UNIVERSITY GOVERNANCE </a:t>
            </a:r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เป็นเครื่องมือสำคัญในการติดตามและประเมินการบริหารและการจัดการของมหาวิทยาลัย 5 มิติ</a:t>
            </a:r>
            <a:endParaRPr lang="en-US" altLang="th-TH" sz="26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pPr eaLnBrk="1" hangingPunct="1"/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ผสมระหว่าง </a:t>
            </a:r>
            <a:r>
              <a:rPr lang="en-US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SELF </a:t>
            </a:r>
            <a:r>
              <a:rPr lang="th-TH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และ </a:t>
            </a:r>
            <a:r>
              <a:rPr lang="en-US" altLang="th-TH" sz="26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GOOD GOVERNANCE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59832" y="4677122"/>
            <a:ext cx="22145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UNIVERSITY GOVERNANCE SCREENING CARD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29250" y="4498975"/>
            <a:ext cx="3571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2400" b="1">
                <a:latin typeface="AngsanaUPC" panose="02020603050405020304" pitchFamily="18" charset="-34"/>
                <a:cs typeface="AngsanaUPC" panose="02020603050405020304" pitchFamily="18" charset="-34"/>
              </a:rPr>
              <a:t>DIMENSIONS and INDICATORS</a:t>
            </a:r>
          </a:p>
        </p:txBody>
      </p: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5643558" y="188640"/>
            <a:ext cx="252000" cy="3744416"/>
            <a:chOff x="5715008" y="188685"/>
            <a:chExt cx="252002" cy="3749909"/>
          </a:xfrm>
        </p:grpSpPr>
        <p:sp>
          <p:nvSpPr>
            <p:cNvPr id="12" name="Rectangle 11"/>
            <p:cNvSpPr/>
            <p:nvPr/>
          </p:nvSpPr>
          <p:spPr>
            <a:xfrm>
              <a:off x="5715008" y="315213"/>
              <a:ext cx="71438" cy="356400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5715008" y="188685"/>
              <a:ext cx="252002" cy="180264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5715008" y="3758330"/>
              <a:ext cx="252002" cy="180264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5715008" y="1319505"/>
              <a:ext cx="252002" cy="180264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5715008" y="2171830"/>
              <a:ext cx="252002" cy="180264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5715008" y="2965080"/>
              <a:ext cx="252002" cy="180264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929314" y="112713"/>
            <a:ext cx="3214686" cy="1101725"/>
          </a:xfrm>
          <a:prstGeom prst="rect">
            <a:avLst/>
          </a:prstGeom>
          <a:solidFill>
            <a:srgbClr val="FA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lnSpc>
                <a:spcPts val="2600"/>
              </a:lnSpc>
            </a:pPr>
            <a:r>
              <a:rPr lang="th-TH" altLang="th-TH" sz="2200" b="1" dirty="0">
                <a:latin typeface="Angsana New" panose="02020603050405020304" pitchFamily="18" charset="-34"/>
              </a:rPr>
              <a:t>มิติด้านสาระ ความรู้ </a:t>
            </a:r>
            <a:r>
              <a:rPr lang="th-TH" altLang="th-TH" sz="2200" b="1" dirty="0" err="1">
                <a:latin typeface="Angsana New" panose="02020603050405020304" pitchFamily="18" charset="-34"/>
              </a:rPr>
              <a:t>พันธ</a:t>
            </a:r>
            <a:r>
              <a:rPr lang="th-TH" altLang="th-TH" sz="2200" b="1" dirty="0">
                <a:latin typeface="Angsana New" panose="02020603050405020304" pitchFamily="18" charset="-34"/>
              </a:rPr>
              <a:t>กิจ</a:t>
            </a:r>
            <a:r>
              <a:rPr lang="en-US" altLang="th-TH" sz="2200" b="1" dirty="0">
                <a:latin typeface="Angsana New" panose="02020603050405020304" pitchFamily="18" charset="-34"/>
              </a:rPr>
              <a:t> </a:t>
            </a:r>
            <a:r>
              <a:rPr lang="th-TH" altLang="th-TH" sz="2200" b="1" dirty="0">
                <a:latin typeface="Angsana New" panose="02020603050405020304" pitchFamily="18" charset="-34"/>
              </a:rPr>
              <a:t>และเป้าหมาย </a:t>
            </a:r>
            <a:r>
              <a:rPr lang="en-US" altLang="th-TH" sz="2200" b="1" dirty="0">
                <a:latin typeface="Angsana New" panose="02020603050405020304" pitchFamily="18" charset="-34"/>
              </a:rPr>
              <a:t>(CONTEXTS, MISSION, and GOALS)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929313" y="1214438"/>
            <a:ext cx="30718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200" b="1">
                <a:latin typeface="Angsana New" panose="02020603050405020304" pitchFamily="18" charset="-34"/>
              </a:rPr>
              <a:t>มิติด้านการจัดการ </a:t>
            </a:r>
            <a:r>
              <a:rPr lang="en-US" altLang="th-TH" sz="2200" b="1">
                <a:latin typeface="Angsana New" panose="02020603050405020304" pitchFamily="18" charset="-34"/>
              </a:rPr>
              <a:t>MANAGEMENT  ORIENTATION)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929313" y="2027238"/>
            <a:ext cx="3214687" cy="769937"/>
          </a:xfrm>
          <a:prstGeom prst="rect">
            <a:avLst/>
          </a:prstGeom>
          <a:solidFill>
            <a:srgbClr val="FA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200" b="1">
                <a:latin typeface="Angsana New" panose="02020603050405020304" pitchFamily="18" charset="-34"/>
              </a:rPr>
              <a:t>มิติด้านความเป็นอิสระ  </a:t>
            </a:r>
            <a:endParaRPr lang="en-US" altLang="th-TH" sz="2200" b="1">
              <a:latin typeface="Angsana New" panose="02020603050405020304" pitchFamily="18" charset="-34"/>
            </a:endParaRPr>
          </a:p>
          <a:p>
            <a:pPr eaLnBrk="1" hangingPunct="1"/>
            <a:r>
              <a:rPr lang="en-US" altLang="th-TH" sz="2200" b="1">
                <a:latin typeface="Angsana New" panose="02020603050405020304" pitchFamily="18" charset="-34"/>
              </a:rPr>
              <a:t>(AUTONOMY)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929313" y="2813050"/>
            <a:ext cx="26431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200" b="1">
                <a:latin typeface="Angsana New" panose="02020603050405020304" pitchFamily="18" charset="-34"/>
              </a:rPr>
              <a:t>มิติด้านความรับผิดรับชอบ</a:t>
            </a:r>
            <a:r>
              <a:rPr lang="en-US" altLang="th-TH" sz="2200" b="1">
                <a:latin typeface="Angsana New" panose="02020603050405020304" pitchFamily="18" charset="-34"/>
              </a:rPr>
              <a:t>(ACCOUNTABILITY)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929313" y="3643313"/>
            <a:ext cx="3214687" cy="769937"/>
          </a:xfrm>
          <a:prstGeom prst="rect">
            <a:avLst/>
          </a:prstGeom>
          <a:solidFill>
            <a:srgbClr val="FA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200" b="1">
                <a:latin typeface="Angsana New" panose="02020603050405020304" pitchFamily="18" charset="-34"/>
              </a:rPr>
              <a:t>มิติด้านการมีส่วนร่วม</a:t>
            </a:r>
            <a:r>
              <a:rPr lang="en-US" altLang="th-TH" sz="2200" b="1">
                <a:latin typeface="Angsana New" panose="02020603050405020304" pitchFamily="18" charset="-34"/>
              </a:rPr>
              <a:t>(PARTICIPATION)</a:t>
            </a:r>
          </a:p>
        </p:txBody>
      </p:sp>
      <p:grpSp>
        <p:nvGrpSpPr>
          <p:cNvPr id="6" name="Group 30"/>
          <p:cNvGrpSpPr/>
          <p:nvPr/>
        </p:nvGrpSpPr>
        <p:grpSpPr>
          <a:xfrm>
            <a:off x="5143504" y="4581130"/>
            <a:ext cx="252000" cy="1583897"/>
            <a:chOff x="7000892" y="1938871"/>
            <a:chExt cx="315000" cy="1748525"/>
          </a:xfrm>
          <a:solidFill>
            <a:schemeClr val="accent3">
              <a:lumMod val="50000"/>
            </a:schemeClr>
          </a:solidFill>
        </p:grpSpPr>
        <p:sp>
          <p:nvSpPr>
            <p:cNvPr id="32" name="Rectangle 31"/>
            <p:cNvSpPr/>
            <p:nvPr/>
          </p:nvSpPr>
          <p:spPr>
            <a:xfrm>
              <a:off x="7000892" y="2071678"/>
              <a:ext cx="71438" cy="154993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7000892" y="1938871"/>
              <a:ext cx="315000" cy="198709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7000892" y="3488687"/>
              <a:ext cx="315000" cy="198709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5500688" y="4857750"/>
            <a:ext cx="2928937" cy="557213"/>
            <a:chOff x="5643570" y="4857760"/>
            <a:chExt cx="2928958" cy="556715"/>
          </a:xfrm>
        </p:grpSpPr>
        <p:sp>
          <p:nvSpPr>
            <p:cNvPr id="9" name="TextBox 8"/>
            <p:cNvSpPr txBox="1"/>
            <p:nvPr/>
          </p:nvSpPr>
          <p:spPr>
            <a:xfrm>
              <a:off x="5643570" y="5072074"/>
              <a:ext cx="1285852" cy="342401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fontAlgn="auto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AngsanaUPC" pitchFamily="18" charset="-34"/>
                  <a:cs typeface="AngsanaUPC" pitchFamily="18" charset="-34"/>
                </a:rPr>
                <a:t>5 PARTS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43768" y="5072074"/>
              <a:ext cx="1428760" cy="323165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fontAlgn="auto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AngsanaUPC" pitchFamily="18" charset="-34"/>
                  <a:cs typeface="AngsanaUPC" pitchFamily="18" charset="-34"/>
                </a:rPr>
                <a:t>45 QUESTIONS</a:t>
              </a:r>
            </a:p>
          </p:txBody>
        </p:sp>
        <p:sp>
          <p:nvSpPr>
            <p:cNvPr id="39" name="Down Arrow 38"/>
            <p:cNvSpPr/>
            <p:nvPr/>
          </p:nvSpPr>
          <p:spPr>
            <a:xfrm>
              <a:off x="6215074" y="4857760"/>
              <a:ext cx="142876" cy="214314"/>
            </a:xfrm>
            <a:prstGeom prst="down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Down Arrow 39"/>
            <p:cNvSpPr/>
            <p:nvPr/>
          </p:nvSpPr>
          <p:spPr>
            <a:xfrm>
              <a:off x="7786710" y="4857760"/>
              <a:ext cx="142876" cy="214314"/>
            </a:xfrm>
            <a:prstGeom prst="down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357813" y="5857875"/>
            <a:ext cx="1643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2000" b="1">
                <a:latin typeface="AngsanaUPC" panose="02020603050405020304" pitchFamily="18" charset="-34"/>
                <a:cs typeface="AngsanaUPC" panose="02020603050405020304" pitchFamily="18" charset="-34"/>
              </a:rPr>
              <a:t>METHODOLOGY</a:t>
            </a:r>
          </a:p>
        </p:txBody>
      </p:sp>
      <p:grpSp>
        <p:nvGrpSpPr>
          <p:cNvPr id="11" name="Group 53"/>
          <p:cNvGrpSpPr>
            <a:grpSpLocks/>
          </p:cNvGrpSpPr>
          <p:nvPr/>
        </p:nvGrpSpPr>
        <p:grpSpPr bwMode="auto">
          <a:xfrm>
            <a:off x="6858000" y="5500688"/>
            <a:ext cx="2214563" cy="1114425"/>
            <a:chOff x="7072330" y="5572140"/>
            <a:chExt cx="2214578" cy="1114490"/>
          </a:xfrm>
        </p:grpSpPr>
        <p:sp>
          <p:nvSpPr>
            <p:cNvPr id="28699" name="TextBox 7"/>
            <p:cNvSpPr txBox="1">
              <a:spLocks noChangeArrowheads="1"/>
            </p:cNvSpPr>
            <p:nvPr/>
          </p:nvSpPr>
          <p:spPr bwMode="auto">
            <a:xfrm>
              <a:off x="7215206" y="5572140"/>
              <a:ext cx="164307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eaLnBrk="1" hangingPunct="1"/>
              <a:r>
                <a:rPr lang="en-US" altLang="th-TH" sz="2000" b="1">
                  <a:latin typeface="AngsanaUPC" panose="02020603050405020304" pitchFamily="18" charset="-34"/>
                  <a:cs typeface="AngsanaUPC" panose="02020603050405020304" pitchFamily="18" charset="-34"/>
                </a:rPr>
                <a:t>QUESTIONNAIRE</a:t>
              </a:r>
            </a:p>
          </p:txBody>
        </p:sp>
        <p:grpSp>
          <p:nvGrpSpPr>
            <p:cNvPr id="28700" name="Group 45"/>
            <p:cNvGrpSpPr>
              <a:grpSpLocks/>
            </p:cNvGrpSpPr>
            <p:nvPr/>
          </p:nvGrpSpPr>
          <p:grpSpPr bwMode="auto">
            <a:xfrm>
              <a:off x="7072330" y="5715016"/>
              <a:ext cx="214314" cy="857256"/>
              <a:chOff x="7215206" y="5786454"/>
              <a:chExt cx="214314" cy="857256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7215206" y="5851166"/>
                <a:ext cx="57150" cy="748070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n>
                    <a:solidFill>
                      <a:schemeClr val="accent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7" name="Right Arrow 36"/>
              <p:cNvSpPr/>
              <p:nvPr/>
            </p:nvSpPr>
            <p:spPr>
              <a:xfrm>
                <a:off x="7215206" y="5786454"/>
                <a:ext cx="214314" cy="142876"/>
              </a:xfrm>
              <a:prstGeom prst="rightArrow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ight Arrow 43"/>
              <p:cNvSpPr/>
              <p:nvPr/>
            </p:nvSpPr>
            <p:spPr>
              <a:xfrm>
                <a:off x="7215206" y="6143644"/>
                <a:ext cx="214314" cy="142876"/>
              </a:xfrm>
              <a:prstGeom prst="rightArrow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ight Arrow 44"/>
              <p:cNvSpPr/>
              <p:nvPr/>
            </p:nvSpPr>
            <p:spPr>
              <a:xfrm>
                <a:off x="7215206" y="6500834"/>
                <a:ext cx="214314" cy="142876"/>
              </a:xfrm>
              <a:prstGeom prst="rightArrow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701" name="TextBox 46"/>
            <p:cNvSpPr txBox="1">
              <a:spLocks noChangeArrowheads="1"/>
            </p:cNvSpPr>
            <p:nvPr/>
          </p:nvSpPr>
          <p:spPr bwMode="auto">
            <a:xfrm>
              <a:off x="7215206" y="5929330"/>
              <a:ext cx="192882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eaLnBrk="1" hangingPunct="1"/>
              <a:r>
                <a:rPr lang="en-US" altLang="th-TH" sz="2000" b="1">
                  <a:latin typeface="AngsanaUPC" panose="02020603050405020304" pitchFamily="18" charset="-34"/>
                  <a:cs typeface="AngsanaUPC" panose="02020603050405020304" pitchFamily="18" charset="-34"/>
                </a:rPr>
                <a:t>SET OF INDICATORS</a:t>
              </a:r>
            </a:p>
          </p:txBody>
        </p:sp>
        <p:sp>
          <p:nvSpPr>
            <p:cNvPr id="28702" name="TextBox 47"/>
            <p:cNvSpPr txBox="1">
              <a:spLocks noChangeArrowheads="1"/>
            </p:cNvSpPr>
            <p:nvPr/>
          </p:nvSpPr>
          <p:spPr bwMode="auto">
            <a:xfrm>
              <a:off x="7215206" y="6286520"/>
              <a:ext cx="207170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eaLnBrk="1" hangingPunct="1"/>
              <a:r>
                <a:rPr lang="en-US" altLang="th-TH" sz="2000" b="1">
                  <a:latin typeface="AngsanaUPC" panose="02020603050405020304" pitchFamily="18" charset="-34"/>
                  <a:cs typeface="AngsanaUPC" panose="02020603050405020304" pitchFamily="18" charset="-34"/>
                </a:rPr>
                <a:t>WEIGHTING SYSTEM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07504" y="400050"/>
            <a:ext cx="2607121" cy="493668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latin typeface="AngsanaUPC" pitchFamily="18" charset="-34"/>
                <a:cs typeface="AngsanaUPC" pitchFamily="18" charset="-34"/>
              </a:rPr>
              <a:t>XII.2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การเทียบระดับ</a:t>
            </a:r>
            <a:r>
              <a:rPr lang="th-TH" sz="3600" b="1" dirty="0" smtClean="0">
                <a:latin typeface="AngsanaUPC" pitchFamily="18" charset="-34"/>
                <a:cs typeface="AngsanaUPC" pitchFamily="18" charset="-34"/>
              </a:rPr>
              <a:t>การกำกับดูแล  การบริหาร</a:t>
            </a: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และการจัดการมหาวิทยาลัย </a:t>
            </a:r>
            <a:r>
              <a:rPr lang="en-US" b="1" dirty="0">
                <a:latin typeface="AngsanaUPC" pitchFamily="18" charset="-34"/>
                <a:cs typeface="AngsanaUPC" pitchFamily="18" charset="-34"/>
              </a:rPr>
              <a:t>(BENCHMARKING OF UNIVERSITY GOVERNANCE)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18" name="Group 53"/>
          <p:cNvGrpSpPr>
            <a:grpSpLocks/>
          </p:cNvGrpSpPr>
          <p:nvPr/>
        </p:nvGrpSpPr>
        <p:grpSpPr bwMode="auto">
          <a:xfrm>
            <a:off x="2786067" y="428625"/>
            <a:ext cx="252000" cy="4612364"/>
            <a:chOff x="2786050" y="428604"/>
            <a:chExt cx="277814" cy="4646767"/>
          </a:xfrm>
        </p:grpSpPr>
        <p:sp>
          <p:nvSpPr>
            <p:cNvPr id="50" name="Rectangle 49"/>
            <p:cNvSpPr/>
            <p:nvPr/>
          </p:nvSpPr>
          <p:spPr>
            <a:xfrm>
              <a:off x="2786050" y="532702"/>
              <a:ext cx="71438" cy="4461028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51" name="Right Arrow 50"/>
            <p:cNvSpPr/>
            <p:nvPr/>
          </p:nvSpPr>
          <p:spPr>
            <a:xfrm>
              <a:off x="2786050" y="428604"/>
              <a:ext cx="277814" cy="217611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3" name="Right Arrow 52"/>
            <p:cNvSpPr/>
            <p:nvPr/>
          </p:nvSpPr>
          <p:spPr>
            <a:xfrm>
              <a:off x="2786050" y="4857760"/>
              <a:ext cx="277814" cy="217611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46" name="Text Box 9"/>
          <p:cNvSpPr txBox="1">
            <a:spLocks noChangeArrowheads="1"/>
          </p:cNvSpPr>
          <p:nvPr/>
        </p:nvSpPr>
        <p:spPr bwMode="auto">
          <a:xfrm>
            <a:off x="107504" y="6429328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36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25" grpId="0" animBg="1"/>
      <p:bldP spid="26" grpId="0"/>
      <p:bldP spid="27" grpId="0" animBg="1"/>
      <p:bldP spid="28" grpId="0"/>
      <p:bldP spid="29" grpId="0" animBg="1"/>
      <p:bldP spid="4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7188" y="284163"/>
            <a:ext cx="8358187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lnSpc>
                <a:spcPts val="3500"/>
              </a:lnSpc>
            </a:pPr>
            <a:r>
              <a:rPr lang="en-US" altLang="th-TH" sz="3200" b="1" u="sng">
                <a:latin typeface="Angsana New" panose="02020603050405020304" pitchFamily="18" charset="-34"/>
              </a:rPr>
              <a:t>HYPOTHETICAL RESULTS FROM </a:t>
            </a:r>
          </a:p>
          <a:p>
            <a:pPr algn="ctr" eaLnBrk="1" hangingPunct="1">
              <a:lnSpc>
                <a:spcPts val="3500"/>
              </a:lnSpc>
            </a:pPr>
            <a:r>
              <a:rPr lang="en-US" altLang="th-TH" sz="3200" b="1" u="sng">
                <a:latin typeface="Angsana New" panose="02020603050405020304" pitchFamily="18" charset="-34"/>
              </a:rPr>
              <a:t>A UNIVERSITY GOVERNANCE SCREENING CARD</a:t>
            </a:r>
          </a:p>
        </p:txBody>
      </p:sp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571500" y="1755775"/>
            <a:ext cx="8072438" cy="4686300"/>
            <a:chOff x="428596" y="1130842"/>
            <a:chExt cx="8072494" cy="4911428"/>
          </a:xfrm>
        </p:grpSpPr>
        <p:sp>
          <p:nvSpPr>
            <p:cNvPr id="29702" name="TextBox 14"/>
            <p:cNvSpPr txBox="1">
              <a:spLocks noChangeArrowheads="1"/>
            </p:cNvSpPr>
            <p:nvPr/>
          </p:nvSpPr>
          <p:spPr bwMode="auto">
            <a:xfrm>
              <a:off x="428596" y="2795461"/>
              <a:ext cx="1928826" cy="61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algn="ctr" eaLnBrk="1" hangingPunct="1"/>
              <a:r>
                <a:rPr lang="en-US" altLang="th-TH" sz="3200" b="1">
                  <a:latin typeface="Angsana New" panose="02020603050405020304" pitchFamily="18" charset="-34"/>
                </a:rPr>
                <a:t>Participation</a:t>
              </a:r>
            </a:p>
          </p:txBody>
        </p:sp>
        <p:sp>
          <p:nvSpPr>
            <p:cNvPr id="29703" name="TextBox 16"/>
            <p:cNvSpPr txBox="1">
              <a:spLocks noChangeArrowheads="1"/>
            </p:cNvSpPr>
            <p:nvPr/>
          </p:nvSpPr>
          <p:spPr bwMode="auto">
            <a:xfrm>
              <a:off x="2000232" y="1130842"/>
              <a:ext cx="4857784" cy="61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algn="ctr" eaLnBrk="1" hangingPunct="1"/>
              <a:r>
                <a:rPr lang="en-US" altLang="th-TH" sz="3200" b="1">
                  <a:latin typeface="Angsana New" panose="02020603050405020304" pitchFamily="18" charset="-34"/>
                </a:rPr>
                <a:t>Context, Mission and Goals</a:t>
              </a:r>
            </a:p>
          </p:txBody>
        </p:sp>
        <p:sp>
          <p:nvSpPr>
            <p:cNvPr id="29704" name="TextBox 17"/>
            <p:cNvSpPr txBox="1">
              <a:spLocks noChangeArrowheads="1"/>
            </p:cNvSpPr>
            <p:nvPr/>
          </p:nvSpPr>
          <p:spPr bwMode="auto">
            <a:xfrm>
              <a:off x="6500826" y="2786058"/>
              <a:ext cx="2000264" cy="61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algn="ctr" eaLnBrk="1" hangingPunct="1"/>
              <a:r>
                <a:rPr lang="en-US" altLang="th-TH" sz="3200" b="1">
                  <a:latin typeface="Angsana New" panose="02020603050405020304" pitchFamily="18" charset="-34"/>
                </a:rPr>
                <a:t>Management</a:t>
              </a:r>
            </a:p>
          </p:txBody>
        </p:sp>
        <p:sp>
          <p:nvSpPr>
            <p:cNvPr id="29705" name="TextBox 27"/>
            <p:cNvSpPr txBox="1">
              <a:spLocks noChangeArrowheads="1"/>
            </p:cNvSpPr>
            <p:nvPr/>
          </p:nvSpPr>
          <p:spPr bwMode="auto">
            <a:xfrm>
              <a:off x="5500694" y="5429481"/>
              <a:ext cx="2071702" cy="61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algn="ctr" eaLnBrk="1" hangingPunct="1"/>
              <a:r>
                <a:rPr lang="en-US" altLang="th-TH" sz="3200" b="1">
                  <a:latin typeface="Angsana New" panose="02020603050405020304" pitchFamily="18" charset="-34"/>
                </a:rPr>
                <a:t>Autonomy</a:t>
              </a:r>
            </a:p>
          </p:txBody>
        </p:sp>
        <p:sp>
          <p:nvSpPr>
            <p:cNvPr id="29706" name="TextBox 28"/>
            <p:cNvSpPr txBox="1">
              <a:spLocks noChangeArrowheads="1"/>
            </p:cNvSpPr>
            <p:nvPr/>
          </p:nvSpPr>
          <p:spPr bwMode="auto">
            <a:xfrm>
              <a:off x="1071538" y="5429480"/>
              <a:ext cx="2071702" cy="61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pPr algn="ctr" eaLnBrk="1" hangingPunct="1"/>
              <a:r>
                <a:rPr lang="en-US" altLang="th-TH" sz="3200" b="1">
                  <a:latin typeface="Angsana New" panose="02020603050405020304" pitchFamily="18" charset="-34"/>
                </a:rPr>
                <a:t>Accountability</a:t>
              </a:r>
            </a:p>
          </p:txBody>
        </p:sp>
        <p:sp>
          <p:nvSpPr>
            <p:cNvPr id="8" name="Regular Pentagon 7"/>
            <p:cNvSpPr/>
            <p:nvPr/>
          </p:nvSpPr>
          <p:spPr>
            <a:xfrm>
              <a:off x="3643306" y="2929370"/>
              <a:ext cx="1571636" cy="1642133"/>
            </a:xfrm>
            <a:prstGeom prst="pentagon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9" name="Regular Pentagon 8"/>
            <p:cNvSpPr/>
            <p:nvPr/>
          </p:nvSpPr>
          <p:spPr>
            <a:xfrm>
              <a:off x="2857488" y="2000991"/>
              <a:ext cx="3143272" cy="3285931"/>
            </a:xfrm>
            <a:prstGeom prst="pentagon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Angsana New" pitchFamily="18" charset="-34"/>
                <a:cs typeface="Angsana New" pitchFamily="18" charset="-34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16200000" flipH="1">
              <a:off x="4107916" y="4178958"/>
              <a:ext cx="1928301" cy="128588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2857803" y="4143187"/>
              <a:ext cx="1856759" cy="128588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3286119" y="2713157"/>
              <a:ext cx="2286010" cy="317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>
              <a:off x="2357422" y="3072454"/>
              <a:ext cx="2071701" cy="78695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 flipV="1">
              <a:off x="4429124" y="3072454"/>
              <a:ext cx="2071702" cy="78529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endCxn id="40" idx="0"/>
            </p:cNvCxnSpPr>
            <p:nvPr/>
          </p:nvCxnSpPr>
          <p:spPr>
            <a:xfrm rot="16200000" flipH="1">
              <a:off x="4143426" y="2857256"/>
              <a:ext cx="1071463" cy="357189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endCxn id="39" idx="0"/>
            </p:cNvCxnSpPr>
            <p:nvPr/>
          </p:nvCxnSpPr>
          <p:spPr>
            <a:xfrm rot="16200000" flipH="1">
              <a:off x="4393200" y="4179218"/>
              <a:ext cx="1429172" cy="500066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endCxn id="38" idx="0"/>
            </p:cNvCxnSpPr>
            <p:nvPr/>
          </p:nvCxnSpPr>
          <p:spPr>
            <a:xfrm rot="5400000">
              <a:off x="2857282" y="4286272"/>
              <a:ext cx="1429173" cy="142876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571868" y="5285258"/>
              <a:ext cx="1643074" cy="1663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endCxn id="37" idx="0"/>
            </p:cNvCxnSpPr>
            <p:nvPr/>
          </p:nvCxnSpPr>
          <p:spPr>
            <a:xfrm rot="5400000">
              <a:off x="3607744" y="2607119"/>
              <a:ext cx="928380" cy="714380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Diamond 35"/>
            <p:cNvSpPr/>
            <p:nvPr/>
          </p:nvSpPr>
          <p:spPr>
            <a:xfrm>
              <a:off x="4286248" y="2357036"/>
              <a:ext cx="285752" cy="286167"/>
            </a:xfrm>
            <a:prstGeom prst="diamond">
              <a:avLst/>
            </a:prstGeom>
            <a:solidFill>
              <a:srgbClr val="FFFF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40" name="Diamond 39"/>
            <p:cNvSpPr/>
            <p:nvPr/>
          </p:nvSpPr>
          <p:spPr>
            <a:xfrm>
              <a:off x="4714876" y="3571583"/>
              <a:ext cx="285752" cy="286167"/>
            </a:xfrm>
            <a:prstGeom prst="diamond">
              <a:avLst/>
            </a:prstGeom>
            <a:solidFill>
              <a:srgbClr val="FFFF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39" name="Diamond 38"/>
            <p:cNvSpPr/>
            <p:nvPr/>
          </p:nvSpPr>
          <p:spPr>
            <a:xfrm>
              <a:off x="5214942" y="5143838"/>
              <a:ext cx="285752" cy="286167"/>
            </a:xfrm>
            <a:prstGeom prst="diamond">
              <a:avLst/>
            </a:prstGeom>
            <a:solidFill>
              <a:srgbClr val="FFFF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38" name="Diamond 37"/>
            <p:cNvSpPr/>
            <p:nvPr/>
          </p:nvSpPr>
          <p:spPr>
            <a:xfrm>
              <a:off x="3357554" y="5072297"/>
              <a:ext cx="285752" cy="286167"/>
            </a:xfrm>
            <a:prstGeom prst="diamond">
              <a:avLst/>
            </a:prstGeom>
            <a:solidFill>
              <a:srgbClr val="FFFF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37" name="Diamond 36"/>
            <p:cNvSpPr/>
            <p:nvPr/>
          </p:nvSpPr>
          <p:spPr>
            <a:xfrm>
              <a:off x="3571868" y="3428499"/>
              <a:ext cx="285752" cy="286167"/>
            </a:xfrm>
            <a:prstGeom prst="diamond">
              <a:avLst/>
            </a:prstGeom>
            <a:solidFill>
              <a:srgbClr val="FFFF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Angsana New" pitchFamily="18" charset="-34"/>
                <a:cs typeface="Angsana New" pitchFamily="18" charset="-34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429000" y="1214438"/>
            <a:ext cx="2203450" cy="5238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Angsana New" pitchFamily="18" charset="-34"/>
                <a:cs typeface="Angsana New" pitchFamily="18" charset="-34"/>
              </a:rPr>
              <a:t>A SPIDER CHART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37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5" y="1196752"/>
            <a:ext cx="2464246" cy="253156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latin typeface="AngsanaUPC" pitchFamily="18" charset="-34"/>
                <a:cs typeface="AngsanaUPC" pitchFamily="18" charset="-34"/>
              </a:rPr>
              <a:t>XII.3</a:t>
            </a:r>
            <a:endParaRPr lang="en-US" sz="3600" b="1" dirty="0"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600" b="1" dirty="0">
                <a:latin typeface="AngsanaUPC" pitchFamily="18" charset="-34"/>
                <a:cs typeface="AngsanaUPC" pitchFamily="18" charset="-34"/>
              </a:rPr>
              <a:t>การใช้ประโยชน์ของ </a:t>
            </a: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Screening Card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000375" y="928688"/>
            <a:ext cx="121443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200" b="1">
                <a:latin typeface="AngsanaUPC" panose="02020603050405020304" pitchFamily="18" charset="-34"/>
                <a:cs typeface="AngsanaUPC" panose="02020603050405020304" pitchFamily="18" charset="-34"/>
              </a:rPr>
              <a:t>Primary </a:t>
            </a:r>
          </a:p>
          <a:p>
            <a:pPr eaLnBrk="1" hangingPunct="1"/>
            <a:r>
              <a:rPr lang="en-US" altLang="th-TH" sz="3200" b="1">
                <a:latin typeface="AngsanaUPC" panose="02020603050405020304" pitchFamily="18" charset="-34"/>
                <a:cs typeface="AngsanaUPC" panose="02020603050405020304" pitchFamily="18" charset="-34"/>
              </a:rPr>
              <a:t>Benefit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572000" y="412750"/>
            <a:ext cx="3357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0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Self-Evaluation Report </a:t>
            </a:r>
            <a:r>
              <a:rPr lang="th-TH" altLang="th-TH" sz="30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(ประเมินตนเอง)</a:t>
            </a:r>
            <a:endParaRPr lang="en-US" alt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000375" y="3786188"/>
            <a:ext cx="15716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200" b="1">
                <a:latin typeface="AngsanaUPC" panose="02020603050405020304" pitchFamily="18" charset="-34"/>
                <a:cs typeface="AngsanaUPC" panose="02020603050405020304" pitchFamily="18" charset="-34"/>
              </a:rPr>
              <a:t>Secondary </a:t>
            </a:r>
          </a:p>
          <a:p>
            <a:pPr eaLnBrk="1" hangingPunct="1"/>
            <a:r>
              <a:rPr lang="en-US" altLang="th-TH" sz="3200" b="1">
                <a:latin typeface="AngsanaUPC" panose="02020603050405020304" pitchFamily="18" charset="-34"/>
                <a:cs typeface="AngsanaUPC" panose="02020603050405020304" pitchFamily="18" charset="-34"/>
              </a:rPr>
              <a:t>Benefit</a:t>
            </a: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699794" y="1160768"/>
            <a:ext cx="266830" cy="3024296"/>
            <a:chOff x="2414031" y="1166699"/>
            <a:chExt cx="266832" cy="3225939"/>
          </a:xfrm>
        </p:grpSpPr>
        <p:cxnSp>
          <p:nvCxnSpPr>
            <p:cNvPr id="50" name="Straight Connector 49"/>
            <p:cNvCxnSpPr/>
            <p:nvPr/>
          </p:nvCxnSpPr>
          <p:spPr>
            <a:xfrm rot="10800000" flipV="1">
              <a:off x="2414031" y="1281891"/>
              <a:ext cx="0" cy="3033622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39" name="Right Arrow 38"/>
            <p:cNvSpPr/>
            <p:nvPr/>
          </p:nvSpPr>
          <p:spPr>
            <a:xfrm>
              <a:off x="2428861" y="1166699"/>
              <a:ext cx="252002" cy="192001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2428861" y="4200637"/>
              <a:ext cx="252002" cy="192001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4283964" y="584704"/>
            <a:ext cx="252000" cy="1368112"/>
            <a:chOff x="4786314" y="443066"/>
            <a:chExt cx="252002" cy="1498417"/>
          </a:xfrm>
        </p:grpSpPr>
        <p:cxnSp>
          <p:nvCxnSpPr>
            <p:cNvPr id="13" name="Straight Connector 12"/>
            <p:cNvCxnSpPr/>
            <p:nvPr/>
          </p:nvCxnSpPr>
          <p:spPr>
            <a:xfrm rot="10800000" flipV="1">
              <a:off x="4786318" y="521906"/>
              <a:ext cx="0" cy="130115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4" name="Right Arrow 13"/>
            <p:cNvSpPr/>
            <p:nvPr/>
          </p:nvSpPr>
          <p:spPr>
            <a:xfrm>
              <a:off x="4786314" y="443066"/>
              <a:ext cx="252002" cy="197144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4786314" y="1744339"/>
              <a:ext cx="252002" cy="197144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572000" y="1571625"/>
            <a:ext cx="385762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30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เพื่อนำผลการศึกษามาปรับปรุงการบริหารและการจัดการมหาวิทยาลัยแห่งนั้นๆ</a:t>
            </a:r>
            <a:endParaRPr lang="en-US" alt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714875" y="3429000"/>
            <a:ext cx="3571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en-US" altLang="th-TH" sz="3000" b="1">
                <a:latin typeface="AngsanaUPC" panose="02020603050405020304" pitchFamily="18" charset="-34"/>
                <a:cs typeface="AngsanaUPC" panose="02020603050405020304" pitchFamily="18" charset="-34"/>
              </a:rPr>
              <a:t>Comparative Evaluation Report </a:t>
            </a:r>
            <a:r>
              <a:rPr lang="th-TH" altLang="th-TH" sz="3000" b="1">
                <a:latin typeface="AngsanaUPC" panose="02020603050405020304" pitchFamily="18" charset="-34"/>
                <a:cs typeface="AngsanaUPC" panose="02020603050405020304" pitchFamily="18" charset="-34"/>
              </a:rPr>
              <a:t>(ประเมินเปรียบเทียบ)</a:t>
            </a:r>
            <a:endParaRPr lang="en-US" altLang="th-TH" sz="30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714875" y="4653136"/>
            <a:ext cx="4143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30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เพื่อเปรียบเทียบระดับการบริหารและการจัดการกับมหาวิทยาลัยอื่นที่ร่วมศึกษาโดยใช้ </a:t>
            </a:r>
            <a:r>
              <a:rPr lang="en-US" altLang="th-TH" sz="30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Screening Card </a:t>
            </a:r>
            <a:r>
              <a:rPr lang="th-TH" altLang="th-TH" sz="30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เดียวกัน</a:t>
            </a:r>
            <a:endParaRPr lang="en-US" altLang="th-TH" sz="3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pic>
        <p:nvPicPr>
          <p:cNvPr id="7170" name="Picture 2" descr="http://www.blueriotlabs.com/wp-content/uploads/2011/03/checklist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1635" y="3857628"/>
            <a:ext cx="1980101" cy="1026258"/>
          </a:xfrm>
          <a:prstGeom prst="rect">
            <a:avLst/>
          </a:prstGeom>
          <a:noFill/>
        </p:spPr>
      </p:pic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38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grpSp>
        <p:nvGrpSpPr>
          <p:cNvPr id="25" name="Group 23"/>
          <p:cNvGrpSpPr>
            <a:grpSpLocks/>
          </p:cNvGrpSpPr>
          <p:nvPr/>
        </p:nvGrpSpPr>
        <p:grpSpPr bwMode="auto">
          <a:xfrm>
            <a:off x="4453059" y="3641088"/>
            <a:ext cx="252000" cy="1368112"/>
            <a:chOff x="4786314" y="443066"/>
            <a:chExt cx="252002" cy="1498417"/>
          </a:xfrm>
        </p:grpSpPr>
        <p:cxnSp>
          <p:nvCxnSpPr>
            <p:cNvPr id="26" name="Straight Connector 25"/>
            <p:cNvCxnSpPr/>
            <p:nvPr/>
          </p:nvCxnSpPr>
          <p:spPr>
            <a:xfrm rot="10800000" flipV="1">
              <a:off x="4786318" y="521906"/>
              <a:ext cx="0" cy="130115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7" name="Right Arrow 26"/>
            <p:cNvSpPr/>
            <p:nvPr/>
          </p:nvSpPr>
          <p:spPr>
            <a:xfrm>
              <a:off x="4786314" y="443066"/>
              <a:ext cx="252002" cy="197144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0" name="Right Arrow 29"/>
            <p:cNvSpPr/>
            <p:nvPr/>
          </p:nvSpPr>
          <p:spPr>
            <a:xfrm>
              <a:off x="4786314" y="1744339"/>
              <a:ext cx="252002" cy="197144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8" grpId="0"/>
      <p:bldP spid="29" grpId="0"/>
      <p:bldP spid="17" grpId="0"/>
      <p:bldP spid="21" grpId="0"/>
      <p:bldP spid="2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gocanvas.com/content/images/image-uploads/checklist_visual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56732" y="4866373"/>
            <a:ext cx="1118498" cy="157606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2875" y="548680"/>
            <a:ext cx="1928813" cy="4187845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XII.4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การวิจัยโดยใช้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Screening Card 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ใน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การเทียบระดับ 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University Governance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00313" y="374650"/>
            <a:ext cx="62865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3000" b="1">
                <a:latin typeface="AngsanaUPC" panose="02020603050405020304" pitchFamily="18" charset="-34"/>
                <a:cs typeface="AngsanaUPC" panose="02020603050405020304" pitchFamily="18" charset="-34"/>
              </a:rPr>
              <a:t>เครื่องมือการวิจัย</a:t>
            </a:r>
            <a:r>
              <a:rPr lang="en-US" altLang="th-TH" sz="3000" b="1"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altLang="th-TH" sz="3000" b="1">
                <a:latin typeface="AngsanaUPC" panose="02020603050405020304" pitchFamily="18" charset="-34"/>
                <a:cs typeface="AngsanaUPC" panose="02020603050405020304" pitchFamily="18" charset="-34"/>
              </a:rPr>
              <a:t>แบบสอบถาม 5 มิติ   45 ข้อถาม</a:t>
            </a:r>
            <a:endParaRPr lang="en-US" altLang="th-TH" sz="30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4175986" y="1088761"/>
            <a:ext cx="252007" cy="2952289"/>
            <a:chOff x="4175987" y="1094787"/>
            <a:chExt cx="252010" cy="3153602"/>
          </a:xfrm>
        </p:grpSpPr>
        <p:cxnSp>
          <p:nvCxnSpPr>
            <p:cNvPr id="18" name="Straight Connector 17"/>
            <p:cNvCxnSpPr/>
            <p:nvPr/>
          </p:nvCxnSpPr>
          <p:spPr>
            <a:xfrm rot="10800000" flipV="1">
              <a:off x="4214810" y="1171672"/>
              <a:ext cx="0" cy="2961019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9" name="Right Arrow 18"/>
            <p:cNvSpPr/>
            <p:nvPr/>
          </p:nvSpPr>
          <p:spPr>
            <a:xfrm>
              <a:off x="4175987" y="1094787"/>
              <a:ext cx="252003" cy="192274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4175994" y="4056115"/>
              <a:ext cx="252003" cy="192274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500563" y="928688"/>
            <a:ext cx="4214812" cy="278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500" b="1" dirty="0">
                <a:latin typeface="AngsanaUPC" pitchFamily="18" charset="-34"/>
                <a:cs typeface="AngsanaUPC" pitchFamily="18" charset="-34"/>
              </a:rPr>
              <a:t>มหาวิทยาลัยตั้งคณะผู้ศึกษาแบบสอบถาม </a:t>
            </a:r>
            <a:r>
              <a:rPr lang="en-US" sz="2500" b="1" dirty="0">
                <a:latin typeface="AngsanaUPC" pitchFamily="18" charset="-34"/>
                <a:cs typeface="AngsanaUPC" pitchFamily="18" charset="-34"/>
              </a:rPr>
              <a:t>(Focal Point) </a:t>
            </a:r>
            <a:r>
              <a:rPr lang="th-TH" sz="2500" b="1" dirty="0">
                <a:latin typeface="AngsanaUPC" pitchFamily="18" charset="-34"/>
                <a:cs typeface="AngsanaUPC" pitchFamily="18" charset="-34"/>
              </a:rPr>
              <a:t>และคัดเลือกผู้ที่เกี่ยวข้องกับข้อถาม จำนวนไม่เกิน 10 คน เป็นผู้ตอบแบบสอบถาม ประกอบด้วย</a:t>
            </a:r>
          </a:p>
          <a:p>
            <a:pPr marL="360363" indent="-360363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Both"/>
              <a:defRPr/>
            </a:pPr>
            <a:r>
              <a:rPr lang="th-TH" sz="2500" b="1" dirty="0">
                <a:latin typeface="AngsanaUPC" pitchFamily="18" charset="-34"/>
                <a:cs typeface="AngsanaUPC" pitchFamily="18" charset="-34"/>
              </a:rPr>
              <a:t>กรรมการสภามหาวิทยาลัย</a:t>
            </a:r>
          </a:p>
          <a:p>
            <a:pPr marL="360363" indent="-360363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Both"/>
              <a:defRPr/>
            </a:pPr>
            <a:r>
              <a:rPr lang="th-TH" sz="2500" b="1" dirty="0">
                <a:latin typeface="AngsanaUPC" pitchFamily="18" charset="-34"/>
                <a:cs typeface="AngsanaUPC" pitchFamily="18" charset="-34"/>
              </a:rPr>
              <a:t>กรรมการสภาวิชาการหรือคณาจารย์ประจำ</a:t>
            </a:r>
          </a:p>
          <a:p>
            <a:pPr marL="360363" indent="-360363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Both"/>
              <a:defRPr/>
            </a:pPr>
            <a:r>
              <a:rPr lang="th-TH" sz="2500" b="1" dirty="0">
                <a:latin typeface="AngsanaUPC" pitchFamily="18" charset="-34"/>
                <a:cs typeface="AngsanaUPC" pitchFamily="18" charset="-34"/>
              </a:rPr>
              <a:t>ผู้บริหารมหาวิทยาลัย</a:t>
            </a:r>
            <a:endParaRPr lang="en-US" sz="25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500563" y="3714750"/>
            <a:ext cx="428625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500" b="1">
                <a:latin typeface="AngsanaUPC" panose="02020603050405020304" pitchFamily="18" charset="-34"/>
                <a:cs typeface="AngsanaUPC" panose="02020603050405020304" pitchFamily="18" charset="-34"/>
              </a:rPr>
              <a:t>นำผลของ </a:t>
            </a:r>
            <a:r>
              <a:rPr lang="en-US" altLang="th-TH" sz="2500" b="1">
                <a:latin typeface="AngsanaUPC" panose="02020603050405020304" pitchFamily="18" charset="-34"/>
                <a:cs typeface="AngsanaUPC" panose="02020603050405020304" pitchFamily="18" charset="-34"/>
              </a:rPr>
              <a:t>Self-Evaluation Report </a:t>
            </a:r>
            <a:r>
              <a:rPr lang="th-TH" altLang="th-TH" sz="2500" b="1">
                <a:latin typeface="AngsanaUPC" panose="02020603050405020304" pitchFamily="18" charset="-34"/>
                <a:cs typeface="AngsanaUPC" panose="02020603050405020304" pitchFamily="18" charset="-34"/>
              </a:rPr>
              <a:t>ไปอภิปรายผลกับกลุ่มผู้บริหาร คณาจารย์และบุคลากรที่เกี่ยวข้องกับ </a:t>
            </a:r>
            <a:r>
              <a:rPr lang="en-US" altLang="th-TH" sz="2500" b="1">
                <a:latin typeface="AngsanaUPC" panose="02020603050405020304" pitchFamily="18" charset="-34"/>
                <a:cs typeface="AngsanaUPC" panose="02020603050405020304" pitchFamily="18" charset="-34"/>
              </a:rPr>
              <a:t>Governance </a:t>
            </a:r>
            <a:r>
              <a:rPr lang="th-TH" altLang="th-TH" sz="2500" b="1">
                <a:latin typeface="AngsanaUPC" panose="02020603050405020304" pitchFamily="18" charset="-34"/>
                <a:cs typeface="AngsanaUPC" panose="02020603050405020304" pitchFamily="18" charset="-34"/>
              </a:rPr>
              <a:t>มหาวิทยาลัย เพื่อสรุปข้อเสนอแนะและเพื่อการปรับปรุงหรือดำเนินการต่อไป</a:t>
            </a:r>
            <a:endParaRPr lang="en-US" altLang="th-TH" sz="25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2195738" y="584704"/>
            <a:ext cx="270825" cy="5580600"/>
            <a:chOff x="2195723" y="516380"/>
            <a:chExt cx="270828" cy="5787329"/>
          </a:xfrm>
        </p:grpSpPr>
        <p:cxnSp>
          <p:nvCxnSpPr>
            <p:cNvPr id="50" name="Straight Connector 49"/>
            <p:cNvCxnSpPr/>
            <p:nvPr/>
          </p:nvCxnSpPr>
          <p:spPr>
            <a:xfrm rot="10800000" flipV="1">
              <a:off x="2214547" y="591661"/>
              <a:ext cx="0" cy="5637372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39" name="Right Arrow 38"/>
            <p:cNvSpPr/>
            <p:nvPr/>
          </p:nvSpPr>
          <p:spPr>
            <a:xfrm>
              <a:off x="2195723" y="516380"/>
              <a:ext cx="252003" cy="186668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2214548" y="6117041"/>
              <a:ext cx="252003" cy="186668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2214547" y="2786057"/>
              <a:ext cx="252003" cy="186668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500313" y="5786438"/>
            <a:ext cx="66436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3000" b="1">
                <a:latin typeface="AngsanaUPC" panose="02020603050405020304" pitchFamily="18" charset="-34"/>
                <a:cs typeface="AngsanaUPC" panose="02020603050405020304" pitchFamily="18" charset="-34"/>
              </a:rPr>
              <a:t>สรุปผลการวิจัยและข้อเสนอแนะเสนอต่อสภามหาวิทยาลัย</a:t>
            </a:r>
            <a:endParaRPr lang="en-US" altLang="th-TH" sz="30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500313" y="2571750"/>
            <a:ext cx="1714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3000" b="1">
                <a:latin typeface="AngsanaUPC" panose="02020603050405020304" pitchFamily="18" charset="-34"/>
                <a:cs typeface="AngsanaUPC" panose="02020603050405020304" pitchFamily="18" charset="-34"/>
              </a:rPr>
              <a:t>ผู้ตอบแบบสอบถาม</a:t>
            </a:r>
            <a:endParaRPr lang="en-US" altLang="th-TH" sz="30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39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/>
      <p:bldP spid="22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07505" y="206723"/>
            <a:ext cx="2032176" cy="3223796"/>
          </a:xfrm>
          <a:prstGeom prst="roundRect">
            <a:avLst/>
          </a:prstGeom>
          <a:ln w="38100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</a:t>
            </a:r>
            <a:r>
              <a:rPr lang="en-US" sz="32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</a:t>
            </a: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การนำหลักการ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Good Governance </a:t>
            </a: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มาใช้ในประเทศไทย</a:t>
            </a:r>
            <a:endParaRPr lang="th-TH" sz="32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2555776" y="116632"/>
            <a:ext cx="6652564" cy="138499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วิกฤตเศรษฐกิจที่ประเทศไทยเผชิญในปี พ.ศ.2540 เกิดจากการจัดการที่ด้อยประสิทธิภาพและการทุจริตประพฤติมิชอบ ทำให้รัฐบาลต้องให้ความสำคัญกับหลักการ </a:t>
            </a: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Good Governance 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มากยิ่งขึ้น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2143108" y="-42863"/>
            <a:ext cx="291171" cy="0"/>
          </a:xfrm>
          <a:prstGeom prst="line">
            <a:avLst/>
          </a:prstGeom>
          <a:ln>
            <a:noFill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312373" y="-42863"/>
            <a:ext cx="281354" cy="0"/>
          </a:xfrm>
          <a:prstGeom prst="line">
            <a:avLst/>
          </a:prstGeom>
          <a:noFill/>
          <a:ln w="57150">
            <a:noFill/>
            <a:round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752444" y="6445250"/>
            <a:ext cx="284052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4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123728" y="1358850"/>
            <a:ext cx="188645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2589163" y="1532801"/>
            <a:ext cx="6336704" cy="95410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รัฐบาลได้ออกระเบียบสำนักนายกรัฐมนตรีว่าด้วยการสร้างระบบบริหารกิจการบ้านเมืองและสังคมที่ดีโดยยึดหลัก 6 ประการ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8" name="Rectangle 9"/>
          <p:cNvSpPr>
            <a:spLocks noChangeArrowheads="1"/>
          </p:cNvSpPr>
          <p:nvPr/>
        </p:nvSpPr>
        <p:spPr bwMode="auto">
          <a:xfrm>
            <a:off x="2987824" y="2462394"/>
            <a:ext cx="5640045" cy="95410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หลักนิติธรรม, คุณธรรม, ความโปร่งใส, การมีส่วนร่วม, ความรับผิดชอบ และหลักความคุ้มค่า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0" name="Bent-Up Arrow 29"/>
          <p:cNvSpPr/>
          <p:nvPr/>
        </p:nvSpPr>
        <p:spPr>
          <a:xfrm rot="5400000">
            <a:off x="2657678" y="2410150"/>
            <a:ext cx="396000" cy="252000"/>
          </a:xfrm>
          <a:prstGeom prst="bent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2555776" y="3485326"/>
            <a:ext cx="6480720" cy="181588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รัฐบาลได้ตราพระราชกฤษฎีกาว่าด้วยหลักเกณฑ์และวิธีการบริหารกิจการบ้านเมืองที่ดี พ.ศ.2546 กำหนดหลักเกณฑ์และวิธีการให้ ส่วนราชการและรัฐวิสาหกิจถือปฏิบัติตามหลัก </a:t>
            </a: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Good Governance 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ในการบริหารกิจการบ้านเมืองที่ดี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2517155" y="5344454"/>
            <a:ext cx="6480720" cy="138499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ในประเทศไทยหลัก </a:t>
            </a: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“Good Governance” 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มีชื่อเรียกหลายชื่อ อาทิ “หลักการบริหารจัดการที่ดี” “ธรรมรัฐ”  “</a:t>
            </a:r>
            <a:r>
              <a:rPr lang="th-TH" b="1" dirty="0" err="1" smtClean="0">
                <a:latin typeface="AngsanaUPC" pitchFamily="18" charset="-34"/>
                <a:cs typeface="AngsanaUPC" pitchFamily="18" charset="-34"/>
              </a:rPr>
              <a:t>บรรษัทภิ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บาล” และ “</a:t>
            </a:r>
            <a:r>
              <a:rPr lang="th-TH" b="1" dirty="0" err="1" smtClean="0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บาล”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25878" y="369216"/>
            <a:ext cx="243772" cy="5220024"/>
            <a:chOff x="2325878" y="369216"/>
            <a:chExt cx="243772" cy="5220024"/>
          </a:xfrm>
        </p:grpSpPr>
        <p:grpSp>
          <p:nvGrpSpPr>
            <p:cNvPr id="4" name="Group 3"/>
            <p:cNvGrpSpPr/>
            <p:nvPr/>
          </p:nvGrpSpPr>
          <p:grpSpPr>
            <a:xfrm>
              <a:off x="2339752" y="369216"/>
              <a:ext cx="229898" cy="5220000"/>
              <a:chOff x="2143125" y="1196975"/>
              <a:chExt cx="357188" cy="4713049"/>
            </a:xfrm>
          </p:grpSpPr>
          <p:grpSp>
            <p:nvGrpSpPr>
              <p:cNvPr id="2" name="กลุ่ม 18"/>
              <p:cNvGrpSpPr>
                <a:grpSpLocks/>
              </p:cNvGrpSpPr>
              <p:nvPr/>
            </p:nvGrpSpPr>
            <p:grpSpPr bwMode="auto">
              <a:xfrm>
                <a:off x="2143125" y="1196975"/>
                <a:ext cx="357188" cy="4713049"/>
                <a:chOff x="2143108" y="1196966"/>
                <a:chExt cx="357190" cy="4713074"/>
              </a:xfrm>
            </p:grpSpPr>
            <p:sp>
              <p:nvSpPr>
                <p:cNvPr id="13334" name="Line 7"/>
                <p:cNvSpPr>
                  <a:spLocks noChangeShapeType="1"/>
                </p:cNvSpPr>
                <p:nvPr/>
              </p:nvSpPr>
              <p:spPr bwMode="auto">
                <a:xfrm>
                  <a:off x="2143108" y="1196966"/>
                  <a:ext cx="0" cy="471307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th-TH"/>
                </a:p>
              </p:txBody>
            </p:sp>
            <p:sp>
              <p:nvSpPr>
                <p:cNvPr id="13335" name="Line 17"/>
                <p:cNvSpPr>
                  <a:spLocks noChangeShapeType="1"/>
                </p:cNvSpPr>
                <p:nvPr/>
              </p:nvSpPr>
              <p:spPr bwMode="auto">
                <a:xfrm>
                  <a:off x="2143108" y="1196966"/>
                  <a:ext cx="35719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th-TH"/>
                </a:p>
              </p:txBody>
            </p:sp>
          </p:grp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2143125" y="2464261"/>
                <a:ext cx="3571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>
                <a:off x="2143125" y="4284675"/>
                <a:ext cx="3571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2325878" y="5589240"/>
              <a:ext cx="22989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39329" y="3717032"/>
            <a:ext cx="1851013" cy="1080121"/>
            <a:chOff x="1979712" y="4005064"/>
            <a:chExt cx="5400675" cy="2588519"/>
          </a:xfrm>
        </p:grpSpPr>
        <p:pic>
          <p:nvPicPr>
            <p:cNvPr id="29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4" descr="Related image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731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5" grpId="0" animBg="1"/>
      <p:bldP spid="27" grpId="0"/>
      <p:bldP spid="28" grpId="0"/>
      <p:bldP spid="30" grpId="0" animBg="1"/>
      <p:bldP spid="31" grpId="0"/>
      <p:bldP spid="2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" y="1027113"/>
            <a:ext cx="2714625" cy="5259348"/>
          </a:xfrm>
          <a:prstGeom prst="roundRect">
            <a:avLst>
              <a:gd name="adj" fmla="val 8246"/>
            </a:avLst>
          </a:prstGeom>
          <a:solidFill>
            <a:schemeClr val="bg1"/>
          </a:solidFill>
          <a:ln w="28575">
            <a:solidFill>
              <a:srgbClr val="6633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XII.5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การวิจัยนำร่อง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(Pilot Study)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กรณีศึกษามหาวิทยาลัยเทคโนโลยี</a:t>
            </a:r>
            <a:r>
              <a:rPr lang="th-TH" sz="3200" b="1" dirty="0" err="1">
                <a:latin typeface="AngsanaUPC" pitchFamily="18" charset="-34"/>
                <a:cs typeface="AngsanaUPC" pitchFamily="18" charset="-34"/>
              </a:rPr>
              <a:t>สุร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นารี </a:t>
            </a: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    (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28 มีนาคม 2556) </a:t>
            </a: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   เพื่อ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ทดสอบเครื่องมือและ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วิธีการวิจัย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86125" y="1866900"/>
            <a:ext cx="5500688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8288" indent="-268288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1) การบรรยายเรื่องการเทียบ</a:t>
            </a:r>
            <a:r>
              <a:rPr lang="th-TH" altLang="th-TH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ระดับการกำกับดูแลการบ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ริหารและการจัดการมหาวิทยาลัยโดยใช้ </a:t>
            </a:r>
            <a:r>
              <a:rPr lang="en-US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University Screening Card </a:t>
            </a:r>
            <a:r>
              <a:rPr lang="th-TH" altLang="th-TH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แก่คณะผู้บริหารมหาวิทยาลัยจำนวน 51 คน เป็นเวลา 45 นาที</a:t>
            </a:r>
            <a:endParaRPr lang="en-US" alt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000369" y="2096873"/>
            <a:ext cx="252002" cy="4865903"/>
            <a:chOff x="3000364" y="2096871"/>
            <a:chExt cx="252006" cy="4866343"/>
          </a:xfrm>
        </p:grpSpPr>
        <p:cxnSp>
          <p:nvCxnSpPr>
            <p:cNvPr id="50" name="Straight Connector 49"/>
            <p:cNvCxnSpPr/>
            <p:nvPr/>
          </p:nvCxnSpPr>
          <p:spPr>
            <a:xfrm rot="5400000">
              <a:off x="588733" y="4551584"/>
              <a:ext cx="4823261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39" name="Right Arrow 38"/>
            <p:cNvSpPr/>
            <p:nvPr/>
          </p:nvSpPr>
          <p:spPr>
            <a:xfrm>
              <a:off x="3000366" y="2096871"/>
              <a:ext cx="252004" cy="180016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3000365" y="4329320"/>
              <a:ext cx="252004" cy="180016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286125" y="4144963"/>
            <a:ext cx="535781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8288" indent="-268288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3200" b="1">
                <a:latin typeface="AngsanaUPC" panose="02020603050405020304" pitchFamily="18" charset="-34"/>
                <a:cs typeface="AngsanaUPC" panose="02020603050405020304" pitchFamily="18" charset="-34"/>
              </a:rPr>
              <a:t>2) ขอให้ผู้เข้าฟังการบรรยายทั้ง 51 คน ตอบแบบสอบถามฉบับย่อของธนาคารโลก จำนวน 16 คำถาม ครอบคลุมทั้ง 5 มิติ</a:t>
            </a:r>
            <a:endParaRPr lang="en-US" altLang="th-TH" sz="3200" b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pic>
        <p:nvPicPr>
          <p:cNvPr id="9" name="Picture 4" descr="http://web.sut.ac.th/sutnew/graduate2012/wp-content/uploads/2012/08/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42852"/>
            <a:ext cx="110029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40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" y="611188"/>
            <a:ext cx="2714625" cy="5162312"/>
          </a:xfrm>
          <a:prstGeom prst="roundRect">
            <a:avLst>
              <a:gd name="adj" fmla="val 10189"/>
            </a:avLst>
          </a:prstGeom>
          <a:solidFill>
            <a:schemeClr val="bg1"/>
          </a:solidFill>
          <a:ln w="28575">
            <a:solidFill>
              <a:srgbClr val="6633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XII.5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การวิจัยนำร่อง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(Pilot Study)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กรณีศึกษามหาวิทยาลัยเทคโนโลยี</a:t>
            </a:r>
            <a:r>
              <a:rPr lang="th-TH" sz="3200" b="1" dirty="0" err="1">
                <a:latin typeface="AngsanaUPC" pitchFamily="18" charset="-34"/>
                <a:cs typeface="AngsanaUPC" pitchFamily="18" charset="-34"/>
              </a:rPr>
              <a:t>สุร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นารี </a:t>
            </a: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   (</a:t>
            </a: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28 มีนาคม 2556) เพื่อทดสอบเครื่องมือและ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>
                <a:latin typeface="AngsanaUPC" pitchFamily="18" charset="-34"/>
                <a:cs typeface="AngsanaUPC" pitchFamily="18" charset="-34"/>
              </a:rPr>
              <a:t>วิธีการวิจัย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3000369" y="-26816"/>
            <a:ext cx="252002" cy="5184009"/>
            <a:chOff x="3000364" y="-170793"/>
            <a:chExt cx="252006" cy="5397060"/>
          </a:xfrm>
        </p:grpSpPr>
        <p:cxnSp>
          <p:nvCxnSpPr>
            <p:cNvPr id="50" name="Straight Connector 49"/>
            <p:cNvCxnSpPr/>
            <p:nvPr/>
          </p:nvCxnSpPr>
          <p:spPr>
            <a:xfrm rot="16200000" flipH="1">
              <a:off x="339318" y="2490253"/>
              <a:ext cx="5322091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39" name="Right Arrow 38"/>
            <p:cNvSpPr/>
            <p:nvPr/>
          </p:nvSpPr>
          <p:spPr>
            <a:xfrm>
              <a:off x="3000366" y="465859"/>
              <a:ext cx="252004" cy="187398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3000364" y="5038869"/>
              <a:ext cx="252004" cy="187398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286125" y="412750"/>
            <a:ext cx="5715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68288" indent="-2682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3) คณะผู้วิจัย วิเคราะห์ผลและเสนอเป็นแผนภูมิ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  <a:p>
            <a:pPr marL="2682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ใยแมงมุม 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(Spider Chart) </a:t>
            </a: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ดังนี้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25" y="4786313"/>
            <a:ext cx="5715000" cy="1938337"/>
          </a:xfrm>
          <a:prstGeom prst="rect">
            <a:avLst/>
          </a:prstGeom>
          <a:solidFill>
            <a:srgbClr val="FAEAEC"/>
          </a:solidFill>
          <a:ln>
            <a:solidFill>
              <a:srgbClr val="FFF2E5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68288" indent="-2682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4) สรุปผลการวิจัยนำร่อง</a:t>
            </a:r>
            <a:r>
              <a:rPr lang="en-US" sz="3000" b="1" dirty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3000" b="1" dirty="0">
                <a:latin typeface="AngsanaUPC" pitchFamily="18" charset="-34"/>
                <a:cs typeface="AngsanaUPC" pitchFamily="18" charset="-34"/>
              </a:rPr>
              <a:t>เครื่องมือและวิธีการวิจัยมีคุณภาพใช้การได้ โดยมีการปรับปรุงให้สอดคล้องกับบริบทของมหาวิทยาลัยไทย และควรเพิ่มนิยามและคำชี้แจงให้ชัดเจนยิ่งขึ้น</a:t>
            </a:r>
            <a:endParaRPr lang="en-US" sz="30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3286125" y="1323975"/>
            <a:ext cx="5549900" cy="3319463"/>
            <a:chOff x="3211702" y="1068506"/>
            <a:chExt cx="5626607" cy="3460425"/>
          </a:xfrm>
        </p:grpSpPr>
        <p:grpSp>
          <p:nvGrpSpPr>
            <p:cNvPr id="33800" name="Group 56"/>
            <p:cNvGrpSpPr>
              <a:grpSpLocks/>
            </p:cNvGrpSpPr>
            <p:nvPr/>
          </p:nvGrpSpPr>
          <p:grpSpPr bwMode="auto">
            <a:xfrm>
              <a:off x="3211702" y="1068506"/>
              <a:ext cx="5626607" cy="3460425"/>
              <a:chOff x="3211702" y="1068506"/>
              <a:chExt cx="5626607" cy="3460425"/>
            </a:xfrm>
          </p:grpSpPr>
          <p:grpSp>
            <p:nvGrpSpPr>
              <p:cNvPr id="33807" name="Group 51"/>
              <p:cNvGrpSpPr>
                <a:grpSpLocks/>
              </p:cNvGrpSpPr>
              <p:nvPr/>
            </p:nvGrpSpPr>
            <p:grpSpPr bwMode="auto">
              <a:xfrm>
                <a:off x="4513294" y="1451540"/>
                <a:ext cx="2994737" cy="2834717"/>
                <a:chOff x="4513294" y="1451540"/>
                <a:chExt cx="2994737" cy="2834717"/>
              </a:xfrm>
            </p:grpSpPr>
            <p:sp>
              <p:nvSpPr>
                <p:cNvPr id="20" name="Regular Pentagon 19"/>
                <p:cNvSpPr/>
                <p:nvPr/>
              </p:nvSpPr>
              <p:spPr>
                <a:xfrm>
                  <a:off x="5429512" y="2500007"/>
                  <a:ext cx="1142703" cy="928406"/>
                </a:xfrm>
                <a:prstGeom prst="pentagon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200"/>
                </a:p>
              </p:txBody>
            </p:sp>
            <p:sp>
              <p:nvSpPr>
                <p:cNvPr id="21" name="Regular Pentagon 20"/>
                <p:cNvSpPr/>
                <p:nvPr/>
              </p:nvSpPr>
              <p:spPr>
                <a:xfrm>
                  <a:off x="4644104" y="1642761"/>
                  <a:ext cx="2713518" cy="2427757"/>
                </a:xfrm>
                <a:prstGeom prst="pentagon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200"/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 rot="16200000" flipH="1">
                  <a:off x="5886486" y="3171817"/>
                  <a:ext cx="1237875" cy="989806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rot="5400000">
                  <a:off x="4887023" y="3162159"/>
                  <a:ext cx="1237875" cy="100912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rot="5400000">
                  <a:off x="5212025" y="2249287"/>
                  <a:ext cx="1596991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rot="10800000">
                  <a:off x="4513740" y="2498351"/>
                  <a:ext cx="1496780" cy="551087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rot="10800000" flipV="1">
                  <a:off x="6010521" y="2498351"/>
                  <a:ext cx="1496780" cy="549431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Regular Pentagon 41"/>
                <p:cNvSpPr/>
                <p:nvPr/>
              </p:nvSpPr>
              <p:spPr>
                <a:xfrm>
                  <a:off x="4928976" y="1927407"/>
                  <a:ext cx="2142166" cy="1929629"/>
                </a:xfrm>
                <a:prstGeom prst="pentagon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200"/>
                </a:p>
              </p:txBody>
            </p:sp>
            <p:sp>
              <p:nvSpPr>
                <p:cNvPr id="43" name="Regular Pentagon 42"/>
                <p:cNvSpPr/>
                <p:nvPr/>
              </p:nvSpPr>
              <p:spPr>
                <a:xfrm>
                  <a:off x="5215457" y="2213706"/>
                  <a:ext cx="1570815" cy="1428191"/>
                </a:xfrm>
                <a:prstGeom prst="pentagon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200"/>
                </a:p>
              </p:txBody>
            </p:sp>
            <p:sp>
              <p:nvSpPr>
                <p:cNvPr id="45" name="Regular Pentagon 44"/>
                <p:cNvSpPr/>
                <p:nvPr/>
              </p:nvSpPr>
              <p:spPr>
                <a:xfrm>
                  <a:off x="5714383" y="2713490"/>
                  <a:ext cx="643777" cy="572600"/>
                </a:xfrm>
                <a:prstGeom prst="pentagon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200"/>
                </a:p>
              </p:txBody>
            </p:sp>
          </p:grpSp>
          <p:sp>
            <p:nvSpPr>
              <p:cNvPr id="33808" name="TextBox 12"/>
              <p:cNvSpPr txBox="1">
                <a:spLocks noChangeArrowheads="1"/>
              </p:cNvSpPr>
              <p:nvPr/>
            </p:nvSpPr>
            <p:spPr bwMode="auto">
              <a:xfrm>
                <a:off x="3211702" y="2185674"/>
                <a:ext cx="1448604" cy="481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9pPr>
              </a:lstStyle>
              <a:p>
                <a:pPr algn="ctr" eaLnBrk="1" hangingPunct="1"/>
                <a:r>
                  <a:rPr lang="en-US" altLang="th-TH" sz="2400" b="1">
                    <a:latin typeface="Angsana New" panose="02020603050405020304" pitchFamily="18" charset="-34"/>
                  </a:rPr>
                  <a:t>Participation</a:t>
                </a:r>
              </a:p>
            </p:txBody>
          </p:sp>
          <p:sp>
            <p:nvSpPr>
              <p:cNvPr id="33809" name="TextBox 13"/>
              <p:cNvSpPr txBox="1">
                <a:spLocks noChangeArrowheads="1"/>
              </p:cNvSpPr>
              <p:nvPr/>
            </p:nvSpPr>
            <p:spPr bwMode="auto">
              <a:xfrm>
                <a:off x="4225725" y="1068506"/>
                <a:ext cx="3572742" cy="481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9pPr>
              </a:lstStyle>
              <a:p>
                <a:pPr algn="ctr" eaLnBrk="1" hangingPunct="1"/>
                <a:r>
                  <a:rPr lang="en-US" altLang="th-TH" sz="2400" b="1">
                    <a:latin typeface="Angsana New" panose="02020603050405020304" pitchFamily="18" charset="-34"/>
                  </a:rPr>
                  <a:t>Context, Mission and Goals</a:t>
                </a:r>
              </a:p>
            </p:txBody>
          </p:sp>
          <p:sp>
            <p:nvSpPr>
              <p:cNvPr id="33810" name="TextBox 14"/>
              <p:cNvSpPr txBox="1">
                <a:spLocks noChangeArrowheads="1"/>
              </p:cNvSpPr>
              <p:nvPr/>
            </p:nvSpPr>
            <p:spPr bwMode="auto">
              <a:xfrm>
                <a:off x="7412653" y="2185674"/>
                <a:ext cx="1425656" cy="481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9pPr>
              </a:lstStyle>
              <a:p>
                <a:pPr algn="ctr" eaLnBrk="1" hangingPunct="1"/>
                <a:r>
                  <a:rPr lang="en-US" altLang="th-TH" sz="2400" b="1">
                    <a:latin typeface="Angsana New" panose="02020603050405020304" pitchFamily="18" charset="-34"/>
                  </a:rPr>
                  <a:t>Management</a:t>
                </a:r>
              </a:p>
            </p:txBody>
          </p:sp>
          <p:sp>
            <p:nvSpPr>
              <p:cNvPr id="33811" name="TextBox 17"/>
              <p:cNvSpPr txBox="1">
                <a:spLocks noChangeArrowheads="1"/>
              </p:cNvSpPr>
              <p:nvPr/>
            </p:nvSpPr>
            <p:spPr bwMode="auto">
              <a:xfrm>
                <a:off x="6833212" y="4047621"/>
                <a:ext cx="1486612" cy="481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9pPr>
              </a:lstStyle>
              <a:p>
                <a:pPr algn="ctr" eaLnBrk="1" hangingPunct="1"/>
                <a:r>
                  <a:rPr lang="en-US" altLang="th-TH" sz="2400" b="1">
                    <a:latin typeface="Angsana New" panose="02020603050405020304" pitchFamily="18" charset="-34"/>
                  </a:rPr>
                  <a:t>Autonomy</a:t>
                </a:r>
              </a:p>
            </p:txBody>
          </p:sp>
          <p:sp>
            <p:nvSpPr>
              <p:cNvPr id="33812" name="TextBox 18"/>
              <p:cNvSpPr txBox="1">
                <a:spLocks noChangeArrowheads="1"/>
              </p:cNvSpPr>
              <p:nvPr/>
            </p:nvSpPr>
            <p:spPr bwMode="auto">
              <a:xfrm>
                <a:off x="3501423" y="4047620"/>
                <a:ext cx="1528205" cy="481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ngsana New" panose="02020603050405020304" pitchFamily="18" charset="-34"/>
                  </a:defRPr>
                </a:lvl9pPr>
              </a:lstStyle>
              <a:p>
                <a:pPr algn="ctr" eaLnBrk="1" hangingPunct="1"/>
                <a:r>
                  <a:rPr lang="en-US" altLang="th-TH" sz="2400" b="1">
                    <a:latin typeface="Angsana New" panose="02020603050405020304" pitchFamily="18" charset="-34"/>
                  </a:rPr>
                  <a:t>Accountability</a:t>
                </a:r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rot="5400000">
                <a:off x="6260981" y="3223995"/>
                <a:ext cx="1391783" cy="231760"/>
              </a:xfrm>
              <a:prstGeom prst="line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000864" y="1642762"/>
                <a:ext cx="1089591" cy="1072384"/>
              </a:xfrm>
              <a:prstGeom prst="line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16200000" flipH="1">
                <a:off x="4685529" y="3346813"/>
                <a:ext cx="1143546" cy="22532"/>
              </a:xfrm>
              <a:prstGeom prst="line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>
                <a:endCxn id="21" idx="4"/>
              </p:cNvCxnSpPr>
              <p:nvPr/>
            </p:nvCxnSpPr>
            <p:spPr>
              <a:xfrm>
                <a:off x="5286272" y="4001013"/>
                <a:ext cx="1553110" cy="71162"/>
              </a:xfrm>
              <a:prstGeom prst="line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>
                <a:stCxn id="21" idx="0"/>
              </p:cNvCxnSpPr>
              <p:nvPr/>
            </p:nvCxnSpPr>
            <p:spPr>
              <a:xfrm rot="16200000" flipH="1" flipV="1">
                <a:off x="5033905" y="1824313"/>
                <a:ext cx="1148510" cy="785407"/>
              </a:xfrm>
              <a:prstGeom prst="line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Diamond 33"/>
              <p:cNvSpPr/>
              <p:nvPr/>
            </p:nvSpPr>
            <p:spPr>
              <a:xfrm>
                <a:off x="5964198" y="1606488"/>
                <a:ext cx="108000" cy="108000"/>
              </a:xfrm>
              <a:prstGeom prst="diamond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/>
              </a:p>
            </p:txBody>
          </p:sp>
          <p:sp>
            <p:nvSpPr>
              <p:cNvPr id="46" name="Diamond 45"/>
              <p:cNvSpPr/>
              <p:nvPr/>
            </p:nvSpPr>
            <p:spPr>
              <a:xfrm>
                <a:off x="5178380" y="2714620"/>
                <a:ext cx="108000" cy="108000"/>
              </a:xfrm>
              <a:prstGeom prst="diamond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/>
              </a:p>
            </p:txBody>
          </p:sp>
          <p:sp>
            <p:nvSpPr>
              <p:cNvPr id="47" name="Diamond 46"/>
              <p:cNvSpPr/>
              <p:nvPr/>
            </p:nvSpPr>
            <p:spPr>
              <a:xfrm>
                <a:off x="5214942" y="3929066"/>
                <a:ext cx="108000" cy="108000"/>
              </a:xfrm>
              <a:prstGeom prst="diamond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/>
              </a:p>
            </p:txBody>
          </p:sp>
          <p:sp>
            <p:nvSpPr>
              <p:cNvPr id="48" name="Diamond 47"/>
              <p:cNvSpPr/>
              <p:nvPr/>
            </p:nvSpPr>
            <p:spPr>
              <a:xfrm>
                <a:off x="7035768" y="2606620"/>
                <a:ext cx="108000" cy="108000"/>
              </a:xfrm>
              <a:prstGeom prst="diamond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/>
              </a:p>
            </p:txBody>
          </p:sp>
          <p:sp>
            <p:nvSpPr>
              <p:cNvPr id="49" name="Diamond 48"/>
              <p:cNvSpPr/>
              <p:nvPr/>
            </p:nvSpPr>
            <p:spPr>
              <a:xfrm>
                <a:off x="6786578" y="4035380"/>
                <a:ext cx="108000" cy="108000"/>
              </a:xfrm>
              <a:prstGeom prst="diamond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5624255" y="2845883"/>
              <a:ext cx="515021" cy="3524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sz="1600" b="1" dirty="0">
                  <a:solidFill>
                    <a:schemeClr val="accent3">
                      <a:lumMod val="75000"/>
                    </a:schemeClr>
                  </a:solidFill>
                  <a:latin typeface="+mn-lt"/>
                  <a:cs typeface="+mn-cs"/>
                </a:rPr>
                <a:t>0.00</a:t>
              </a:r>
              <a:endParaRPr lang="en-US" sz="16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624255" y="2571168"/>
              <a:ext cx="515021" cy="3541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sz="1600" b="1" dirty="0">
                  <a:solidFill>
                    <a:schemeClr val="accent3">
                      <a:lumMod val="75000"/>
                    </a:schemeClr>
                  </a:solidFill>
                  <a:latin typeface="+mn-lt"/>
                  <a:cs typeface="+mn-cs"/>
                </a:rPr>
                <a:t>1.00</a:t>
              </a:r>
              <a:endParaRPr lang="en-US" sz="16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624255" y="2304727"/>
              <a:ext cx="515021" cy="3524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sz="1600" b="1" dirty="0">
                  <a:solidFill>
                    <a:schemeClr val="accent3">
                      <a:lumMod val="75000"/>
                    </a:schemeClr>
                  </a:solidFill>
                  <a:latin typeface="+mn-lt"/>
                  <a:cs typeface="+mn-cs"/>
                </a:rPr>
                <a:t>2.00</a:t>
              </a:r>
              <a:endParaRPr lang="en-US" sz="16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624255" y="2018426"/>
              <a:ext cx="515021" cy="3541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sz="1600" b="1" dirty="0">
                  <a:solidFill>
                    <a:schemeClr val="accent3">
                      <a:lumMod val="75000"/>
                    </a:schemeClr>
                  </a:solidFill>
                  <a:latin typeface="+mn-lt"/>
                  <a:cs typeface="+mn-cs"/>
                </a:rPr>
                <a:t>3.00</a:t>
              </a:r>
              <a:endParaRPr lang="en-US" sz="16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624255" y="1713922"/>
              <a:ext cx="515021" cy="3541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sz="1600" b="1" dirty="0">
                  <a:solidFill>
                    <a:schemeClr val="accent3">
                      <a:lumMod val="75000"/>
                    </a:schemeClr>
                  </a:solidFill>
                  <a:latin typeface="+mn-lt"/>
                  <a:cs typeface="+mn-cs"/>
                </a:rPr>
                <a:t>4.00</a:t>
              </a:r>
              <a:endParaRPr lang="en-US" sz="16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624255" y="1429277"/>
              <a:ext cx="515021" cy="3524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sz="1600" b="1" dirty="0">
                  <a:solidFill>
                    <a:schemeClr val="accent3">
                      <a:lumMod val="75000"/>
                    </a:schemeClr>
                  </a:solidFill>
                  <a:latin typeface="+mn-lt"/>
                  <a:cs typeface="+mn-cs"/>
                </a:rPr>
                <a:t>5.00</a:t>
              </a:r>
              <a:endParaRPr lang="en-US" sz="16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44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41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347864" y="831850"/>
            <a:ext cx="20716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ระดับมหาวิทยาลัยแต่ละแห่ง</a:t>
            </a:r>
            <a:endParaRPr lang="en-US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388369" y="4046538"/>
            <a:ext cx="507206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เทียบระดับกับมหาวิทยาลัยใน</a:t>
            </a:r>
          </a:p>
          <a:p>
            <a:pPr eaLnBrk="1" hangingPunct="1"/>
            <a:r>
              <a:rPr lang="th-TH" altLang="th-TH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ต่างประเทศที่ใช้ </a:t>
            </a:r>
            <a:r>
              <a:rPr lang="en-US" altLang="th-TH" b="1" dirty="0">
                <a:latin typeface="AngsanaUPC" panose="02020603050405020304" pitchFamily="18" charset="-34"/>
                <a:cs typeface="AngsanaUPC" panose="02020603050405020304" pitchFamily="18" charset="-34"/>
              </a:rPr>
              <a:t>BENCHMARKING </a:t>
            </a:r>
            <a:r>
              <a:rPr lang="th-TH" altLang="th-TH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เดียวกัน</a:t>
            </a:r>
            <a:endParaRPr lang="en-US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24128" y="366489"/>
            <a:ext cx="30003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ใช้ประกอบ </a:t>
            </a:r>
            <a:r>
              <a:rPr lang="en-US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PERFORMANCE AUDIT </a:t>
            </a:r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ที่ทำอยู่แล้ว</a:t>
            </a:r>
            <a:endParaRPr lang="en-US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57188" y="5373216"/>
            <a:ext cx="8572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079500" indent="-10795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000" b="1" u="sng" dirty="0">
                <a:latin typeface="AngsanaUPC" panose="02020603050405020304" pitchFamily="18" charset="-34"/>
                <a:cs typeface="AngsanaUPC" panose="02020603050405020304" pitchFamily="18" charset="-34"/>
              </a:rPr>
              <a:t>เอกสารอ้างอิง</a:t>
            </a:r>
            <a:r>
              <a:rPr lang="en-US" altLang="th-TH" sz="2000" dirty="0">
                <a:latin typeface="AngsanaUPC" panose="02020603050405020304" pitchFamily="18" charset="-34"/>
                <a:cs typeface="AngsanaUPC" panose="02020603050405020304" pitchFamily="18" charset="-34"/>
              </a:rPr>
              <a:t>: THE WORLD BANK, UNIVERSITIES THROUGH THE LOOKING GLASS: BENCHMARKNG UNIVERSITY GOVERNANCE TO ENABLE HIGHER EDUCATION MODERNIZATION IN MENA, MARCH 2012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347864" y="2643188"/>
            <a:ext cx="4000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b="1" dirty="0">
                <a:latin typeface="AngsanaUPC" panose="02020603050405020304" pitchFamily="18" charset="-34"/>
                <a:cs typeface="AngsanaUPC" panose="02020603050405020304" pitchFamily="18" charset="-34"/>
              </a:rPr>
              <a:t>ระดับระบบมหาวิทยาลัยในประเทศไทย</a:t>
            </a:r>
            <a:endParaRPr lang="en-US" alt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24128" y="1590625"/>
            <a:ext cx="26431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/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ใช้ทำ </a:t>
            </a:r>
            <a:r>
              <a:rPr lang="en-US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BENCHMARKING </a:t>
            </a:r>
            <a:r>
              <a:rPr lang="th-TH" altLang="th-TH" sz="24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โดยเฉพาะ</a:t>
            </a:r>
            <a:endParaRPr lang="en-US" altLang="th-TH" sz="2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6" name="Group 16"/>
          <p:cNvGrpSpPr/>
          <p:nvPr/>
        </p:nvGrpSpPr>
        <p:grpSpPr>
          <a:xfrm>
            <a:off x="5364088" y="476672"/>
            <a:ext cx="324000" cy="1417930"/>
            <a:chOff x="7000892" y="1928802"/>
            <a:chExt cx="270000" cy="1878370"/>
          </a:xfrm>
          <a:solidFill>
            <a:srgbClr val="996633"/>
          </a:solidFill>
        </p:grpSpPr>
        <p:sp>
          <p:nvSpPr>
            <p:cNvPr id="18" name="Rectangle 17"/>
            <p:cNvSpPr/>
            <p:nvPr/>
          </p:nvSpPr>
          <p:spPr>
            <a:xfrm>
              <a:off x="7000892" y="2071678"/>
              <a:ext cx="60000" cy="1621466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7000892" y="1928802"/>
              <a:ext cx="270000" cy="238451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7000892" y="3568721"/>
              <a:ext cx="270000" cy="238451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3071806" y="980752"/>
            <a:ext cx="288000" cy="3456360"/>
            <a:chOff x="3071802" y="980734"/>
            <a:chExt cx="288003" cy="3456386"/>
          </a:xfrm>
        </p:grpSpPr>
        <p:sp>
          <p:nvSpPr>
            <p:cNvPr id="16" name="Right Arrow 15"/>
            <p:cNvSpPr/>
            <p:nvPr/>
          </p:nvSpPr>
          <p:spPr>
            <a:xfrm>
              <a:off x="3071802" y="2780947"/>
              <a:ext cx="288003" cy="216002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3071802" y="4221118"/>
              <a:ext cx="288003" cy="216002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3071802" y="980734"/>
              <a:ext cx="288003" cy="216002"/>
            </a:xfrm>
            <a:prstGeom prst="rightArrow">
              <a:avLst/>
            </a:prstGeom>
            <a:ln>
              <a:solidFill>
                <a:srgbClr val="C0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rot="10800000" flipV="1">
              <a:off x="3071802" y="1089087"/>
              <a:ext cx="1587" cy="3276025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21"/>
          <p:cNvGrpSpPr/>
          <p:nvPr/>
        </p:nvGrpSpPr>
        <p:grpSpPr>
          <a:xfrm>
            <a:off x="214282" y="357166"/>
            <a:ext cx="2643206" cy="4493776"/>
            <a:chOff x="214282" y="571480"/>
            <a:chExt cx="2643206" cy="4006471"/>
          </a:xfrm>
          <a:solidFill>
            <a:schemeClr val="bg1"/>
          </a:solidFill>
          <a:effectLst/>
        </p:grpSpPr>
        <p:sp>
          <p:nvSpPr>
            <p:cNvPr id="3" name="TextBox 2"/>
            <p:cNvSpPr txBox="1"/>
            <p:nvPr/>
          </p:nvSpPr>
          <p:spPr>
            <a:xfrm>
              <a:off x="214282" y="571480"/>
              <a:ext cx="2643206" cy="4006471"/>
            </a:xfrm>
            <a:prstGeom prst="roundRect">
              <a:avLst/>
            </a:prstGeom>
            <a:grpFill/>
            <a:ln w="28575">
              <a:solidFill>
                <a:srgbClr val="663300"/>
              </a:solidFill>
            </a:ln>
            <a:effectLst>
              <a:glow rad="101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dirty="0" smtClean="0">
                  <a:solidFill>
                    <a:sysClr val="windowText" lastClr="000000"/>
                  </a:solidFill>
                  <a:latin typeface="AngsanaUPC" pitchFamily="18" charset="-34"/>
                  <a:cs typeface="AngsanaUPC" pitchFamily="18" charset="-34"/>
                </a:rPr>
                <a:t>XII.6</a:t>
              </a:r>
              <a:endParaRPr lang="en-US" sz="3000" b="1" dirty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sz="3000" b="1" dirty="0">
                  <a:solidFill>
                    <a:sysClr val="windowText" lastClr="000000"/>
                  </a:solidFill>
                  <a:latin typeface="AngsanaUPC" pitchFamily="18" charset="-34"/>
                  <a:cs typeface="AngsanaUPC" pitchFamily="18" charset="-34"/>
                </a:rPr>
                <a:t>การประยุกต์ </a:t>
              </a:r>
              <a:r>
                <a:rPr lang="en-US" sz="3000" b="1" dirty="0">
                  <a:solidFill>
                    <a:sysClr val="windowText" lastClr="000000"/>
                  </a:solidFill>
                  <a:latin typeface="AngsanaUPC" pitchFamily="18" charset="-34"/>
                  <a:cs typeface="AngsanaUPC" pitchFamily="18" charset="-34"/>
                </a:rPr>
                <a:t>BENCHMARKING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dirty="0">
                  <a:solidFill>
                    <a:sysClr val="windowText" lastClr="000000"/>
                  </a:solidFill>
                  <a:latin typeface="AngsanaUPC" pitchFamily="18" charset="-34"/>
                  <a:cs typeface="AngsanaUPC" pitchFamily="18" charset="-34"/>
                </a:rPr>
                <a:t>OF UNIVERSITY GOVERNANCE</a:t>
              </a:r>
              <a:r>
                <a:rPr lang="th-TH" sz="3000" b="1" dirty="0">
                  <a:solidFill>
                    <a:sysClr val="windowText" lastClr="000000"/>
                  </a:solidFill>
                  <a:latin typeface="AngsanaUPC" pitchFamily="18" charset="-34"/>
                  <a:cs typeface="AngsanaUPC" pitchFamily="18" charset="-34"/>
                </a:rPr>
                <a:t> </a:t>
              </a:r>
              <a:endParaRPr lang="en-US" sz="3000" b="1" dirty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sz="3000" b="1" dirty="0">
                  <a:solidFill>
                    <a:sysClr val="windowText" lastClr="000000"/>
                  </a:solidFill>
                  <a:latin typeface="AngsanaUPC" pitchFamily="18" charset="-34"/>
                  <a:cs typeface="AngsanaUPC" pitchFamily="18" charset="-34"/>
                </a:rPr>
                <a:t>ในประเทศไทย</a:t>
              </a:r>
              <a:endParaRPr lang="en-US" sz="3000" b="1" dirty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b="1" dirty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b="1" dirty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b="1" dirty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endParaRPr>
            </a:p>
          </p:txBody>
        </p:sp>
        <p:pic>
          <p:nvPicPr>
            <p:cNvPr id="3074" name="Picture 2" descr="http://www.mygfsi.com/gfsifiles/benchmarking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846238" y="3151293"/>
              <a:ext cx="1368308" cy="1121903"/>
            </a:xfrm>
            <a:prstGeom prst="roundRect">
              <a:avLst/>
            </a:prstGeom>
            <a:grpFill/>
            <a:ln w="28575">
              <a:solidFill>
                <a:srgbClr val="663300"/>
              </a:solidFill>
            </a:ln>
          </p:spPr>
        </p:pic>
      </p:grp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42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0" grpId="0"/>
      <p:bldP spid="11" grpId="0"/>
      <p:bldP spid="1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251520" y="1268760"/>
            <a:ext cx="8712968" cy="4896544"/>
            <a:chOff x="428596" y="468786"/>
            <a:chExt cx="8358246" cy="6224037"/>
          </a:xfrm>
          <a:solidFill>
            <a:schemeClr val="bg1"/>
          </a:solidFill>
        </p:grpSpPr>
        <p:sp>
          <p:nvSpPr>
            <p:cNvPr id="3" name="Folded Corner 2"/>
            <p:cNvSpPr/>
            <p:nvPr/>
          </p:nvSpPr>
          <p:spPr>
            <a:xfrm>
              <a:off x="428596" y="468786"/>
              <a:ext cx="8358246" cy="6224037"/>
            </a:xfrm>
            <a:prstGeom prst="foldedCorner">
              <a:avLst/>
            </a:prstGeom>
            <a:solidFill>
              <a:srgbClr val="663300"/>
            </a:solid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dirty="0">
                <a:latin typeface="AngsanaUPC" pitchFamily="18" charset="-34"/>
                <a:cs typeface="AngsanaUPC" pitchFamily="18" charset="-34"/>
              </a:endParaRPr>
            </a:p>
          </p:txBody>
        </p:sp>
        <p:sp>
          <p:nvSpPr>
            <p:cNvPr id="3073" name="Rectangle 1"/>
            <p:cNvSpPr>
              <a:spLocks noChangeArrowheads="1"/>
            </p:cNvSpPr>
            <p:nvPr/>
          </p:nvSpPr>
          <p:spPr bwMode="auto">
            <a:xfrm flipH="1">
              <a:off x="687540" y="980313"/>
              <a:ext cx="7929618" cy="5124947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thaiDist" eaLnBrk="1" hangingPunct="1">
                <a:defRPr/>
              </a:pPr>
              <a:r>
                <a:rPr lang="th-TH" sz="3200" b="1" dirty="0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สภามหาวิทยาลัยเป็น</a:t>
              </a:r>
              <a:r>
                <a:rPr lang="th-TH" sz="3200" b="1" dirty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องค์กรสูงสุดในรูปองค์คณะบุคคล ทำหน้าที่กำหนด และกำกับนโยบาย กำกับดูแลการบริหารและการจัดการให้</a:t>
              </a:r>
              <a:r>
                <a:rPr lang="th-TH" sz="3200" b="1" dirty="0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มี  การ</a:t>
              </a:r>
              <a:r>
                <a:rPr lang="th-TH" sz="3200" b="1" dirty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ปฏิบัติตามนโยบายและ</a:t>
              </a:r>
              <a:r>
                <a:rPr lang="th-TH" sz="3200" b="1" dirty="0" err="1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พันธ</a:t>
              </a:r>
              <a:r>
                <a:rPr lang="th-TH" sz="3200" b="1" dirty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กิจของสถาบันอุดมศึกษาอย่างมีประสิทธิภาพ และเกิดประสิทธิผล เป็นสภาผู้กำกับ </a:t>
              </a:r>
              <a:r>
                <a:rPr lang="en-US" sz="3200" b="1" dirty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(Governing Board) </a:t>
              </a:r>
              <a:r>
                <a:rPr lang="th-TH" sz="3200" b="1" dirty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ที่อาศัยมติ</a:t>
              </a:r>
              <a:r>
                <a:rPr lang="th-TH" sz="3200" b="1" dirty="0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ของที่</a:t>
              </a:r>
              <a:r>
                <a:rPr lang="th-TH" sz="3200" b="1" dirty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ประชุม ทำหน้าที่</a:t>
              </a:r>
              <a:r>
                <a:rPr lang="th-TH" sz="3200" b="1" dirty="0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พิทักษ์</a:t>
              </a:r>
              <a:r>
                <a:rPr lang="th-TH" sz="3200" b="1" dirty="0" err="1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ธรรมัตตาภิ</a:t>
              </a:r>
              <a:r>
                <a:rPr lang="th-TH" sz="3200" b="1" dirty="0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บาล   </a:t>
              </a:r>
              <a:r>
                <a:rPr lang="en-US" sz="3200" b="1" dirty="0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(Self - Good </a:t>
              </a:r>
              <a:r>
                <a:rPr lang="en-US" sz="3200" b="1" dirty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Governance) </a:t>
              </a:r>
              <a:r>
                <a:rPr lang="th-TH" sz="3200" b="1" dirty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เพื่อให้การบริหารสถาบันอยู่ในครรลอง</a:t>
              </a:r>
              <a:r>
                <a:rPr lang="th-TH" sz="3200" b="1" dirty="0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ของการ</a:t>
              </a:r>
              <a:r>
                <a:rPr lang="th-TH" sz="3200" b="1" dirty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บริหารและการจัดการ</a:t>
              </a:r>
              <a:r>
                <a:rPr lang="th-TH" sz="3200" b="1" dirty="0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ที่ดี โดยอาศัยกลไกการติดตามประเมินผลของ </a:t>
              </a:r>
              <a:r>
                <a:rPr lang="en-US" sz="3200" b="1" dirty="0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Audit Committee </a:t>
              </a:r>
              <a:r>
                <a:rPr lang="th-TH" sz="3200" b="1" dirty="0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และการเทียบระดับ </a:t>
              </a:r>
              <a:r>
                <a:rPr lang="en-US" sz="3200" b="1" dirty="0" smtClean="0">
                  <a:solidFill>
                    <a:schemeClr val="bg1"/>
                  </a:solidFill>
                  <a:latin typeface="AngsanaUPC" pitchFamily="18" charset="-34"/>
                  <a:ea typeface="Cambria Math" pitchFamily="18" charset="0"/>
                  <a:cs typeface="AngsanaUPC" pitchFamily="18" charset="-34"/>
                </a:rPr>
                <a:t>Benchmarking University Governance</a:t>
              </a:r>
              <a:endParaRPr lang="en-US" sz="3200" b="1" dirty="0">
                <a:solidFill>
                  <a:schemeClr val="bg1"/>
                </a:solidFill>
                <a:latin typeface="AngsanaUPC" pitchFamily="18" charset="-34"/>
                <a:ea typeface="Cambria Math" pitchFamily="18" charset="0"/>
                <a:cs typeface="AngsanaUPC" pitchFamily="18" charset="-34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59113" y="260648"/>
            <a:ext cx="2952750" cy="714375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33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1"/>
                </a:solidFill>
                <a:latin typeface="AngsanaUPC" pitchFamily="18" charset="-34"/>
                <a:ea typeface="Cambria Math" pitchFamily="18" charset="0"/>
                <a:cs typeface="AngsanaUPC" pitchFamily="18" charset="-34"/>
              </a:rPr>
              <a:t>XIII: </a:t>
            </a:r>
            <a:r>
              <a:rPr lang="th-TH" sz="3600" b="1" dirty="0">
                <a:solidFill>
                  <a:schemeClr val="tx1"/>
                </a:solidFill>
                <a:latin typeface="AngsanaUPC" pitchFamily="18" charset="-34"/>
                <a:ea typeface="Cambria Math" pitchFamily="18" charset="0"/>
                <a:cs typeface="AngsanaUPC" pitchFamily="18" charset="-34"/>
              </a:rPr>
              <a:t>สรุป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8676456" y="6474822"/>
            <a:ext cx="383438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43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39552" y="612381"/>
            <a:ext cx="8084779" cy="1461939"/>
          </a:xfrm>
          <a:prstGeom prst="rect">
            <a:avLst/>
          </a:prstGeom>
          <a:solidFill>
            <a:srgbClr val="66330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endParaRPr lang="th-TH" sz="1050" spc="1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gsanaUPC" pitchFamily="18" charset="-34"/>
              <a:ea typeface="Calibri" pitchFamily="34" charset="0"/>
              <a:cs typeface="AngsanaUPC" pitchFamily="18" charset="-34"/>
            </a:endParaRPr>
          </a:p>
          <a:p>
            <a:pPr algn="ctr" eaLnBrk="1" hangingPunct="1">
              <a:lnSpc>
                <a:spcPts val="4500"/>
              </a:lnSpc>
              <a:defRPr/>
            </a:pPr>
            <a:r>
              <a:rPr lang="th-TH" sz="4400" spc="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gsanaUPC" pitchFamily="18" charset="-34"/>
                <a:ea typeface="Calibri" pitchFamily="34" charset="0"/>
                <a:cs typeface="AngsanaUPC" pitchFamily="18" charset="-34"/>
              </a:rPr>
              <a:t>การกำกับดูแลกิจการที่ดีในมหาวิทยาลัย</a:t>
            </a:r>
            <a:endParaRPr lang="en-US" sz="4400" spc="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gsanaUPC" pitchFamily="18" charset="-34"/>
              <a:ea typeface="Calibri" pitchFamily="34" charset="0"/>
              <a:cs typeface="AngsanaUPC" pitchFamily="18" charset="-34"/>
            </a:endParaRPr>
          </a:p>
          <a:p>
            <a:pPr algn="ctr" eaLnBrk="1" hangingPunct="1">
              <a:lnSpc>
                <a:spcPts val="4500"/>
              </a:lnSpc>
              <a:defRPr/>
            </a:pPr>
            <a:r>
              <a:rPr lang="en-US" sz="4400" spc="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gsanaUPC" pitchFamily="18" charset="-34"/>
                <a:ea typeface="Calibri" pitchFamily="34" charset="0"/>
                <a:cs typeface="AngsanaUPC" pitchFamily="18" charset="-34"/>
              </a:rPr>
              <a:t>(University Good Governance) </a:t>
            </a:r>
            <a:endParaRPr lang="th-TH" sz="4400" spc="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3" name="Rectangle 3"/>
          <p:cNvSpPr txBox="1">
            <a:spLocks noRot="1" noChangeArrowheads="1"/>
          </p:cNvSpPr>
          <p:nvPr/>
        </p:nvSpPr>
        <p:spPr>
          <a:xfrm>
            <a:off x="467544" y="2529113"/>
            <a:ext cx="8143875" cy="1214438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UPC" pitchFamily="18" charset="-34"/>
                <a:cs typeface="AngsanaUPC" pitchFamily="18" charset="-34"/>
              </a:rPr>
              <a:t>โดย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gsanaUPC" pitchFamily="18" charset="-34"/>
                <a:cs typeface="AngsanaUPC" pitchFamily="18" charset="-34"/>
              </a:rPr>
              <a:t>ศาสตราจารย์ ดร. วิจิตร  ศรีสอ้าน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79712" y="4005064"/>
            <a:ext cx="5400675" cy="2588519"/>
            <a:chOff x="1979712" y="4005064"/>
            <a:chExt cx="5400675" cy="2588519"/>
          </a:xfrm>
        </p:grpSpPr>
        <p:pic>
          <p:nvPicPr>
            <p:cNvPr id="1026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Related image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0943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179512" y="2850635"/>
            <a:ext cx="3768482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ชื่อเรื่อง 1"/>
          <p:cNvSpPr txBox="1">
            <a:spLocks/>
          </p:cNvSpPr>
          <p:nvPr/>
        </p:nvSpPr>
        <p:spPr>
          <a:xfrm>
            <a:off x="307846" y="338739"/>
            <a:ext cx="3768482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ชื่อเรื่อง 1"/>
          <p:cNvSpPr txBox="1">
            <a:spLocks/>
          </p:cNvSpPr>
          <p:nvPr/>
        </p:nvSpPr>
        <p:spPr>
          <a:xfrm>
            <a:off x="395536" y="5298907"/>
            <a:ext cx="3768482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ชื่อเรื่อง 1"/>
          <p:cNvSpPr txBox="1">
            <a:spLocks/>
          </p:cNvSpPr>
          <p:nvPr/>
        </p:nvSpPr>
        <p:spPr>
          <a:xfrm>
            <a:off x="323528" y="3710136"/>
            <a:ext cx="2558058" cy="137274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000"/>
              </a:lnSpc>
            </a:pP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หลักความรับผิดชอบ</a:t>
            </a:r>
            <a:endParaRPr lang="th-TH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0" name="ชื่อเรื่อง 1"/>
          <p:cNvSpPr txBox="1">
            <a:spLocks/>
          </p:cNvSpPr>
          <p:nvPr/>
        </p:nvSpPr>
        <p:spPr>
          <a:xfrm>
            <a:off x="251520" y="1528173"/>
            <a:ext cx="2591644" cy="125045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000"/>
              </a:lnSpc>
            </a:pP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หลักความ</a:t>
            </a:r>
          </a:p>
          <a:p>
            <a:pPr>
              <a:lnSpc>
                <a:spcPts val="4000"/>
              </a:lnSpc>
            </a:pP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คุ้มค่า</a:t>
            </a:r>
            <a:endParaRPr lang="th-TH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" name="วงรี 10"/>
          <p:cNvSpPr/>
          <p:nvPr/>
        </p:nvSpPr>
        <p:spPr>
          <a:xfrm>
            <a:off x="3059832" y="260648"/>
            <a:ext cx="3168352" cy="107781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หลักนิติธรรม</a:t>
            </a:r>
            <a:endParaRPr lang="th-TH" sz="4000" dirty="0"/>
          </a:p>
        </p:txBody>
      </p:sp>
      <p:sp>
        <p:nvSpPr>
          <p:cNvPr id="12" name="วงรี 11"/>
          <p:cNvSpPr/>
          <p:nvPr/>
        </p:nvSpPr>
        <p:spPr>
          <a:xfrm>
            <a:off x="6295226" y="1556792"/>
            <a:ext cx="2669262" cy="136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หลักคุณธรรม</a:t>
            </a:r>
            <a:endParaRPr lang="th-TH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วงรี 12"/>
          <p:cNvSpPr/>
          <p:nvPr/>
        </p:nvSpPr>
        <p:spPr>
          <a:xfrm>
            <a:off x="6372200" y="3664416"/>
            <a:ext cx="2520280" cy="141846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4100"/>
              </a:lnSpc>
            </a:pP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หลักความโปร่งใส</a:t>
            </a:r>
            <a:endParaRPr lang="th-TH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วงรี 13"/>
          <p:cNvSpPr/>
          <p:nvPr/>
        </p:nvSpPr>
        <p:spPr>
          <a:xfrm>
            <a:off x="2987824" y="5154890"/>
            <a:ext cx="3384376" cy="13681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4100"/>
              </a:lnSpc>
            </a:pP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หลักความ    มีส่วนร่วม</a:t>
            </a:r>
            <a:endParaRPr lang="th-TH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กลุ่ม 2"/>
          <p:cNvGrpSpPr/>
          <p:nvPr/>
        </p:nvGrpSpPr>
        <p:grpSpPr>
          <a:xfrm>
            <a:off x="2740213" y="1338466"/>
            <a:ext cx="3701603" cy="3816424"/>
            <a:chOff x="2668205" y="1412776"/>
            <a:chExt cx="3701603" cy="3816424"/>
          </a:xfrm>
        </p:grpSpPr>
        <p:sp>
          <p:nvSpPr>
            <p:cNvPr id="15" name="ลูกศรขึ้น 14"/>
            <p:cNvSpPr/>
            <p:nvPr/>
          </p:nvSpPr>
          <p:spPr>
            <a:xfrm>
              <a:off x="4427984" y="1412776"/>
              <a:ext cx="278320" cy="617914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ลูกศรลง 15"/>
            <p:cNvSpPr/>
            <p:nvPr/>
          </p:nvSpPr>
          <p:spPr>
            <a:xfrm>
              <a:off x="4427984" y="4611286"/>
              <a:ext cx="278320" cy="617914"/>
            </a:xfrm>
            <a:prstGeom prst="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ลูกศรขึ้น 16"/>
            <p:cNvSpPr/>
            <p:nvPr/>
          </p:nvSpPr>
          <p:spPr>
            <a:xfrm rot="2987445">
              <a:off x="5967132" y="2295098"/>
              <a:ext cx="278200" cy="461357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ลูกศรขึ้น 17"/>
            <p:cNvSpPr/>
            <p:nvPr/>
          </p:nvSpPr>
          <p:spPr>
            <a:xfrm rot="18104871">
              <a:off x="2756469" y="2307764"/>
              <a:ext cx="284830" cy="461357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ลูกศรขึ้น 18"/>
            <p:cNvSpPr/>
            <p:nvPr/>
          </p:nvSpPr>
          <p:spPr>
            <a:xfrm rot="13964960">
              <a:off x="2863617" y="4025449"/>
              <a:ext cx="284830" cy="461357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ลูกศรขึ้น 19"/>
            <p:cNvSpPr/>
            <p:nvPr/>
          </p:nvSpPr>
          <p:spPr>
            <a:xfrm rot="7400998">
              <a:off x="5996715" y="3865832"/>
              <a:ext cx="284830" cy="461357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" name="กลุ่ม 1"/>
          <p:cNvGrpSpPr/>
          <p:nvPr/>
        </p:nvGrpSpPr>
        <p:grpSpPr>
          <a:xfrm>
            <a:off x="2967719" y="1986538"/>
            <a:ext cx="3260465" cy="2507723"/>
            <a:chOff x="2895711" y="2060848"/>
            <a:chExt cx="3260465" cy="2507723"/>
          </a:xfrm>
          <a:effectLst>
            <a:glow rad="635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5" name="ชื่อเรื่อง 1"/>
            <p:cNvSpPr txBox="1">
              <a:spLocks/>
            </p:cNvSpPr>
            <p:nvPr/>
          </p:nvSpPr>
          <p:spPr>
            <a:xfrm>
              <a:off x="2895711" y="2060848"/>
              <a:ext cx="3260465" cy="2507723"/>
            </a:xfrm>
            <a:prstGeom prst="ellipse">
              <a:avLst/>
            </a:prstGeom>
            <a:ln w="28575">
              <a:solidFill>
                <a:srgbClr val="6633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th-TH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ธรรมาภิ</a:t>
              </a:r>
              <a:r>
                <a:rPr lang="th-TH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บาล</a:t>
              </a:r>
            </a:p>
            <a:p>
              <a:endPara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4098" name="Picture 2" descr="http://www.libertycornerent.com/wp-content/uploads/2011/11/7-Free-Teamwork-Clip-Art-Of-A-Circle-Of-Diverse-People-Holding-Hands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3213104"/>
              <a:ext cx="1160707" cy="1152000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</p:grp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8752444" y="6445250"/>
            <a:ext cx="284052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5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4923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07504" y="191989"/>
            <a:ext cx="2243041" cy="3253264"/>
          </a:xfrm>
          <a:prstGeom prst="roundRect">
            <a:avLst/>
          </a:prstGeom>
          <a:ln w="38100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III</a:t>
            </a: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การนำหลักการ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Good Governance </a:t>
            </a: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  มาใช้ในมหาวิทยาลัยไทย</a:t>
            </a:r>
            <a:endParaRPr lang="th-TH" sz="32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2403312" y="-42863"/>
            <a:ext cx="291171" cy="0"/>
          </a:xfrm>
          <a:prstGeom prst="line">
            <a:avLst/>
          </a:prstGeom>
          <a:ln>
            <a:noFill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572577" y="-42863"/>
            <a:ext cx="281354" cy="0"/>
          </a:xfrm>
          <a:prstGeom prst="line">
            <a:avLst/>
          </a:prstGeom>
          <a:noFill/>
          <a:ln w="57150">
            <a:noFill/>
            <a:round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752444" y="6445250"/>
            <a:ext cx="284052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6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383932" y="1358850"/>
            <a:ext cx="188645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2884767" y="102111"/>
            <a:ext cx="6223737" cy="2246769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แผนอุดมศึกษาระยะยาว 15 ปี ฉบับแรก (พ.ศ.2533-2547) กำหนดให้มหาวิทยาลัยของรัฐเปลี่ยนสถานภาพจากการเป็นส่วนราชการเป็นมหาวิทยาลัยในกำกับของรัฐตามความพร้อมและความสมัครใจ มีการกำหนดหลักการบริหารจัดการที่ดี </a:t>
            </a: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(Good Governance) 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ไว้ใน พ.ร.บ. มหาวิทยาลัยในกำกับของรัฐ อาทิ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8" name="Rectangle 9"/>
          <p:cNvSpPr>
            <a:spLocks noChangeArrowheads="1"/>
          </p:cNvSpPr>
          <p:nvPr/>
        </p:nvSpPr>
        <p:spPr bwMode="auto">
          <a:xfrm>
            <a:off x="3252435" y="2405206"/>
            <a:ext cx="5856069" cy="181588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ความมีคุณธรรม ความโปร่งใสและตรวจสอบได้ ความรับผิดชอบต่อรัฐและสังคม ประสิทธิภาพและประสิทธิผล การมีส่วนร่วม การติดตามประเมินผล บัญชีและการตรวจสอบ และการกำกับดูแลโดยรัฐมนตรีและคณะรัฐมนตรี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0" name="Bent-Up Arrow 29"/>
          <p:cNvSpPr/>
          <p:nvPr/>
        </p:nvSpPr>
        <p:spPr>
          <a:xfrm rot="5400000">
            <a:off x="2917882" y="2410150"/>
            <a:ext cx="396000" cy="252000"/>
          </a:xfrm>
          <a:prstGeom prst="bent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2849367" y="4293096"/>
            <a:ext cx="6259137" cy="2246769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มหาวิทยาลัยของรัฐและสถาบันอุดมศึกษาเอกชนในประเทศไทยได้ยึดหลัก “</a:t>
            </a:r>
            <a:r>
              <a:rPr lang="th-TH" b="1" dirty="0" err="1" smtClean="0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บาล” เป็นหลักการบริหารจัดการกิจการที่ดีควบคู่กันกับหลัก</a:t>
            </a:r>
            <a:r>
              <a:rPr lang="th-TH" b="1" dirty="0" err="1" smtClean="0">
                <a:latin typeface="AngsanaUPC" pitchFamily="18" charset="-34"/>
                <a:cs typeface="AngsanaUPC" pitchFamily="18" charset="-34"/>
              </a:rPr>
              <a:t>อัตตาภิ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บาล </a:t>
            </a:r>
            <a:r>
              <a:rPr lang="en-US" b="1" dirty="0" smtClean="0">
                <a:latin typeface="AngsanaUPC" pitchFamily="18" charset="-34"/>
                <a:cs typeface="AngsanaUPC" pitchFamily="18" charset="-34"/>
              </a:rPr>
              <a:t>(SELF-GOVERNANCE) </a:t>
            </a: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ซึ่งเป็นหลักสากลมาตั้งแต่แผนระยะยาวฉบับแรก เมื่อสองทศวรรษที่ผ่านมา</a:t>
            </a:r>
            <a:endParaRPr lang="th-TH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599956" y="369216"/>
            <a:ext cx="229898" cy="4212000"/>
            <a:chOff x="2143125" y="1196975"/>
            <a:chExt cx="357188" cy="3802937"/>
          </a:xfrm>
        </p:grpSpPr>
        <p:grpSp>
          <p:nvGrpSpPr>
            <p:cNvPr id="2" name="กลุ่ม 18"/>
            <p:cNvGrpSpPr>
              <a:grpSpLocks/>
            </p:cNvGrpSpPr>
            <p:nvPr/>
          </p:nvGrpSpPr>
          <p:grpSpPr bwMode="auto">
            <a:xfrm>
              <a:off x="2143125" y="1196975"/>
              <a:ext cx="357188" cy="3802937"/>
              <a:chOff x="2143108" y="1196966"/>
              <a:chExt cx="357190" cy="3802962"/>
            </a:xfrm>
          </p:grpSpPr>
          <p:sp>
            <p:nvSpPr>
              <p:cNvPr id="13334" name="Line 7"/>
              <p:cNvSpPr>
                <a:spLocks noChangeShapeType="1"/>
              </p:cNvSpPr>
              <p:nvPr/>
            </p:nvSpPr>
            <p:spPr bwMode="auto">
              <a:xfrm>
                <a:off x="2143108" y="1196966"/>
                <a:ext cx="0" cy="380296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3335" name="Line 17"/>
              <p:cNvSpPr>
                <a:spLocks noChangeShapeType="1"/>
              </p:cNvSpPr>
              <p:nvPr/>
            </p:nvSpPr>
            <p:spPr bwMode="auto">
              <a:xfrm>
                <a:off x="2143108" y="1196966"/>
                <a:ext cx="35719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26" name="Line 17"/>
            <p:cNvSpPr>
              <a:spLocks noChangeShapeType="1"/>
            </p:cNvSpPr>
            <p:nvPr/>
          </p:nvSpPr>
          <p:spPr bwMode="auto">
            <a:xfrm>
              <a:off x="2143125" y="4999839"/>
              <a:ext cx="3571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39329" y="3645024"/>
            <a:ext cx="2160315" cy="1152128"/>
            <a:chOff x="1979712" y="4005064"/>
            <a:chExt cx="5400675" cy="2588519"/>
          </a:xfrm>
        </p:grpSpPr>
        <p:pic>
          <p:nvPicPr>
            <p:cNvPr id="23" name="Picture 2" descr="Image result for university building illustration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43"/>
            <a:stretch/>
          </p:blipFill>
          <p:spPr bwMode="auto">
            <a:xfrm>
              <a:off x="1979712" y="4653136"/>
              <a:ext cx="5400675" cy="1940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Related image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005064"/>
              <a:ext cx="2304256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0708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7" grpId="0"/>
      <p:bldP spid="28" grpId="0"/>
      <p:bldP spid="30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179512" y="2850635"/>
            <a:ext cx="3768482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ชื่อเรื่อง 1"/>
          <p:cNvSpPr txBox="1">
            <a:spLocks/>
          </p:cNvSpPr>
          <p:nvPr/>
        </p:nvSpPr>
        <p:spPr>
          <a:xfrm>
            <a:off x="307846" y="338739"/>
            <a:ext cx="3768482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ชื่อเรื่อง 1"/>
          <p:cNvSpPr txBox="1">
            <a:spLocks/>
          </p:cNvSpPr>
          <p:nvPr/>
        </p:nvSpPr>
        <p:spPr>
          <a:xfrm>
            <a:off x="395536" y="5298907"/>
            <a:ext cx="3768482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ชื่อเรื่อง 1"/>
          <p:cNvSpPr txBox="1">
            <a:spLocks/>
          </p:cNvSpPr>
          <p:nvPr/>
        </p:nvSpPr>
        <p:spPr>
          <a:xfrm>
            <a:off x="359532" y="3699476"/>
            <a:ext cx="3840490" cy="273511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000"/>
              </a:lnSpc>
            </a:pP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ความรับผิดชอบต่อสังคม</a:t>
            </a:r>
          </a:p>
          <a:p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(SOCIAL RESPONSIBILITY)</a:t>
            </a:r>
            <a:endParaRPr lang="th-TH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" name="วงรี 10"/>
          <p:cNvSpPr/>
          <p:nvPr/>
        </p:nvSpPr>
        <p:spPr>
          <a:xfrm>
            <a:off x="2723943" y="260648"/>
            <a:ext cx="3816424" cy="13681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ความเป็นอิสระ</a:t>
            </a: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(AUTONOMY)</a:t>
            </a:r>
            <a:endParaRPr lang="th-TH" sz="2000" dirty="0"/>
          </a:p>
        </p:txBody>
      </p:sp>
      <p:sp>
        <p:nvSpPr>
          <p:cNvPr id="23" name="ชื่อเรื่อง 1"/>
          <p:cNvSpPr txBox="1">
            <a:spLocks/>
          </p:cNvSpPr>
          <p:nvPr/>
        </p:nvSpPr>
        <p:spPr>
          <a:xfrm>
            <a:off x="4922510" y="3726722"/>
            <a:ext cx="3840490" cy="273511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000"/>
              </a:lnSpc>
            </a:pP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เสรีภาพทางวิชาการ</a:t>
            </a:r>
          </a:p>
          <a:p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(ACADEMIC FREEDOM)</a:t>
            </a:r>
            <a:endParaRPr lang="th-TH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3" name="กลุ่ม 2"/>
          <p:cNvGrpSpPr/>
          <p:nvPr/>
        </p:nvGrpSpPr>
        <p:grpSpPr>
          <a:xfrm>
            <a:off x="3347627" y="1556792"/>
            <a:ext cx="2568590" cy="2420125"/>
            <a:chOff x="3275619" y="1631102"/>
            <a:chExt cx="2568590" cy="2420125"/>
          </a:xfrm>
        </p:grpSpPr>
        <p:sp>
          <p:nvSpPr>
            <p:cNvPr id="15" name="ลูกศรขึ้น 14"/>
            <p:cNvSpPr/>
            <p:nvPr/>
          </p:nvSpPr>
          <p:spPr>
            <a:xfrm>
              <a:off x="4427984" y="1631102"/>
              <a:ext cx="278320" cy="39958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ลูกศรขึ้น 18"/>
            <p:cNvSpPr/>
            <p:nvPr/>
          </p:nvSpPr>
          <p:spPr>
            <a:xfrm rot="13964960">
              <a:off x="3363883" y="3678133"/>
              <a:ext cx="284830" cy="461357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ลูกศรขึ้น 19"/>
            <p:cNvSpPr/>
            <p:nvPr/>
          </p:nvSpPr>
          <p:spPr>
            <a:xfrm rot="7400998">
              <a:off x="5471116" y="3658311"/>
              <a:ext cx="284830" cy="461357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2287906" y="1986618"/>
            <a:ext cx="4702491" cy="1797823"/>
          </a:xfrm>
          <a:prstGeom prst="ellipse">
            <a:avLst/>
          </a:prstGeom>
          <a:ln w="38100">
            <a:solidFill>
              <a:srgbClr val="6633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อัตตาภิ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บาล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(SELF GOVERNANCE)</a:t>
            </a:r>
            <a:endParaRPr lang="th-TH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8752444" y="6445250"/>
            <a:ext cx="284052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7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061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39552" y="260648"/>
            <a:ext cx="3257671" cy="1940957"/>
          </a:xfrm>
          <a:prstGeom prst="roundRect">
            <a:avLst/>
          </a:prstGeom>
          <a:solidFill>
            <a:srgbClr val="66330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ธรรมัตตาภิ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บาล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(SELF GOOD GOVERNANCE)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806851" y="260648"/>
            <a:ext cx="3797597" cy="1396127"/>
          </a:xfrm>
          <a:prstGeom prst="roundRect">
            <a:avLst/>
          </a:prstGeom>
          <a:solidFill>
            <a:srgbClr val="FFDEBD"/>
          </a:solidFill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000" b="1" dirty="0" err="1" smtClean="0">
                <a:latin typeface="AngsanaUPC" pitchFamily="18" charset="-34"/>
                <a:cs typeface="AngsanaUPC" pitchFamily="18" charset="-34"/>
              </a:rPr>
              <a:t>อัตตาภิ</a:t>
            </a:r>
            <a:r>
              <a:rPr lang="th-TH" sz="4000" b="1" dirty="0">
                <a:latin typeface="AngsanaUPC" pitchFamily="18" charset="-34"/>
                <a:cs typeface="AngsanaUPC" pitchFamily="18" charset="-34"/>
              </a:rPr>
              <a:t>บาล </a:t>
            </a:r>
            <a:endParaRPr lang="en-US" sz="4000" b="1" dirty="0" smtClean="0"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latin typeface="AngsanaUPC" pitchFamily="18" charset="-34"/>
                <a:cs typeface="AngsanaUPC" pitchFamily="18" charset="-34"/>
              </a:rPr>
              <a:t>(</a:t>
            </a: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SELF GOVERNANCE</a:t>
            </a:r>
            <a:r>
              <a:rPr lang="en-US" sz="3600" b="1" dirty="0" smtClean="0">
                <a:latin typeface="AngsanaUPC" pitchFamily="18" charset="-34"/>
                <a:cs typeface="AngsanaUPC" pitchFamily="18" charset="-34"/>
              </a:rPr>
              <a:t>)</a:t>
            </a:r>
            <a:endParaRPr lang="th-TH" sz="4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4817307" y="2399091"/>
            <a:ext cx="3797597" cy="1396127"/>
          </a:xfrm>
          <a:prstGeom prst="roundRect">
            <a:avLst/>
          </a:prstGeom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000" b="1" dirty="0" err="1" smtClean="0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4000" b="1" dirty="0" smtClean="0">
                <a:latin typeface="AngsanaUPC" pitchFamily="18" charset="-34"/>
                <a:cs typeface="AngsanaUPC" pitchFamily="18" charset="-34"/>
              </a:rPr>
              <a:t>บาล </a:t>
            </a:r>
            <a:endParaRPr lang="en-US" sz="4000" b="1" dirty="0" smtClean="0">
              <a:latin typeface="AngsanaUPC" pitchFamily="18" charset="-34"/>
              <a:cs typeface="AngsanaUPC" pitchFamily="18" charset="-34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latin typeface="AngsanaUPC" pitchFamily="18" charset="-34"/>
                <a:cs typeface="AngsanaUPC" pitchFamily="18" charset="-34"/>
              </a:rPr>
              <a:t>(GOOD </a:t>
            </a:r>
            <a:r>
              <a:rPr lang="en-US" sz="3600" b="1" dirty="0">
                <a:latin typeface="AngsanaUPC" pitchFamily="18" charset="-34"/>
                <a:cs typeface="AngsanaUPC" pitchFamily="18" charset="-34"/>
              </a:rPr>
              <a:t>GOVERNANCE)</a:t>
            </a:r>
            <a:endParaRPr lang="th-TH" sz="36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97289" y="764704"/>
            <a:ext cx="309562" cy="2304000"/>
            <a:chOff x="4190430" y="1844824"/>
            <a:chExt cx="309562" cy="2520280"/>
          </a:xfrm>
        </p:grpSpPr>
        <p:grpSp>
          <p:nvGrpSpPr>
            <p:cNvPr id="2" name="กลุ่ม 11"/>
            <p:cNvGrpSpPr>
              <a:grpSpLocks/>
            </p:cNvGrpSpPr>
            <p:nvPr/>
          </p:nvGrpSpPr>
          <p:grpSpPr bwMode="auto">
            <a:xfrm>
              <a:off x="4200886" y="1844824"/>
              <a:ext cx="285750" cy="2520280"/>
              <a:chOff x="1950710" y="1268744"/>
              <a:chExt cx="285752" cy="4068030"/>
            </a:xfrm>
          </p:grpSpPr>
          <p:sp>
            <p:nvSpPr>
              <p:cNvPr id="4110" name="Line 14"/>
              <p:cNvSpPr>
                <a:spLocks noChangeShapeType="1"/>
              </p:cNvSpPr>
              <p:nvPr/>
            </p:nvSpPr>
            <p:spPr bwMode="auto">
              <a:xfrm flipV="1">
                <a:off x="1950710" y="1285859"/>
                <a:ext cx="285752" cy="1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th-TH">
                  <a:latin typeface="+mn-lt"/>
                  <a:cs typeface="+mn-cs"/>
                </a:endParaRP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 rot="16200000" flipH="1">
                <a:off x="-83305" y="3302759"/>
                <a:ext cx="4068030" cy="0"/>
              </a:xfrm>
              <a:prstGeom prst="line">
                <a:avLst/>
              </a:prstGeom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Line 14"/>
            <p:cNvSpPr>
              <a:spLocks noChangeShapeType="1"/>
            </p:cNvSpPr>
            <p:nvPr/>
          </p:nvSpPr>
          <p:spPr bwMode="auto">
            <a:xfrm>
              <a:off x="4190430" y="4365104"/>
              <a:ext cx="309562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>
                <a:latin typeface="+mn-lt"/>
                <a:cs typeface="+mn-cs"/>
              </a:endParaRPr>
            </a:p>
          </p:txBody>
        </p:sp>
      </p:grpSp>
      <p:sp>
        <p:nvSpPr>
          <p:cNvPr id="3" name="Cross 2"/>
          <p:cNvSpPr/>
          <p:nvPr/>
        </p:nvSpPr>
        <p:spPr>
          <a:xfrm>
            <a:off x="6463035" y="1810220"/>
            <a:ext cx="485229" cy="466652"/>
          </a:xfrm>
          <a:prstGeom prst="plus">
            <a:avLst>
              <a:gd name="adj" fmla="val 38567"/>
            </a:avLst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Left-Right Arrow 4"/>
          <p:cNvSpPr/>
          <p:nvPr/>
        </p:nvSpPr>
        <p:spPr>
          <a:xfrm>
            <a:off x="3856555" y="1160518"/>
            <a:ext cx="571429" cy="394644"/>
          </a:xfrm>
          <a:prstGeom prst="leftRightArrow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8752444" y="6445250"/>
            <a:ext cx="284052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8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14" name="Right Arrow 13"/>
          <p:cNvSpPr/>
          <p:nvPr/>
        </p:nvSpPr>
        <p:spPr>
          <a:xfrm rot="5400000">
            <a:off x="2024370" y="2132855"/>
            <a:ext cx="288033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69587" y="2564904"/>
            <a:ext cx="3797597" cy="4010749"/>
          </a:xfrm>
          <a:prstGeom prst="roundRect">
            <a:avLst>
              <a:gd name="adj" fmla="val 10647"/>
            </a:avLst>
          </a:prstGeom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623888" indent="-417513" eaLnBrk="1" fontAlgn="auto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ความเป็นอิสระ</a:t>
            </a:r>
          </a:p>
          <a:p>
            <a:pPr marL="623888" indent="-417513" eaLnBrk="1" fontAlgn="auto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เสรีภาพทางวิชาการ</a:t>
            </a:r>
          </a:p>
          <a:p>
            <a:pPr marL="623888" indent="-417513" eaLnBrk="1" fontAlgn="auto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ความรับผิดชอบต่อสังคม</a:t>
            </a:r>
          </a:p>
          <a:p>
            <a:pPr marL="623888" indent="-417513" eaLnBrk="1" fontAlgn="auto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นิติธรรม</a:t>
            </a:r>
          </a:p>
          <a:p>
            <a:pPr marL="623888" indent="-417513" eaLnBrk="1" fontAlgn="auto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คุณธรรม</a:t>
            </a:r>
          </a:p>
          <a:p>
            <a:pPr marL="623888" indent="-417513" eaLnBrk="1" fontAlgn="auto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ความโปร่งใส</a:t>
            </a:r>
          </a:p>
          <a:p>
            <a:pPr marL="623888" indent="-417513" eaLnBrk="1" fontAlgn="auto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ความมีส่วนร่วม</a:t>
            </a:r>
          </a:p>
          <a:p>
            <a:pPr marL="623888" indent="-417513" eaLnBrk="1" fontAlgn="auto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ความรับผิดชอบ</a:t>
            </a:r>
          </a:p>
          <a:p>
            <a:pPr marL="623888" indent="-417513" eaLnBrk="1" fontAlgn="auto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th-TH" b="1" dirty="0" smtClean="0">
                <a:latin typeface="AngsanaUPC" pitchFamily="18" charset="-34"/>
                <a:cs typeface="AngsanaUPC" pitchFamily="18" charset="-34"/>
              </a:rPr>
              <a:t>ความคุ้มค่า</a:t>
            </a:r>
            <a:endParaRPr lang="en-US" b="1" dirty="0" smtClean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4067944" y="4797152"/>
            <a:ext cx="288033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6" name="Group 5"/>
          <p:cNvGrpSpPr/>
          <p:nvPr/>
        </p:nvGrpSpPr>
        <p:grpSpPr>
          <a:xfrm>
            <a:off x="4402890" y="4418156"/>
            <a:ext cx="241118" cy="1872000"/>
            <a:chOff x="4450229" y="4221088"/>
            <a:chExt cx="241118" cy="2016224"/>
          </a:xfrm>
        </p:grpSpPr>
        <p:grpSp>
          <p:nvGrpSpPr>
            <p:cNvPr id="17" name="กลุ่ม 55"/>
            <p:cNvGrpSpPr>
              <a:grpSpLocks/>
            </p:cNvGrpSpPr>
            <p:nvPr/>
          </p:nvGrpSpPr>
          <p:grpSpPr bwMode="auto">
            <a:xfrm>
              <a:off x="4450229" y="4221088"/>
              <a:ext cx="228545" cy="2016000"/>
              <a:chOff x="4991472" y="3191552"/>
              <a:chExt cx="228600" cy="2016000"/>
            </a:xfrm>
          </p:grpSpPr>
          <p:sp>
            <p:nvSpPr>
              <p:cNvPr id="18" name="Line 37"/>
              <p:cNvSpPr>
                <a:spLocks noChangeShapeType="1"/>
              </p:cNvSpPr>
              <p:nvPr/>
            </p:nvSpPr>
            <p:spPr bwMode="auto">
              <a:xfrm>
                <a:off x="5004048" y="3191552"/>
                <a:ext cx="0" cy="20160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19" name="Line 38"/>
              <p:cNvSpPr>
                <a:spLocks noChangeShapeType="1"/>
              </p:cNvSpPr>
              <p:nvPr/>
            </p:nvSpPr>
            <p:spPr bwMode="auto">
              <a:xfrm>
                <a:off x="4991472" y="3191552"/>
                <a:ext cx="2286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27" name="Line 38"/>
            <p:cNvSpPr>
              <a:spLocks noChangeShapeType="1"/>
            </p:cNvSpPr>
            <p:nvPr/>
          </p:nvSpPr>
          <p:spPr bwMode="auto">
            <a:xfrm>
              <a:off x="4450229" y="6237312"/>
              <a:ext cx="2285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8" name="Line 38"/>
            <p:cNvSpPr>
              <a:spLocks noChangeShapeType="1"/>
            </p:cNvSpPr>
            <p:nvPr/>
          </p:nvSpPr>
          <p:spPr bwMode="auto">
            <a:xfrm>
              <a:off x="4462802" y="4869160"/>
              <a:ext cx="2285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9" name="Line 38"/>
            <p:cNvSpPr>
              <a:spLocks noChangeShapeType="1"/>
            </p:cNvSpPr>
            <p:nvPr/>
          </p:nvSpPr>
          <p:spPr bwMode="auto">
            <a:xfrm>
              <a:off x="4462802" y="5517232"/>
              <a:ext cx="22854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74774" y="4129916"/>
            <a:ext cx="649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/>
              <a:t>สอน</a:t>
            </a:r>
            <a:endParaRPr lang="th-TH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644008" y="4736771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/>
              <a:t>วิจัย</a:t>
            </a:r>
            <a:endParaRPr lang="th-TH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644008" y="5354052"/>
            <a:ext cx="1576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/>
              <a:t>บริการวิชาการ</a:t>
            </a:r>
            <a:endParaRPr lang="th-TH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644008" y="6002124"/>
            <a:ext cx="2624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/>
              <a:t>ทะนุบำรุงศิลปวัฒนธรรม</a:t>
            </a:r>
            <a:endParaRPr lang="th-TH" b="1" dirty="0"/>
          </a:p>
        </p:txBody>
      </p:sp>
    </p:spTree>
    <p:extLst>
      <p:ext uri="{BB962C8B-B14F-4D97-AF65-F5344CB8AC3E}">
        <p14:creationId xmlns:p14="http://schemas.microsoft.com/office/powerpoint/2010/main" val="348925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23" grpId="0" animBg="1"/>
      <p:bldP spid="3" grpId="0" animBg="1"/>
      <p:bldP spid="5" grpId="0" animBg="1"/>
      <p:bldP spid="14" grpId="0" animBg="1"/>
      <p:bldP spid="15" grpId="0" animBg="1"/>
      <p:bldP spid="16" grpId="0" animBg="1"/>
      <p:bldP spid="7" grpId="0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25489" y="297050"/>
            <a:ext cx="2565105" cy="2801600"/>
          </a:xfrm>
          <a:prstGeom prst="roundRect">
            <a:avLst/>
          </a:prstGeom>
          <a:ln w="38100">
            <a:solidFill>
              <a:srgbClr val="663300"/>
            </a:solidFill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</a:t>
            </a:r>
            <a:r>
              <a:rPr lang="en-US" sz="32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V</a:t>
            </a: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สภาพการณ์ที่เป็นปัญหา</a:t>
            </a:r>
            <a:r>
              <a:rPr lang="th-TH" sz="3200" b="1" dirty="0" err="1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บาล 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ในสถาบันอุดมศึกษา</a:t>
            </a:r>
            <a:endParaRPr lang="th-TH" sz="32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195731" y="263550"/>
            <a:ext cx="6093301" cy="107721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เปิดสอนและจัดการศึกษาไม่เป็นไปตามเกณฑ์มาตรฐาน ผลิตบัณฑิตที่มีปัญหาด้านคุณภาพ</a:t>
            </a:r>
            <a:endParaRPr lang="th-TH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2143108" y="-42863"/>
            <a:ext cx="291171" cy="0"/>
          </a:xfrm>
          <a:prstGeom prst="line">
            <a:avLst/>
          </a:prstGeom>
          <a:ln>
            <a:noFill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627784" y="-42863"/>
            <a:ext cx="281354" cy="0"/>
          </a:xfrm>
          <a:prstGeom prst="line">
            <a:avLst/>
          </a:prstGeom>
          <a:noFill/>
          <a:ln w="57150">
            <a:noFill/>
            <a:round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h-TH" sz="240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820472" y="6474822"/>
            <a:ext cx="284052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latin typeface="AngsanaUPC" pitchFamily="18" charset="-34"/>
                <a:cs typeface="JasmineUPC" pitchFamily="18" charset="-34"/>
              </a:rPr>
              <a:t>9</a:t>
            </a:r>
            <a:endParaRPr lang="th-TH" sz="1600" b="1" dirty="0">
              <a:latin typeface="AngsanaUPC" pitchFamily="18" charset="-34"/>
              <a:cs typeface="JasmineUPC" pitchFamily="18" charset="-34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702206" y="1121786"/>
            <a:ext cx="218285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3201358" y="1631702"/>
            <a:ext cx="6195178" cy="107721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สภาฯ อาศัยอำนาจและช่องว่างทางกฎหมายแสวงหาประโยชน์ส่วนตนหรือเพื่อให้คงอยู่ในตำแหน่งต่อไป</a:t>
            </a:r>
            <a:endParaRPr lang="th-TH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3235207" y="2939460"/>
            <a:ext cx="6121853" cy="15696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มีการกลั่นแกล้งฝ่ายตรงข้าม เกิดปัญหาร้องเรียนและฟ้องร้องทางคดีเป็นจำนวนมาก เป็นอุปสรรคต่อการดำเนินงาน</a:t>
            </a:r>
            <a:endParaRPr lang="th-TH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8" name="Rectangle 9"/>
          <p:cNvSpPr>
            <a:spLocks noChangeArrowheads="1"/>
          </p:cNvSpPr>
          <p:nvPr/>
        </p:nvSpPr>
        <p:spPr bwMode="auto">
          <a:xfrm>
            <a:off x="3235207" y="4667652"/>
            <a:ext cx="6053825" cy="15696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การดำเนินการดังกล่าวข้างต้น ไม่สอดคล้องกับหลัก      </a:t>
            </a:r>
            <a:r>
              <a:rPr lang="th-TH" sz="3200" b="1" dirty="0" err="1" smtClean="0">
                <a:latin typeface="AngsanaUPC" pitchFamily="18" charset="-34"/>
                <a:cs typeface="AngsanaUPC" pitchFamily="18" charset="-34"/>
              </a:rPr>
              <a:t>ธรรมาภิ</a:t>
            </a:r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บาลและส่งผลกระทบต่อคุณภาพการศึกษาของประเทศโดยตรง</a:t>
            </a:r>
            <a:endParaRPr lang="th-TH" sz="32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965833" y="585098"/>
            <a:ext cx="243772" cy="4428078"/>
            <a:chOff x="2397886" y="585098"/>
            <a:chExt cx="243772" cy="4428078"/>
          </a:xfrm>
        </p:grpSpPr>
        <p:grpSp>
          <p:nvGrpSpPr>
            <p:cNvPr id="4" name="Group 3"/>
            <p:cNvGrpSpPr/>
            <p:nvPr/>
          </p:nvGrpSpPr>
          <p:grpSpPr>
            <a:xfrm>
              <a:off x="2397886" y="585098"/>
              <a:ext cx="229898" cy="4428078"/>
              <a:chOff x="2143125" y="1196969"/>
              <a:chExt cx="357188" cy="5292635"/>
            </a:xfrm>
          </p:grpSpPr>
          <p:grpSp>
            <p:nvGrpSpPr>
              <p:cNvPr id="2" name="กลุ่ม 18"/>
              <p:cNvGrpSpPr>
                <a:grpSpLocks/>
              </p:cNvGrpSpPr>
              <p:nvPr/>
            </p:nvGrpSpPr>
            <p:grpSpPr bwMode="auto">
              <a:xfrm>
                <a:off x="2143125" y="1196969"/>
                <a:ext cx="357188" cy="5292542"/>
                <a:chOff x="2143108" y="1196960"/>
                <a:chExt cx="357190" cy="5292567"/>
              </a:xfrm>
            </p:grpSpPr>
            <p:sp>
              <p:nvSpPr>
                <p:cNvPr id="13334" name="Line 7"/>
                <p:cNvSpPr>
                  <a:spLocks noChangeShapeType="1"/>
                </p:cNvSpPr>
                <p:nvPr/>
              </p:nvSpPr>
              <p:spPr bwMode="auto">
                <a:xfrm>
                  <a:off x="2143108" y="1196960"/>
                  <a:ext cx="0" cy="5292567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th-TH"/>
                </a:p>
              </p:txBody>
            </p:sp>
            <p:sp>
              <p:nvSpPr>
                <p:cNvPr id="13335" name="Line 17"/>
                <p:cNvSpPr>
                  <a:spLocks noChangeShapeType="1"/>
                </p:cNvSpPr>
                <p:nvPr/>
              </p:nvSpPr>
              <p:spPr bwMode="auto">
                <a:xfrm>
                  <a:off x="2143108" y="1196966"/>
                  <a:ext cx="35719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th-TH"/>
                </a:p>
              </p:txBody>
            </p:sp>
          </p:grp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2143125" y="4337926"/>
                <a:ext cx="3571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>
                <a:off x="2143125" y="6489604"/>
                <a:ext cx="3571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29" name="Line 17"/>
            <p:cNvSpPr>
              <a:spLocks noChangeShapeType="1"/>
            </p:cNvSpPr>
            <p:nvPr/>
          </p:nvSpPr>
          <p:spPr bwMode="auto">
            <a:xfrm>
              <a:off x="2411760" y="1916832"/>
              <a:ext cx="22989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30" name="Right Arrow 29"/>
          <p:cNvSpPr/>
          <p:nvPr/>
        </p:nvSpPr>
        <p:spPr>
          <a:xfrm rot="5400000">
            <a:off x="1438521" y="3026065"/>
            <a:ext cx="218285" cy="57606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Box 5"/>
          <p:cNvSpPr txBox="1"/>
          <p:nvPr/>
        </p:nvSpPr>
        <p:spPr>
          <a:xfrm>
            <a:off x="153208" y="3529544"/>
            <a:ext cx="2618592" cy="2246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ประมวลจากคำสั่ง ค.</a:t>
            </a:r>
            <a:r>
              <a:rPr 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ส.ช</a:t>
            </a:r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.</a:t>
            </a:r>
          </a:p>
          <a:p>
            <a:pPr algn="ctr"/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เรื่องการจัดระเบียบและแก้ไขปัญหา</a:t>
            </a:r>
            <a:r>
              <a:rPr lang="th-TH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ธรรมาภิ</a:t>
            </a:r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บาลในสถาบันอุดมศึกษา</a:t>
            </a:r>
          </a:p>
          <a:p>
            <a:pPr algn="ctr"/>
            <a:r>
              <a:rPr lang="th-TH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ที่ 39/2559</a:t>
            </a:r>
            <a:endParaRPr 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9976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3" grpId="0"/>
      <p:bldP spid="5" grpId="0" animBg="1"/>
      <p:bldP spid="19" grpId="0"/>
      <p:bldP spid="22" grpId="0"/>
      <p:bldP spid="28" grpId="0"/>
      <p:bldP spid="30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2826</TotalTime>
  <Words>3355</Words>
  <Application>Microsoft Office PowerPoint</Application>
  <PresentationFormat>On-screen Show (4:3)</PresentationFormat>
  <Paragraphs>421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8" baseType="lpstr">
      <vt:lpstr>Angsana New</vt:lpstr>
      <vt:lpstr>AngsanaUPC</vt:lpstr>
      <vt:lpstr>Arial</vt:lpstr>
      <vt:lpstr>Calibri</vt:lpstr>
      <vt:lpstr>Calibri Light</vt:lpstr>
      <vt:lpstr>Cambria Math</vt:lpstr>
      <vt:lpstr>Cordia New</vt:lpstr>
      <vt:lpstr>FreesiaUPC</vt:lpstr>
      <vt:lpstr>JasmineUPC</vt:lpstr>
      <vt:lpstr>TH SarabunPSK</vt:lpstr>
      <vt:lpstr>Times New Roman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Corporate Edition</dc:creator>
  <cp:lastModifiedBy>วราภรณ์ ยงบรรทม</cp:lastModifiedBy>
  <cp:revision>339</cp:revision>
  <cp:lastPrinted>2016-12-07T02:27:03Z</cp:lastPrinted>
  <dcterms:created xsi:type="dcterms:W3CDTF">2011-03-15T04:52:51Z</dcterms:created>
  <dcterms:modified xsi:type="dcterms:W3CDTF">2020-02-24T07:35:43Z</dcterms:modified>
</cp:coreProperties>
</file>