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41" r:id="rId1"/>
  </p:sldMasterIdLst>
  <p:notesMasterIdLst>
    <p:notesMasterId r:id="rId27"/>
  </p:notesMasterIdLst>
  <p:sldIdLst>
    <p:sldId id="294" r:id="rId2"/>
    <p:sldId id="300" r:id="rId3"/>
    <p:sldId id="295" r:id="rId4"/>
    <p:sldId id="299" r:id="rId5"/>
    <p:sldId id="337" r:id="rId6"/>
    <p:sldId id="338" r:id="rId7"/>
    <p:sldId id="339" r:id="rId8"/>
    <p:sldId id="322" r:id="rId9"/>
    <p:sldId id="304" r:id="rId10"/>
    <p:sldId id="310" r:id="rId11"/>
    <p:sldId id="317" r:id="rId12"/>
    <p:sldId id="326" r:id="rId13"/>
    <p:sldId id="311" r:id="rId14"/>
    <p:sldId id="308" r:id="rId15"/>
    <p:sldId id="309" r:id="rId16"/>
    <p:sldId id="301" r:id="rId17"/>
    <p:sldId id="321" r:id="rId18"/>
    <p:sldId id="320" r:id="rId19"/>
    <p:sldId id="328" r:id="rId20"/>
    <p:sldId id="329" r:id="rId21"/>
    <p:sldId id="330" r:id="rId22"/>
    <p:sldId id="331" r:id="rId23"/>
    <p:sldId id="332" r:id="rId24"/>
    <p:sldId id="333" r:id="rId25"/>
    <p:sldId id="340" r:id="rId26"/>
  </p:sldIdLst>
  <p:sldSz cx="9144000" cy="6858000" type="screen4x3"/>
  <p:notesSz cx="6797675" cy="9926638"/>
  <p:custDataLst>
    <p:tags r:id="rId28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+mn-ea"/>
        <a:cs typeface="Angsana New" panose="02020603050405020304" pitchFamily="18" charset="-34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+mn-ea"/>
        <a:cs typeface="Angsana New" panose="02020603050405020304" pitchFamily="18" charset="-34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+mn-ea"/>
        <a:cs typeface="Angsana New" panose="02020603050405020304" pitchFamily="18" charset="-34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+mn-ea"/>
        <a:cs typeface="Angsana New" panose="02020603050405020304" pitchFamily="18" charset="-34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+mn-ea"/>
        <a:cs typeface="Angsana New" panose="02020603050405020304" pitchFamily="18" charset="-34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+mn-ea"/>
        <a:cs typeface="Angsana New" panose="02020603050405020304" pitchFamily="18" charset="-34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+mn-ea"/>
        <a:cs typeface="Angsana New" panose="02020603050405020304" pitchFamily="18" charset="-34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+mn-ea"/>
        <a:cs typeface="Angsana New" panose="02020603050405020304" pitchFamily="18" charset="-34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+mn-ea"/>
        <a:cs typeface="Angsana New" panose="02020603050405020304" pitchFamily="18" charset="-34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1C1C1C"/>
    <a:srgbClr val="DE8400"/>
    <a:srgbClr val="FF9900"/>
    <a:srgbClr val="FFCC66"/>
    <a:srgbClr val="CC3300"/>
    <a:srgbClr val="CC9900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130" autoAdjust="0"/>
    <p:restoredTop sz="94671" autoAdjust="0"/>
  </p:normalViewPr>
  <p:slideViewPr>
    <p:cSldViewPr>
      <p:cViewPr varScale="1">
        <p:scale>
          <a:sx n="86" d="100"/>
          <a:sy n="86" d="100"/>
        </p:scale>
        <p:origin x="102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EEEDD8-665D-4DD3-B10F-5579958DD845}" type="doc">
      <dgm:prSet loTypeId="urn:microsoft.com/office/officeart/2005/8/layout/pyramid1" loCatId="pyramid" qsTypeId="urn:microsoft.com/office/officeart/2005/8/quickstyle/simple1" qsCatId="simple" csTypeId="urn:microsoft.com/office/officeart/2005/8/colors/accent2_1" csCatId="accent2" phldr="1"/>
      <dgm:spPr/>
    </dgm:pt>
    <dgm:pt modelId="{C674B25E-4FC7-4CD0-8185-1E5BE077C1B4}">
      <dgm:prSet phldrT="[Text]" custT="1"/>
      <dgm:spPr/>
      <dgm:t>
        <a:bodyPr/>
        <a:lstStyle/>
        <a:p>
          <a:endParaRPr lang="en-US" sz="1600" dirty="0" smtClean="0"/>
        </a:p>
        <a:p>
          <a:r>
            <a:rPr lang="en-US" sz="1600" dirty="0" smtClean="0"/>
            <a:t>To </a:t>
          </a:r>
        </a:p>
        <a:p>
          <a:r>
            <a:rPr lang="en-US" sz="1600" dirty="0" smtClean="0"/>
            <a:t>work </a:t>
          </a:r>
        </a:p>
        <a:p>
          <a:r>
            <a:rPr lang="en-US" sz="1600" dirty="0" smtClean="0"/>
            <a:t>with a coach, </a:t>
          </a:r>
        </a:p>
        <a:p>
          <a:r>
            <a:rPr lang="en-US" sz="1600" dirty="0" smtClean="0"/>
            <a:t>immediate </a:t>
          </a:r>
        </a:p>
        <a:p>
          <a:r>
            <a:rPr lang="en-US" sz="1600" dirty="0" smtClean="0"/>
            <a:t>practicing</a:t>
          </a:r>
          <a:endParaRPr lang="en-US" sz="1600" dirty="0"/>
        </a:p>
      </dgm:t>
    </dgm:pt>
    <dgm:pt modelId="{91C528EB-3155-4B3C-AE95-360BEA4C4AB4}" type="parTrans" cxnId="{FF8763AE-99A0-46F9-879B-010DE6A36E3C}">
      <dgm:prSet/>
      <dgm:spPr/>
      <dgm:t>
        <a:bodyPr/>
        <a:lstStyle/>
        <a:p>
          <a:endParaRPr lang="en-US"/>
        </a:p>
      </dgm:t>
    </dgm:pt>
    <dgm:pt modelId="{6B56A962-7404-4FB4-A66F-AFA62FC8D63C}" type="sibTrans" cxnId="{FF8763AE-99A0-46F9-879B-010DE6A36E3C}">
      <dgm:prSet/>
      <dgm:spPr/>
      <dgm:t>
        <a:bodyPr/>
        <a:lstStyle/>
        <a:p>
          <a:endParaRPr lang="en-US"/>
        </a:p>
      </dgm:t>
    </dgm:pt>
    <dgm:pt modelId="{F0B77B54-6188-4B1D-9C4D-92D712681E55}">
      <dgm:prSet phldrT="[Text]" custT="1"/>
      <dgm:spPr/>
      <dgm:t>
        <a:bodyPr/>
        <a:lstStyle/>
        <a:p>
          <a:r>
            <a:rPr lang="en-US" sz="1600" dirty="0" smtClean="0"/>
            <a:t>Play,</a:t>
          </a:r>
        </a:p>
        <a:p>
          <a:r>
            <a:rPr lang="en-US" sz="1600" dirty="0" smtClean="0"/>
            <a:t>exercises,</a:t>
          </a:r>
        </a:p>
        <a:p>
          <a:r>
            <a:rPr lang="en-US" sz="1600" dirty="0" smtClean="0"/>
            <a:t>discussion,</a:t>
          </a:r>
        </a:p>
        <a:p>
          <a:r>
            <a:rPr lang="en-US" sz="1600" dirty="0" smtClean="0"/>
            <a:t>demonstration</a:t>
          </a:r>
          <a:endParaRPr lang="en-US" sz="1600" dirty="0"/>
        </a:p>
      </dgm:t>
    </dgm:pt>
    <dgm:pt modelId="{C993A2E9-9C30-4136-BFE2-96E485E4A51C}" type="parTrans" cxnId="{5885E2F5-FF3E-4564-8F17-427B373A7B3D}">
      <dgm:prSet/>
      <dgm:spPr/>
      <dgm:t>
        <a:bodyPr/>
        <a:lstStyle/>
        <a:p>
          <a:endParaRPr lang="en-US"/>
        </a:p>
      </dgm:t>
    </dgm:pt>
    <dgm:pt modelId="{A32AEE4E-8A0E-4CCA-A234-6D1ECD7A8BCD}" type="sibTrans" cxnId="{5885E2F5-FF3E-4564-8F17-427B373A7B3D}">
      <dgm:prSet/>
      <dgm:spPr/>
      <dgm:t>
        <a:bodyPr/>
        <a:lstStyle/>
        <a:p>
          <a:endParaRPr lang="en-US"/>
        </a:p>
      </dgm:t>
    </dgm:pt>
    <dgm:pt modelId="{D9381970-5369-4262-8EB6-FE494170D56A}">
      <dgm:prSet phldrT="[Text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800" b="1" dirty="0" smtClean="0"/>
            <a:t>Audiovisual</a:t>
          </a:r>
        </a:p>
        <a:p>
          <a:r>
            <a:rPr lang="en-US" sz="1800" b="1" dirty="0" smtClean="0"/>
            <a:t>Reading</a:t>
          </a:r>
        </a:p>
        <a:p>
          <a:r>
            <a:rPr lang="en-US" sz="1800" b="1" dirty="0" smtClean="0"/>
            <a:t>Lecture</a:t>
          </a:r>
          <a:endParaRPr lang="en-US" sz="1800" b="1" dirty="0"/>
        </a:p>
      </dgm:t>
    </dgm:pt>
    <dgm:pt modelId="{86212D8A-DC28-44C9-85EE-D295722D3970}" type="parTrans" cxnId="{B449D02D-1DA3-4FC7-8525-6938B9AC82DA}">
      <dgm:prSet/>
      <dgm:spPr/>
      <dgm:t>
        <a:bodyPr/>
        <a:lstStyle/>
        <a:p>
          <a:endParaRPr lang="en-US"/>
        </a:p>
      </dgm:t>
    </dgm:pt>
    <dgm:pt modelId="{17C87169-2FC1-4C5F-BED3-80E17423A442}" type="sibTrans" cxnId="{B449D02D-1DA3-4FC7-8525-6938B9AC82DA}">
      <dgm:prSet/>
      <dgm:spPr/>
      <dgm:t>
        <a:bodyPr/>
        <a:lstStyle/>
        <a:p>
          <a:endParaRPr lang="en-US"/>
        </a:p>
      </dgm:t>
    </dgm:pt>
    <dgm:pt modelId="{7F787029-5C77-47CD-B64F-267CADCA628E}" type="pres">
      <dgm:prSet presAssocID="{5AEEEDD8-665D-4DD3-B10F-5579958DD845}" presName="Name0" presStyleCnt="0">
        <dgm:presLayoutVars>
          <dgm:dir/>
          <dgm:animLvl val="lvl"/>
          <dgm:resizeHandles val="exact"/>
        </dgm:presLayoutVars>
      </dgm:prSet>
      <dgm:spPr/>
    </dgm:pt>
    <dgm:pt modelId="{EE6BC4A6-3FAC-4942-B42A-6E20AD9DA4AD}" type="pres">
      <dgm:prSet presAssocID="{C674B25E-4FC7-4CD0-8185-1E5BE077C1B4}" presName="Name8" presStyleCnt="0"/>
      <dgm:spPr/>
    </dgm:pt>
    <dgm:pt modelId="{EA7D15A2-0244-4908-8392-8B923C937D1D}" type="pres">
      <dgm:prSet presAssocID="{C674B25E-4FC7-4CD0-8185-1E5BE077C1B4}" presName="level" presStyleLbl="node1" presStyleIdx="0" presStyleCnt="3" custScaleX="9922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07D054-0AB8-4EF5-9C23-50AC3C99BA83}" type="pres">
      <dgm:prSet presAssocID="{C674B25E-4FC7-4CD0-8185-1E5BE077C1B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19A61A-5497-4FA7-83B0-9F828B8EDC41}" type="pres">
      <dgm:prSet presAssocID="{F0B77B54-6188-4B1D-9C4D-92D712681E55}" presName="Name8" presStyleCnt="0"/>
      <dgm:spPr/>
    </dgm:pt>
    <dgm:pt modelId="{76E51F8B-9A9D-4701-B601-6230524A7F24}" type="pres">
      <dgm:prSet presAssocID="{F0B77B54-6188-4B1D-9C4D-92D712681E55}" presName="level" presStyleLbl="node1" presStyleIdx="1" presStyleCnt="3" custScaleY="7427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62EC59-8307-485A-B0C1-C1A6E73BE3AA}" type="pres">
      <dgm:prSet presAssocID="{F0B77B54-6188-4B1D-9C4D-92D712681E5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2BE6F5-0DD4-4047-8044-89C08F3D632C}" type="pres">
      <dgm:prSet presAssocID="{D9381970-5369-4262-8EB6-FE494170D56A}" presName="Name8" presStyleCnt="0"/>
      <dgm:spPr/>
    </dgm:pt>
    <dgm:pt modelId="{3FD664FD-3369-41C1-B79B-C945A070E2E1}" type="pres">
      <dgm:prSet presAssocID="{D9381970-5369-4262-8EB6-FE494170D56A}" presName="level" presStyleLbl="node1" presStyleIdx="2" presStyleCnt="3" custScaleY="7574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C13334-D509-41AC-A195-2598588FEBD2}" type="pres">
      <dgm:prSet presAssocID="{D9381970-5369-4262-8EB6-FE494170D56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885E2F5-FF3E-4564-8F17-427B373A7B3D}" srcId="{5AEEEDD8-665D-4DD3-B10F-5579958DD845}" destId="{F0B77B54-6188-4B1D-9C4D-92D712681E55}" srcOrd="1" destOrd="0" parTransId="{C993A2E9-9C30-4136-BFE2-96E485E4A51C}" sibTransId="{A32AEE4E-8A0E-4CCA-A234-6D1ECD7A8BCD}"/>
    <dgm:cxn modelId="{EB8479AF-3E58-4055-81FD-FF6E2A29A44D}" type="presOf" srcId="{F0B77B54-6188-4B1D-9C4D-92D712681E55}" destId="{C462EC59-8307-485A-B0C1-C1A6E73BE3AA}" srcOrd="1" destOrd="0" presId="urn:microsoft.com/office/officeart/2005/8/layout/pyramid1"/>
    <dgm:cxn modelId="{EF1F03C3-2BD2-4BEA-B371-073686CC0058}" type="presOf" srcId="{D9381970-5369-4262-8EB6-FE494170D56A}" destId="{A8C13334-D509-41AC-A195-2598588FEBD2}" srcOrd="1" destOrd="0" presId="urn:microsoft.com/office/officeart/2005/8/layout/pyramid1"/>
    <dgm:cxn modelId="{427A538D-8ED1-4529-B3F1-CED7C529C37F}" type="presOf" srcId="{C674B25E-4FC7-4CD0-8185-1E5BE077C1B4}" destId="{EA7D15A2-0244-4908-8392-8B923C937D1D}" srcOrd="0" destOrd="0" presId="urn:microsoft.com/office/officeart/2005/8/layout/pyramid1"/>
    <dgm:cxn modelId="{B449D02D-1DA3-4FC7-8525-6938B9AC82DA}" srcId="{5AEEEDD8-665D-4DD3-B10F-5579958DD845}" destId="{D9381970-5369-4262-8EB6-FE494170D56A}" srcOrd="2" destOrd="0" parTransId="{86212D8A-DC28-44C9-85EE-D295722D3970}" sibTransId="{17C87169-2FC1-4C5F-BED3-80E17423A442}"/>
    <dgm:cxn modelId="{FF8763AE-99A0-46F9-879B-010DE6A36E3C}" srcId="{5AEEEDD8-665D-4DD3-B10F-5579958DD845}" destId="{C674B25E-4FC7-4CD0-8185-1E5BE077C1B4}" srcOrd="0" destOrd="0" parTransId="{91C528EB-3155-4B3C-AE95-360BEA4C4AB4}" sibTransId="{6B56A962-7404-4FB4-A66F-AFA62FC8D63C}"/>
    <dgm:cxn modelId="{6051C5B7-C6FA-413C-90C9-1A774802D338}" type="presOf" srcId="{F0B77B54-6188-4B1D-9C4D-92D712681E55}" destId="{76E51F8B-9A9D-4701-B601-6230524A7F24}" srcOrd="0" destOrd="0" presId="urn:microsoft.com/office/officeart/2005/8/layout/pyramid1"/>
    <dgm:cxn modelId="{88067738-603E-429E-B43E-FB176E8309C4}" type="presOf" srcId="{5AEEEDD8-665D-4DD3-B10F-5579958DD845}" destId="{7F787029-5C77-47CD-B64F-267CADCA628E}" srcOrd="0" destOrd="0" presId="urn:microsoft.com/office/officeart/2005/8/layout/pyramid1"/>
    <dgm:cxn modelId="{92B31982-47AF-442E-8B97-4F6C54E11301}" type="presOf" srcId="{C674B25E-4FC7-4CD0-8185-1E5BE077C1B4}" destId="{F507D054-0AB8-4EF5-9C23-50AC3C99BA83}" srcOrd="1" destOrd="0" presId="urn:microsoft.com/office/officeart/2005/8/layout/pyramid1"/>
    <dgm:cxn modelId="{89735E1C-45A2-4E82-B6BB-1F4E304CF1BF}" type="presOf" srcId="{D9381970-5369-4262-8EB6-FE494170D56A}" destId="{3FD664FD-3369-41C1-B79B-C945A070E2E1}" srcOrd="0" destOrd="0" presId="urn:microsoft.com/office/officeart/2005/8/layout/pyramid1"/>
    <dgm:cxn modelId="{8157C517-0262-4C26-88F3-2DCBEB9A7B74}" type="presParOf" srcId="{7F787029-5C77-47CD-B64F-267CADCA628E}" destId="{EE6BC4A6-3FAC-4942-B42A-6E20AD9DA4AD}" srcOrd="0" destOrd="0" presId="urn:microsoft.com/office/officeart/2005/8/layout/pyramid1"/>
    <dgm:cxn modelId="{A013FEED-EF27-45B7-BC4D-4D5E3EA46B5F}" type="presParOf" srcId="{EE6BC4A6-3FAC-4942-B42A-6E20AD9DA4AD}" destId="{EA7D15A2-0244-4908-8392-8B923C937D1D}" srcOrd="0" destOrd="0" presId="urn:microsoft.com/office/officeart/2005/8/layout/pyramid1"/>
    <dgm:cxn modelId="{608BDE2F-AA6B-4F1E-A9BC-AE7F3DEA7861}" type="presParOf" srcId="{EE6BC4A6-3FAC-4942-B42A-6E20AD9DA4AD}" destId="{F507D054-0AB8-4EF5-9C23-50AC3C99BA83}" srcOrd="1" destOrd="0" presId="urn:microsoft.com/office/officeart/2005/8/layout/pyramid1"/>
    <dgm:cxn modelId="{B856A844-837D-4862-89F6-63E8F318BF60}" type="presParOf" srcId="{7F787029-5C77-47CD-B64F-267CADCA628E}" destId="{D619A61A-5497-4FA7-83B0-9F828B8EDC41}" srcOrd="1" destOrd="0" presId="urn:microsoft.com/office/officeart/2005/8/layout/pyramid1"/>
    <dgm:cxn modelId="{237B3ADF-63B5-4E1E-B94F-834A3536E426}" type="presParOf" srcId="{D619A61A-5497-4FA7-83B0-9F828B8EDC41}" destId="{76E51F8B-9A9D-4701-B601-6230524A7F24}" srcOrd="0" destOrd="0" presId="urn:microsoft.com/office/officeart/2005/8/layout/pyramid1"/>
    <dgm:cxn modelId="{BD0F06C9-78B2-4529-B5D2-9557B79DEA68}" type="presParOf" srcId="{D619A61A-5497-4FA7-83B0-9F828B8EDC41}" destId="{C462EC59-8307-485A-B0C1-C1A6E73BE3AA}" srcOrd="1" destOrd="0" presId="urn:microsoft.com/office/officeart/2005/8/layout/pyramid1"/>
    <dgm:cxn modelId="{4BCA074F-33F4-45AE-B2C5-0929254DB581}" type="presParOf" srcId="{7F787029-5C77-47CD-B64F-267CADCA628E}" destId="{252BE6F5-0DD4-4047-8044-89C08F3D632C}" srcOrd="2" destOrd="0" presId="urn:microsoft.com/office/officeart/2005/8/layout/pyramid1"/>
    <dgm:cxn modelId="{4EE4D203-1D33-4643-B4EE-D367D4B0C347}" type="presParOf" srcId="{252BE6F5-0DD4-4047-8044-89C08F3D632C}" destId="{3FD664FD-3369-41C1-B79B-C945A070E2E1}" srcOrd="0" destOrd="0" presId="urn:microsoft.com/office/officeart/2005/8/layout/pyramid1"/>
    <dgm:cxn modelId="{DE0061EC-B200-4EC8-8AEA-DEC8B13A06F0}" type="presParOf" srcId="{252BE6F5-0DD4-4047-8044-89C08F3D632C}" destId="{A8C13334-D509-41AC-A195-2598588FEBD2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7D15A2-0244-4908-8392-8B923C937D1D}">
      <dsp:nvSpPr>
        <dsp:cNvPr id="0" name=""/>
        <dsp:cNvSpPr/>
      </dsp:nvSpPr>
      <dsp:spPr>
        <a:xfrm>
          <a:off x="1838333" y="0"/>
          <a:ext cx="2419332" cy="1820802"/>
        </a:xfrm>
        <a:prstGeom prst="trapezoid">
          <a:avLst>
            <a:gd name="adj" fmla="val 66955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To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work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with a coach,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immediate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practicing</a:t>
          </a:r>
          <a:endParaRPr lang="en-US" sz="1600" kern="1200" dirty="0"/>
        </a:p>
      </dsp:txBody>
      <dsp:txXfrm>
        <a:off x="1838333" y="0"/>
        <a:ext cx="2419332" cy="1820802"/>
      </dsp:txXfrm>
    </dsp:sp>
    <dsp:sp modelId="{76E51F8B-9A9D-4701-B601-6230524A7F24}">
      <dsp:nvSpPr>
        <dsp:cNvPr id="0" name=""/>
        <dsp:cNvSpPr/>
      </dsp:nvSpPr>
      <dsp:spPr>
        <a:xfrm>
          <a:off x="923378" y="1820802"/>
          <a:ext cx="4249242" cy="1352383"/>
        </a:xfrm>
        <a:prstGeom prst="trapezoid">
          <a:avLst>
            <a:gd name="adj" fmla="val 66955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Play,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exercises,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discussion,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demonstration</a:t>
          </a:r>
          <a:endParaRPr lang="en-US" sz="1600" kern="1200" dirty="0"/>
        </a:p>
      </dsp:txBody>
      <dsp:txXfrm>
        <a:off x="1666996" y="1820802"/>
        <a:ext cx="2762007" cy="1352383"/>
      </dsp:txXfrm>
    </dsp:sp>
    <dsp:sp modelId="{3FD664FD-3369-41C1-B79B-C945A070E2E1}">
      <dsp:nvSpPr>
        <dsp:cNvPr id="0" name=""/>
        <dsp:cNvSpPr/>
      </dsp:nvSpPr>
      <dsp:spPr>
        <a:xfrm>
          <a:off x="0" y="3173185"/>
          <a:ext cx="6096000" cy="1379094"/>
        </a:xfrm>
        <a:prstGeom prst="trapezoid">
          <a:avLst>
            <a:gd name="adj" fmla="val 66955"/>
          </a:avLst>
        </a:prstGeom>
        <a:gradFill rotWithShape="1">
          <a:gsLst>
            <a:gs pos="0">
              <a:schemeClr val="accent2">
                <a:tint val="67000"/>
                <a:satMod val="105000"/>
                <a:lumMod val="110000"/>
              </a:schemeClr>
            </a:gs>
            <a:gs pos="50000">
              <a:schemeClr val="accent2">
                <a:tint val="73000"/>
                <a:satMod val="103000"/>
                <a:lumMod val="105000"/>
              </a:schemeClr>
            </a:gs>
            <a:gs pos="100000">
              <a:schemeClr val="accent2">
                <a:tint val="81000"/>
                <a:satMod val="109000"/>
                <a:lumMod val="105000"/>
              </a:schemeClr>
            </a:gs>
          </a:gsLst>
          <a:lin ang="5400000" scaled="0"/>
        </a:gradFill>
        <a:ln w="6350" cap="flat" cmpd="sng" algn="in">
          <a:solidFill>
            <a:schemeClr val="accent2"/>
          </a:solidFill>
          <a:prstDash val="solid"/>
        </a:ln>
        <a:effectLst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Audiovisual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Reading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Lecture</a:t>
          </a:r>
          <a:endParaRPr lang="en-US" sz="1800" b="1" kern="1200" dirty="0"/>
        </a:p>
      </dsp:txBody>
      <dsp:txXfrm>
        <a:off x="1066799" y="3173185"/>
        <a:ext cx="3962400" cy="13790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481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88210" tIns="44105" rIns="88210" bIns="44105" numCol="1" anchor="t" anchorCtr="0" compatLnSpc="1">
            <a:prstTxWarp prst="textNoShape">
              <a:avLst/>
            </a:prstTxWarp>
          </a:bodyPr>
          <a:lstStyle>
            <a:lvl1pPr defTabSz="914182" eaLnBrk="1" hangingPunct="1">
              <a:defRPr sz="1200">
                <a:latin typeface="Arial" pitchFamily="34" charset="0"/>
                <a:cs typeface="Cordia New" pitchFamily="34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49688" y="0"/>
            <a:ext cx="2946400" cy="49481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88210" tIns="44105" rIns="88210" bIns="44105" numCol="1" anchor="t" anchorCtr="0" compatLnSpc="1">
            <a:prstTxWarp prst="textNoShape">
              <a:avLst/>
            </a:prstTxWarp>
          </a:bodyPr>
          <a:lstStyle>
            <a:lvl1pPr algn="r" defTabSz="914182" eaLnBrk="1" hangingPunct="1">
              <a:defRPr sz="1200">
                <a:latin typeface="Arial" pitchFamily="34" charset="0"/>
                <a:cs typeface="Cordia New" pitchFamily="34" charset="-34"/>
              </a:defRPr>
            </a:lvl1pPr>
          </a:lstStyle>
          <a:p>
            <a:pPr>
              <a:defRPr/>
            </a:pPr>
            <a:fld id="{AEB7649E-F777-4E01-881D-E5C743481BAE}" type="datetimeFigureOut">
              <a:rPr lang="th-TH"/>
              <a:pPr>
                <a:defRPr/>
              </a:pPr>
              <a:t>24/02/63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351" tIns="44176" rIns="88351" bIns="44176" rtlCol="0" anchor="ctr"/>
          <a:lstStyle/>
          <a:p>
            <a:pPr lvl="0"/>
            <a:endParaRPr lang="th-TH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79450" y="4715113"/>
            <a:ext cx="5438775" cy="446770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88210" tIns="44105" rIns="88210" bIns="441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th-TH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9430226"/>
            <a:ext cx="2946400" cy="49481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88210" tIns="44105" rIns="88210" bIns="44105" numCol="1" anchor="b" anchorCtr="0" compatLnSpc="1">
            <a:prstTxWarp prst="textNoShape">
              <a:avLst/>
            </a:prstTxWarp>
          </a:bodyPr>
          <a:lstStyle>
            <a:lvl1pPr defTabSz="914182" eaLnBrk="1" hangingPunct="1">
              <a:defRPr sz="1200">
                <a:latin typeface="Arial" pitchFamily="34" charset="0"/>
                <a:cs typeface="Cordia New" pitchFamily="34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49688" y="9430226"/>
            <a:ext cx="2946400" cy="49481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88210" tIns="44105" rIns="88210" bIns="44105" numCol="1" anchor="b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200">
                <a:cs typeface="Cordia New" panose="020B0304020202020204" pitchFamily="34" charset="-34"/>
              </a:defRPr>
            </a:lvl1pPr>
          </a:lstStyle>
          <a:p>
            <a:fld id="{A77527AC-262A-4B49-AC7D-F7A093711E6A}" type="slidenum">
              <a:rPr lang="en-US" altLang="th-TH"/>
              <a:pPr/>
              <a:t>‹#›</a:t>
            </a:fld>
            <a:endParaRPr lang="th-TH" altLang="th-TH"/>
          </a:p>
        </p:txBody>
      </p:sp>
    </p:spTree>
    <p:extLst>
      <p:ext uri="{BB962C8B-B14F-4D97-AF65-F5344CB8AC3E}">
        <p14:creationId xmlns:p14="http://schemas.microsoft.com/office/powerpoint/2010/main" val="7796170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527AC-262A-4B49-AC7D-F7A093711E6A}" type="slidenum">
              <a:rPr lang="en-US" altLang="th-TH" smtClean="0"/>
              <a:pPr/>
              <a:t>2</a:t>
            </a:fld>
            <a:endParaRPr lang="th-TH" altLang="th-TH"/>
          </a:p>
        </p:txBody>
      </p:sp>
    </p:spTree>
    <p:extLst>
      <p:ext uri="{BB962C8B-B14F-4D97-AF65-F5344CB8AC3E}">
        <p14:creationId xmlns:p14="http://schemas.microsoft.com/office/powerpoint/2010/main" val="1123121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3DD89BE-D0C5-4E89-BE4B-0FB478FADE41}" type="slidenum">
              <a:rPr lang="en-US" altLang="th-TH" smtClean="0"/>
              <a:pPr/>
              <a:t>‹#›</a:t>
            </a:fld>
            <a:endParaRPr lang="en-US" altLang="th-TH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765204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D9B69-B576-4459-AE55-8828421CA91E}" type="slidenum">
              <a:rPr lang="en-US" altLang="th-TH" smtClean="0"/>
              <a:pPr/>
              <a:t>‹#›</a:t>
            </a:fld>
            <a:endParaRPr lang="en-US" altLang="th-TH"/>
          </a:p>
        </p:txBody>
      </p:sp>
    </p:spTree>
    <p:extLst>
      <p:ext uri="{BB962C8B-B14F-4D97-AF65-F5344CB8AC3E}">
        <p14:creationId xmlns:p14="http://schemas.microsoft.com/office/powerpoint/2010/main" val="152762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A482B-E1F9-4744-AD0A-167C34423121}" type="slidenum">
              <a:rPr lang="en-US" altLang="th-TH" smtClean="0"/>
              <a:pPr/>
              <a:t>‹#›</a:t>
            </a:fld>
            <a:endParaRPr lang="en-US" altLang="th-TH"/>
          </a:p>
        </p:txBody>
      </p:sp>
    </p:spTree>
    <p:extLst>
      <p:ext uri="{BB962C8B-B14F-4D97-AF65-F5344CB8AC3E}">
        <p14:creationId xmlns:p14="http://schemas.microsoft.com/office/powerpoint/2010/main" val="1230016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84BA5-CD8B-420C-9610-4A9803209909}" type="slidenum">
              <a:rPr lang="en-US" altLang="th-TH" smtClean="0"/>
              <a:pPr/>
              <a:t>‹#›</a:t>
            </a:fld>
            <a:endParaRPr lang="en-US" altLang="th-TH"/>
          </a:p>
        </p:txBody>
      </p:sp>
    </p:spTree>
    <p:extLst>
      <p:ext uri="{BB962C8B-B14F-4D97-AF65-F5344CB8AC3E}">
        <p14:creationId xmlns:p14="http://schemas.microsoft.com/office/powerpoint/2010/main" val="1043307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8747AD-DF36-4CD7-88F0-583381CF0899}" type="slidenum">
              <a:rPr lang="en-US" altLang="th-TH" smtClean="0"/>
              <a:pPr/>
              <a:t>‹#›</a:t>
            </a:fld>
            <a:endParaRPr lang="en-US" altLang="th-TH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8585295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91FDC-CF6D-4FBC-AD96-7A0E36927146}" type="slidenum">
              <a:rPr lang="en-US" altLang="th-TH" smtClean="0"/>
              <a:pPr/>
              <a:t>‹#›</a:t>
            </a:fld>
            <a:endParaRPr lang="en-US" altLang="th-TH"/>
          </a:p>
        </p:txBody>
      </p:sp>
    </p:spTree>
    <p:extLst>
      <p:ext uri="{BB962C8B-B14F-4D97-AF65-F5344CB8AC3E}">
        <p14:creationId xmlns:p14="http://schemas.microsoft.com/office/powerpoint/2010/main" val="2278078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1BCBF-0DFF-4DD7-8BFE-BE2B522FA160}" type="slidenum">
              <a:rPr lang="en-US" altLang="th-TH" smtClean="0"/>
              <a:pPr/>
              <a:t>‹#›</a:t>
            </a:fld>
            <a:endParaRPr lang="en-US" altLang="th-TH"/>
          </a:p>
        </p:txBody>
      </p:sp>
    </p:spTree>
    <p:extLst>
      <p:ext uri="{BB962C8B-B14F-4D97-AF65-F5344CB8AC3E}">
        <p14:creationId xmlns:p14="http://schemas.microsoft.com/office/powerpoint/2010/main" val="4121006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B0E9A-5872-478B-8C2C-49214CAE5724}" type="slidenum">
              <a:rPr lang="en-US" altLang="th-TH" smtClean="0"/>
              <a:pPr/>
              <a:t>‹#›</a:t>
            </a:fld>
            <a:endParaRPr lang="en-US" altLang="th-TH"/>
          </a:p>
        </p:txBody>
      </p:sp>
    </p:spTree>
    <p:extLst>
      <p:ext uri="{BB962C8B-B14F-4D97-AF65-F5344CB8AC3E}">
        <p14:creationId xmlns:p14="http://schemas.microsoft.com/office/powerpoint/2010/main" val="372561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E1AE-FC89-42F4-BDAC-3485E0210F20}" type="slidenum">
              <a:rPr lang="en-US" altLang="th-TH" smtClean="0"/>
              <a:pPr/>
              <a:t>‹#›</a:t>
            </a:fld>
            <a:endParaRPr lang="en-US" altLang="th-TH"/>
          </a:p>
        </p:txBody>
      </p:sp>
    </p:spTree>
    <p:extLst>
      <p:ext uri="{BB962C8B-B14F-4D97-AF65-F5344CB8AC3E}">
        <p14:creationId xmlns:p14="http://schemas.microsoft.com/office/powerpoint/2010/main" val="2498166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D2CB1F-39B3-44FF-9B85-02DBA06295C7}" type="slidenum">
              <a:rPr lang="en-US" altLang="th-TH" smtClean="0"/>
              <a:pPr/>
              <a:t>‹#›</a:t>
            </a:fld>
            <a:endParaRPr lang="en-US" altLang="th-TH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45089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98CC11C-5E5E-436D-AE64-074013CDC3F3}" type="slidenum">
              <a:rPr lang="en-US" altLang="th-TH" smtClean="0"/>
              <a:pPr/>
              <a:t>‹#›</a:t>
            </a:fld>
            <a:endParaRPr lang="en-US" altLang="th-TH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69417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C76080CE-4A44-4FC0-882F-A2BED966E0BC}" type="slidenum">
              <a:rPr lang="en-US" altLang="th-TH" smtClean="0"/>
              <a:pPr/>
              <a:t>‹#›</a:t>
            </a:fld>
            <a:endParaRPr lang="en-US" altLang="th-TH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15824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2" r:id="rId1"/>
    <p:sldLayoutId id="2147484343" r:id="rId2"/>
    <p:sldLayoutId id="2147484344" r:id="rId3"/>
    <p:sldLayoutId id="2147484345" r:id="rId4"/>
    <p:sldLayoutId id="2147484346" r:id="rId5"/>
    <p:sldLayoutId id="2147484347" r:id="rId6"/>
    <p:sldLayoutId id="2147484348" r:id="rId7"/>
    <p:sldLayoutId id="2147484349" r:id="rId8"/>
    <p:sldLayoutId id="2147484350" r:id="rId9"/>
    <p:sldLayoutId id="2147484351" r:id="rId10"/>
    <p:sldLayoutId id="2147484352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4" orient="horz" pos="1368">
          <p15:clr>
            <a:srgbClr val="F26B43"/>
          </p15:clr>
        </p15:guide>
        <p15:guide id="5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5184">
          <p15:clr>
            <a:srgbClr val="F26B43"/>
          </p15:clr>
        </p15:guide>
        <p15:guide id="10" pos="702">
          <p15:clr>
            <a:srgbClr val="F26B43"/>
          </p15:clr>
        </p15:guide>
        <p15:guide id="11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4"/>
          <p:cNvSpPr txBox="1">
            <a:spLocks noChangeArrowheads="1"/>
          </p:cNvSpPr>
          <p:nvPr/>
        </p:nvSpPr>
        <p:spPr bwMode="auto">
          <a:xfrm>
            <a:off x="755576" y="1432613"/>
            <a:ext cx="7849083" cy="2528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lnSpc>
                <a:spcPts val="6200"/>
              </a:lnSpc>
              <a:defRPr/>
            </a:pPr>
            <a:r>
              <a:rPr lang="th-TH" sz="6000" b="1" kern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ngsanaUPC" panose="02020603050405020304" pitchFamily="18" charset="-34"/>
                <a:ea typeface="+mj-ea"/>
                <a:cs typeface="AngsanaUPC" panose="02020603050405020304" pitchFamily="18" charset="-34"/>
              </a:rPr>
              <a:t>ความสำคัญของสหกิจศึกษา </a:t>
            </a:r>
          </a:p>
          <a:p>
            <a:pPr eaLnBrk="1" hangingPunct="1">
              <a:lnSpc>
                <a:spcPts val="6200"/>
              </a:lnSpc>
              <a:defRPr/>
            </a:pPr>
            <a:r>
              <a:rPr lang="th-TH" sz="6000" b="1" kern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ngsanaUPC" panose="02020603050405020304" pitchFamily="18" charset="-34"/>
                <a:ea typeface="+mj-ea"/>
                <a:cs typeface="AngsanaUPC" panose="02020603050405020304" pitchFamily="18" charset="-34"/>
              </a:rPr>
              <a:t>และการจัดการศึกษาเชิงบูรณาการกับการทำงาน </a:t>
            </a:r>
            <a:endParaRPr lang="en-US" sz="6000" b="1" kern="0" dirty="0" smtClean="0">
              <a:solidFill>
                <a:schemeClr val="accent6">
                  <a:lumMod val="50000"/>
                </a:schemeClr>
              </a:solidFill>
              <a:effectLst>
                <a:outerShdw blurRad="50800" dist="38100" dir="2700000" algn="tl" rotWithShape="0">
                  <a:schemeClr val="tx1">
                    <a:alpha val="40000"/>
                  </a:schemeClr>
                </a:outerShdw>
              </a:effectLst>
              <a:latin typeface="AngsanaUPC" panose="02020603050405020304" pitchFamily="18" charset="-34"/>
              <a:ea typeface="+mj-ea"/>
              <a:cs typeface="AngsanaUPC" panose="02020603050405020304" pitchFamily="18" charset="-34"/>
            </a:endParaRPr>
          </a:p>
          <a:p>
            <a:pPr eaLnBrk="1" hangingPunct="1">
              <a:lnSpc>
                <a:spcPts val="6200"/>
              </a:lnSpc>
              <a:defRPr/>
            </a:pPr>
            <a:r>
              <a:rPr lang="en-US" sz="6000" b="1" kern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ngsanaUPC" panose="02020603050405020304" pitchFamily="18" charset="-34"/>
                <a:ea typeface="+mj-ea"/>
                <a:cs typeface="AngsanaUPC" panose="02020603050405020304" pitchFamily="18" charset="-34"/>
              </a:rPr>
              <a:t>(Cooperative and Work Integrated Education: CWIE)</a:t>
            </a:r>
            <a:endParaRPr lang="th-TH" sz="6000" b="1" kern="0" dirty="0">
              <a:solidFill>
                <a:schemeClr val="accent6">
                  <a:lumMod val="50000"/>
                </a:schemeClr>
              </a:solidFill>
              <a:effectLst>
                <a:outerShdw blurRad="50800" dist="38100" dir="2700000" algn="tl" rotWithShape="0">
                  <a:schemeClr val="tx1">
                    <a:alpha val="40000"/>
                  </a:schemeClr>
                </a:outerShdw>
              </a:effectLst>
              <a:latin typeface="AngsanaUPC" panose="02020603050405020304" pitchFamily="18" charset="-34"/>
              <a:ea typeface="+mj-ea"/>
              <a:cs typeface="AngsanaUPC" panose="02020603050405020304" pitchFamily="18" charset="-34"/>
            </a:endParaRPr>
          </a:p>
        </p:txBody>
      </p:sp>
      <p:sp>
        <p:nvSpPr>
          <p:cNvPr id="26" name="Rectangle 4"/>
          <p:cNvSpPr txBox="1">
            <a:spLocks noChangeArrowheads="1"/>
          </p:cNvSpPr>
          <p:nvPr/>
        </p:nvSpPr>
        <p:spPr bwMode="auto">
          <a:xfrm>
            <a:off x="828005" y="5037386"/>
            <a:ext cx="6264275" cy="537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200000"/>
              <a:buChar char="•"/>
              <a:defRPr sz="20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SzPct val="200000"/>
              <a:buChar char="–"/>
              <a:defRPr sz="2800" b="1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SzPct val="200000"/>
              <a:buChar char="•"/>
              <a:defRPr sz="1600" b="1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SzPct val="200000"/>
              <a:buChar char="–"/>
              <a:defRPr sz="1400" b="1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SzPct val="200000"/>
              <a:buChar char="»"/>
              <a:defRPr sz="1400" b="1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200000"/>
              <a:buChar char="»"/>
              <a:defRPr sz="1400" b="1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200000"/>
              <a:buChar char="»"/>
              <a:defRPr sz="1400" b="1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200000"/>
              <a:buChar char="»"/>
              <a:defRPr sz="1400" b="1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200000"/>
              <a:buChar char="»"/>
              <a:defRPr sz="1400" b="1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SzTx/>
              <a:buFontTx/>
              <a:buNone/>
            </a:pPr>
            <a:r>
              <a:rPr lang="th-TH" altLang="th-TH" sz="36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โดย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SzTx/>
              <a:buFontTx/>
              <a:buNone/>
            </a:pPr>
            <a:endParaRPr lang="th-TH" altLang="th-TH" sz="36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pPr eaLnBrk="1" hangingPunct="1">
              <a:lnSpc>
                <a:spcPts val="2200"/>
              </a:lnSpc>
              <a:spcBef>
                <a:spcPct val="0"/>
              </a:spcBef>
              <a:buSzTx/>
              <a:buFontTx/>
              <a:buNone/>
            </a:pPr>
            <a:r>
              <a:rPr lang="th-TH" altLang="th-TH" sz="36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ศาสตราจารย์ </a:t>
            </a:r>
            <a:r>
              <a:rPr lang="th-TH" altLang="th-TH" sz="36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ดร.วิจิตร ศรี</a:t>
            </a:r>
            <a:r>
              <a:rPr lang="th-TH" altLang="th-TH" sz="36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สอ้าน</a:t>
            </a:r>
            <a:endParaRPr lang="th-TH" altLang="th-TH" sz="36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364088" y="4869160"/>
            <a:ext cx="3528392" cy="1748481"/>
            <a:chOff x="137721" y="3429000"/>
            <a:chExt cx="2598774" cy="1748481"/>
          </a:xfrm>
        </p:grpSpPr>
        <p:sp>
          <p:nvSpPr>
            <p:cNvPr id="5" name="Rounded Rectangle 4"/>
            <p:cNvSpPr/>
            <p:nvPr/>
          </p:nvSpPr>
          <p:spPr>
            <a:xfrm>
              <a:off x="460488" y="4213463"/>
              <a:ext cx="2129309" cy="301869"/>
            </a:xfrm>
            <a:prstGeom prst="roundRect">
              <a:avLst/>
            </a:prstGeom>
            <a:solidFill>
              <a:srgbClr val="F66F0A"/>
            </a:solidFill>
            <a:ln w="28575">
              <a:solidFill>
                <a:srgbClr val="F66F0A"/>
              </a:solidFill>
            </a:ln>
            <a:scene3d>
              <a:camera prst="perspectiveFront"/>
              <a:lightRig rig="threePt" dir="t"/>
            </a:scene3d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b="1" spc="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COOPERATIVE </a:t>
              </a:r>
              <a:r>
                <a:rPr lang="en-US" sz="11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 </a:t>
              </a:r>
              <a:r>
                <a:rPr lang="en-US" sz="1100" b="1" spc="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EDUCATION</a:t>
              </a:r>
              <a:endParaRPr lang="th-TH" sz="1100" b="1" spc="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  <p:pic>
          <p:nvPicPr>
            <p:cNvPr id="6" name="Picture 2" descr="http://img1.123freevectors.com/wp-content/uploads/new/people/489-free-vector-crowd-people-silhouettes-in-city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3203"/>
            <a:stretch/>
          </p:blipFill>
          <p:spPr bwMode="auto">
            <a:xfrm>
              <a:off x="460488" y="3429000"/>
              <a:ext cx="2129310" cy="757536"/>
            </a:xfrm>
            <a:prstGeom prst="rect">
              <a:avLst/>
            </a:prstGeom>
            <a:solidFill>
              <a:srgbClr val="F66F0A"/>
            </a:solidFill>
            <a:ln>
              <a:solidFill>
                <a:srgbClr val="F66F0A"/>
              </a:solidFill>
            </a:ln>
            <a:extLst/>
          </p:spPr>
        </p:pic>
        <p:sp>
          <p:nvSpPr>
            <p:cNvPr id="7" name="Pentagon 6"/>
            <p:cNvSpPr/>
            <p:nvPr/>
          </p:nvSpPr>
          <p:spPr>
            <a:xfrm>
              <a:off x="137721" y="4637204"/>
              <a:ext cx="2598774" cy="540277"/>
            </a:xfrm>
            <a:prstGeom prst="homePlate">
              <a:avLst>
                <a:gd name="adj" fmla="val 59723"/>
              </a:avLst>
            </a:prstGeom>
            <a:solidFill>
              <a:srgbClr val="F66F0A"/>
            </a:solidFill>
            <a:ln>
              <a:solidFill>
                <a:srgbClr val="F66F0A"/>
              </a:solidFill>
            </a:ln>
            <a:scene3d>
              <a:camera prst="perspectiveHeroicExtremeLeftFacing"/>
              <a:lightRig rig="threePt" dir="t"/>
            </a:scene3d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CWIE</a:t>
              </a:r>
              <a:endPara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18"/>
          <p:cNvSpPr txBox="1">
            <a:spLocks/>
          </p:cNvSpPr>
          <p:nvPr/>
        </p:nvSpPr>
        <p:spPr>
          <a:xfrm>
            <a:off x="142875" y="616743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8E1C7B07-0B54-4972-99ED-6287F9A83930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pPr eaLnBrk="1" hangingPunct="1"/>
              <a:t>10</a:t>
            </a:fld>
            <a:endParaRPr lang="th-TH" altLang="th-TH" sz="320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 bwMode="auto">
          <a:xfrm>
            <a:off x="789712" y="1302090"/>
            <a:ext cx="2773363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20000"/>
              </a:spcBef>
              <a:buSzPct val="200000"/>
              <a:defRPr/>
            </a:pPr>
            <a:r>
              <a:rPr lang="th-TH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2.3 ความหมาย</a:t>
            </a:r>
            <a:endParaRPr lang="th-TH" sz="3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0" name="สี่เหลี่ยมผืนผ้า 19"/>
          <p:cNvSpPr/>
          <p:nvPr/>
        </p:nvSpPr>
        <p:spPr>
          <a:xfrm>
            <a:off x="3633650" y="1441722"/>
            <a:ext cx="5288855" cy="47053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thaiDist" eaLnBrk="1" hangingPunct="1">
              <a:lnSpc>
                <a:spcPts val="3500"/>
              </a:lnSpc>
              <a:defRPr/>
            </a:pPr>
            <a:r>
              <a:rPr lang="th-TH" sz="36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สหกิจศึกษา</a:t>
            </a:r>
            <a:r>
              <a:rPr lang="th-TH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r>
              <a:rPr lang="th-TH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(</a:t>
            </a:r>
            <a:r>
              <a:rPr lang="th-TH" sz="32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Cooperative Education</a:t>
            </a:r>
            <a:r>
              <a:rPr lang="th-TH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) หมายถึง ระบบการศึกษาที่จัดให้มีการเรียนการสอนในสถานศึกษาสลับกับการไปหาประสบการณ์ตรงจากการปฏิบัติงานจริง </a:t>
            </a:r>
            <a:r>
              <a:rPr lang="th-TH" sz="32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/>
            </a:r>
            <a:br>
              <a:rPr lang="th-TH" sz="32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</a:br>
            <a:r>
              <a:rPr lang="th-TH" sz="32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ณ </a:t>
            </a:r>
            <a:r>
              <a:rPr lang="th-TH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สถานประกอบการอย่างมีระบบ ด้วยความร่วมมือจากสถานประกอบการและทุกฝ่ายที่เกี่ยวข้อง</a:t>
            </a:r>
            <a:r>
              <a:rPr lang="th-TH" sz="32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เป็น    </a:t>
            </a:r>
            <a:r>
              <a:rPr lang="th-TH" sz="32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ระบบ</a:t>
            </a:r>
            <a:r>
              <a:rPr lang="th-TH" sz="32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การศึกษาที่ผสมผสานการเรียนกับการ</a:t>
            </a:r>
            <a:r>
              <a:rPr lang="th-TH" sz="32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ทำงาน</a:t>
            </a:r>
            <a:r>
              <a:rPr lang="th-TH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r>
              <a:rPr lang="th-TH" sz="30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(</a:t>
            </a:r>
            <a:r>
              <a:rPr lang="th-TH" sz="3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Cooperative</a:t>
            </a:r>
            <a:r>
              <a:rPr lang="th-TH" sz="3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r>
              <a:rPr lang="en-US" sz="3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and </a:t>
            </a:r>
            <a:r>
              <a:rPr lang="th-TH" sz="3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Work</a:t>
            </a:r>
            <a:r>
              <a:rPr lang="th-TH" sz="3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-</a:t>
            </a:r>
            <a:r>
              <a:rPr lang="en-US" sz="3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I</a:t>
            </a:r>
            <a:r>
              <a:rPr lang="th-TH" sz="3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ntegrated </a:t>
            </a:r>
            <a:r>
              <a:rPr lang="th-TH" sz="3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Education</a:t>
            </a:r>
            <a:r>
              <a:rPr lang="en-US" sz="3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:</a:t>
            </a:r>
            <a:r>
              <a:rPr lang="th-TH" sz="3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r>
              <a:rPr lang="en-US" sz="3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CWIE) </a:t>
            </a:r>
            <a:r>
              <a:rPr lang="th-TH" sz="30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และถือเป็น</a:t>
            </a:r>
            <a:r>
              <a:rPr lang="th-TH" sz="3000" b="1" dirty="0" err="1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พันธ</a:t>
            </a:r>
            <a:r>
              <a:rPr lang="th-TH" sz="30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กิจสัมพันธ์ </a:t>
            </a:r>
            <a:r>
              <a:rPr lang="en-US" sz="30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(Engagement</a:t>
            </a:r>
            <a:r>
              <a:rPr lang="th-TH" sz="30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)</a:t>
            </a:r>
            <a:r>
              <a:rPr lang="th-TH" sz="3000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r>
              <a:rPr lang="th-TH" sz="30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ระหว่างสถานศึกษากับสถานประกอบการรูปแบบหนึ่ง</a:t>
            </a:r>
          </a:p>
        </p:txBody>
      </p:sp>
      <p:pic>
        <p:nvPicPr>
          <p:cNvPr id="20" name="Picture 19" descr="STUDENT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032272"/>
            <a:ext cx="2592387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0" descr="DSC00613.JPG"/>
          <p:cNvPicPr>
            <a:picLocks noChangeAspect="1"/>
          </p:cNvPicPr>
          <p:nvPr/>
        </p:nvPicPr>
        <p:blipFill>
          <a:blip r:embed="rId3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30"/>
          <a:stretch>
            <a:fillRect/>
          </a:stretch>
        </p:blipFill>
        <p:spPr bwMode="auto">
          <a:xfrm>
            <a:off x="900113" y="4046810"/>
            <a:ext cx="2592387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08520" y="260648"/>
            <a:ext cx="4032448" cy="792088"/>
            <a:chOff x="-108520" y="404664"/>
            <a:chExt cx="4032448" cy="792088"/>
          </a:xfrm>
        </p:grpSpPr>
        <p:sp>
          <p:nvSpPr>
            <p:cNvPr id="10" name="Pentagon 9"/>
            <p:cNvSpPr/>
            <p:nvPr/>
          </p:nvSpPr>
          <p:spPr>
            <a:xfrm>
              <a:off x="-108520" y="404664"/>
              <a:ext cx="4032448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2" name="Rectangle 2"/>
            <p:cNvSpPr txBox="1">
              <a:spLocks noChangeArrowheads="1"/>
            </p:cNvSpPr>
            <p:nvPr/>
          </p:nvSpPr>
          <p:spPr bwMode="auto">
            <a:xfrm>
              <a:off x="-1" y="515144"/>
              <a:ext cx="377991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2. สหกิจศึกษา </a:t>
              </a:r>
              <a:r>
                <a:rPr lang="th-TH" sz="4000" b="1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(ต่อ)</a:t>
              </a:r>
              <a:endParaRPr lang="en-US" sz="38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18"/>
          <p:cNvSpPr txBox="1">
            <a:spLocks/>
          </p:cNvSpPr>
          <p:nvPr/>
        </p:nvSpPr>
        <p:spPr>
          <a:xfrm>
            <a:off x="142875" y="616743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2DB43809-F999-45DB-8DD5-1FD1E0AB523F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pPr eaLnBrk="1" hangingPunct="1"/>
              <a:t>11</a:t>
            </a:fld>
            <a:endParaRPr lang="th-TH" altLang="th-TH" sz="320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81050" y="980728"/>
            <a:ext cx="8759825" cy="4799013"/>
            <a:chOff x="781050" y="980728"/>
            <a:chExt cx="8759825" cy="4799013"/>
          </a:xfrm>
        </p:grpSpPr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3287713" y="980728"/>
              <a:ext cx="6253162" cy="2354262"/>
              <a:chOff x="3623390" y="1112556"/>
              <a:chExt cx="6252837" cy="2355971"/>
            </a:xfrm>
          </p:grpSpPr>
          <p:sp>
            <p:nvSpPr>
              <p:cNvPr id="19" name="Circular Arrow 18"/>
              <p:cNvSpPr>
                <a:spLocks/>
              </p:cNvSpPr>
              <p:nvPr/>
            </p:nvSpPr>
            <p:spPr>
              <a:xfrm>
                <a:off x="3623390" y="1112556"/>
                <a:ext cx="1800131" cy="1799943"/>
              </a:xfrm>
              <a:prstGeom prst="circularArrow">
                <a:avLst>
                  <a:gd name="adj1" fmla="val 10980"/>
                  <a:gd name="adj2" fmla="val 1142322"/>
                  <a:gd name="adj3" fmla="val 4500000"/>
                  <a:gd name="adj4" fmla="val 10800000"/>
                  <a:gd name="adj5" fmla="val 12500"/>
                </a:avLst>
              </a:prstGeom>
              <a:solidFill>
                <a:srgbClr val="DE8400"/>
              </a:solid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2" name="Freeform 21"/>
              <p:cNvSpPr/>
              <p:nvPr/>
            </p:nvSpPr>
            <p:spPr>
              <a:xfrm>
                <a:off x="3780544" y="2925208"/>
                <a:ext cx="6095683" cy="543319"/>
              </a:xfrm>
              <a:custGeom>
                <a:avLst/>
                <a:gdLst>
                  <a:gd name="connsiteX0" fmla="*/ 0 w 6095998"/>
                  <a:gd name="connsiteY0" fmla="*/ 0 h 543356"/>
                  <a:gd name="connsiteX1" fmla="*/ 6095998 w 6095998"/>
                  <a:gd name="connsiteY1" fmla="*/ 0 h 543356"/>
                  <a:gd name="connsiteX2" fmla="*/ 6095998 w 6095998"/>
                  <a:gd name="connsiteY2" fmla="*/ 543356 h 543356"/>
                  <a:gd name="connsiteX3" fmla="*/ 0 w 6095998"/>
                  <a:gd name="connsiteY3" fmla="*/ 543356 h 543356"/>
                  <a:gd name="connsiteX4" fmla="*/ 0 w 6095998"/>
                  <a:gd name="connsiteY4" fmla="*/ 0 h 543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95998" h="543356">
                    <a:moveTo>
                      <a:pt x="0" y="0"/>
                    </a:moveTo>
                    <a:lnTo>
                      <a:pt x="6095998" y="0"/>
                    </a:lnTo>
                    <a:lnTo>
                      <a:pt x="6095998" y="543356"/>
                    </a:lnTo>
                    <a:lnTo>
                      <a:pt x="0" y="543356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19050" tIns="19050" rIns="19050" bIns="19050" spcCol="1270" anchor="ctr"/>
              <a:lstStyle/>
              <a:p>
                <a:pPr defTabSz="1333500" eaLnBrk="1" hangingPunct="1">
                  <a:lnSpc>
                    <a:spcPct val="50000"/>
                  </a:lnSpc>
                  <a:spcAft>
                    <a:spcPts val="0"/>
                  </a:spcAft>
                  <a:defRPr/>
                </a:pPr>
                <a:r>
                  <a:rPr lang="th-TH" sz="3000" b="1" dirty="0">
                    <a:latin typeface="AngsanaUPC" panose="02020603050405020304" pitchFamily="18" charset="-34"/>
                    <a:cs typeface="AngsanaUPC" panose="02020603050405020304" pitchFamily="18" charset="-34"/>
                  </a:rPr>
                  <a:t>พัฒนาอาชีพ สร้างความพร้อมในการทำงาน</a:t>
                </a:r>
              </a:p>
              <a:p>
                <a:pPr defTabSz="1333500" eaLnBrk="1" hangingPunct="1">
                  <a:lnSpc>
                    <a:spcPct val="50000"/>
                  </a:lnSpc>
                  <a:spcAft>
                    <a:spcPts val="0"/>
                  </a:spcAft>
                  <a:defRPr/>
                </a:pPr>
                <a:r>
                  <a:rPr lang="th-TH" sz="3000" b="1" dirty="0">
                    <a:latin typeface="AngsanaUPC" panose="02020603050405020304" pitchFamily="18" charset="-34"/>
                    <a:cs typeface="AngsanaUPC" panose="02020603050405020304" pitchFamily="18" charset="-34"/>
                  </a:rPr>
                  <a:t>และเป็นผู้ประกอบการ</a:t>
                </a:r>
                <a:endParaRPr lang="th-TH" sz="3000" dirty="0">
                  <a:latin typeface="AngsanaUPC" panose="02020603050405020304" pitchFamily="18" charset="-34"/>
                  <a:cs typeface="AngsanaUPC" panose="02020603050405020304" pitchFamily="18" charset="-34"/>
                </a:endParaRPr>
              </a:p>
            </p:txBody>
          </p:sp>
        </p:grpSp>
        <p:grpSp>
          <p:nvGrpSpPr>
            <p:cNvPr id="7" name="Group 28"/>
            <p:cNvGrpSpPr>
              <a:grpSpLocks/>
            </p:cNvGrpSpPr>
            <p:nvPr/>
          </p:nvGrpSpPr>
          <p:grpSpPr bwMode="auto">
            <a:xfrm>
              <a:off x="2652713" y="2072928"/>
              <a:ext cx="3041650" cy="2663825"/>
              <a:chOff x="2987824" y="2204866"/>
              <a:chExt cx="3042352" cy="2664136"/>
            </a:xfrm>
          </p:grpSpPr>
          <p:sp>
            <p:nvSpPr>
              <p:cNvPr id="21" name="Shape 20"/>
              <p:cNvSpPr/>
              <p:nvPr/>
            </p:nvSpPr>
            <p:spPr>
              <a:xfrm>
                <a:off x="3079920" y="2204866"/>
                <a:ext cx="1800640" cy="1800435"/>
              </a:xfrm>
              <a:prstGeom prst="leftCircularArrow">
                <a:avLst>
                  <a:gd name="adj1" fmla="val 10980"/>
                  <a:gd name="adj2" fmla="val 1142322"/>
                  <a:gd name="adj3" fmla="val 6300000"/>
                  <a:gd name="adj4" fmla="val 18900000"/>
                  <a:gd name="adj5" fmla="val 12500"/>
                </a:avLst>
              </a:prstGeom>
              <a:solidFill>
                <a:srgbClr val="DE8400"/>
              </a:solid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3" name="Block Arc 22"/>
              <p:cNvSpPr/>
              <p:nvPr/>
            </p:nvSpPr>
            <p:spPr>
              <a:xfrm>
                <a:off x="3762703" y="3428971"/>
                <a:ext cx="1440194" cy="1440031"/>
              </a:xfrm>
              <a:prstGeom prst="blockArc">
                <a:avLst>
                  <a:gd name="adj1" fmla="val 13500000"/>
                  <a:gd name="adj2" fmla="val 10800000"/>
                  <a:gd name="adj3" fmla="val 12740"/>
                </a:avLst>
              </a:prstGeom>
              <a:solidFill>
                <a:srgbClr val="DE8400"/>
              </a:solid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5" name="Freeform 24"/>
              <p:cNvSpPr/>
              <p:nvPr/>
            </p:nvSpPr>
            <p:spPr>
              <a:xfrm>
                <a:off x="2987824" y="3894163"/>
                <a:ext cx="3042352" cy="542988"/>
              </a:xfrm>
              <a:custGeom>
                <a:avLst/>
                <a:gdLst>
                  <a:gd name="connsiteX0" fmla="*/ 0 w 3042352"/>
                  <a:gd name="connsiteY0" fmla="*/ 0 h 543356"/>
                  <a:gd name="connsiteX1" fmla="*/ 3042352 w 3042352"/>
                  <a:gd name="connsiteY1" fmla="*/ 0 h 543356"/>
                  <a:gd name="connsiteX2" fmla="*/ 3042352 w 3042352"/>
                  <a:gd name="connsiteY2" fmla="*/ 543356 h 543356"/>
                  <a:gd name="connsiteX3" fmla="*/ 0 w 3042352"/>
                  <a:gd name="connsiteY3" fmla="*/ 543356 h 543356"/>
                  <a:gd name="connsiteX4" fmla="*/ 0 w 3042352"/>
                  <a:gd name="connsiteY4" fmla="*/ 0 h 543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42352" h="543356">
                    <a:moveTo>
                      <a:pt x="0" y="0"/>
                    </a:moveTo>
                    <a:lnTo>
                      <a:pt x="3042352" y="0"/>
                    </a:lnTo>
                    <a:lnTo>
                      <a:pt x="3042352" y="543356"/>
                    </a:lnTo>
                    <a:lnTo>
                      <a:pt x="0" y="543356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30480" tIns="30480" rIns="30480" bIns="30480" spcCol="1270" anchor="ctr"/>
              <a:lstStyle/>
              <a:p>
                <a:pPr algn="ctr" defTabSz="2133600" eaLnBrk="1" hangingPunct="1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th-TH" sz="48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ngsanaUPC" panose="02020603050405020304" pitchFamily="18" charset="-34"/>
                    <a:cs typeface="AngsanaUPC" panose="02020603050405020304" pitchFamily="18" charset="-34"/>
                  </a:rPr>
                  <a:t>สหกิจศึกษา</a:t>
                </a:r>
              </a:p>
            </p:txBody>
          </p:sp>
        </p:grpSp>
        <p:grpSp>
          <p:nvGrpSpPr>
            <p:cNvPr id="8" name="Group 34"/>
            <p:cNvGrpSpPr>
              <a:grpSpLocks/>
            </p:cNvGrpSpPr>
            <p:nvPr/>
          </p:nvGrpSpPr>
          <p:grpSpPr bwMode="auto">
            <a:xfrm>
              <a:off x="781050" y="3368328"/>
              <a:ext cx="2303463" cy="1296987"/>
              <a:chOff x="195891" y="747927"/>
              <a:chExt cx="3709548" cy="2568139"/>
            </a:xfrm>
          </p:grpSpPr>
          <p:sp>
            <p:nvSpPr>
              <p:cNvPr id="36" name="Down Arrow 35"/>
              <p:cNvSpPr/>
              <p:nvPr/>
            </p:nvSpPr>
            <p:spPr>
              <a:xfrm rot="16200000">
                <a:off x="766596" y="177223"/>
                <a:ext cx="2568139" cy="3709548"/>
              </a:xfrm>
              <a:prstGeom prst="downArrow">
                <a:avLst>
                  <a:gd name="adj1" fmla="val 50000"/>
                  <a:gd name="adj2" fmla="val 35000"/>
                </a:avLst>
              </a:prstGeom>
              <a:solidFill>
                <a:srgbClr val="DE840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7" name="Down Arrow 4"/>
              <p:cNvSpPr/>
              <p:nvPr/>
            </p:nvSpPr>
            <p:spPr>
              <a:xfrm>
                <a:off x="195891" y="1103128"/>
                <a:ext cx="3709548" cy="185773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284480" tIns="284480" rIns="284480" bIns="284480" spcCol="1270" anchor="ctr"/>
              <a:lstStyle/>
              <a:p>
                <a:pPr algn="ctr" defTabSz="1778000" eaLnBrk="1" hangingPunct="1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th-TH" sz="36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ngsanaUPC" panose="02020603050405020304" pitchFamily="18" charset="-34"/>
                    <a:cs typeface="AngsanaUPC" panose="02020603050405020304" pitchFamily="18" charset="-34"/>
                  </a:rPr>
                  <a:t>สถานศึกษา</a:t>
                </a:r>
                <a:endParaRPr lang="en-US" sz="36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endParaRPr>
              </a:p>
            </p:txBody>
          </p:sp>
        </p:grpSp>
        <p:grpSp>
          <p:nvGrpSpPr>
            <p:cNvPr id="10" name="Group 37"/>
            <p:cNvGrpSpPr>
              <a:grpSpLocks/>
            </p:cNvGrpSpPr>
            <p:nvPr/>
          </p:nvGrpSpPr>
          <p:grpSpPr bwMode="auto">
            <a:xfrm rot="5400000">
              <a:off x="6230365" y="2132237"/>
              <a:ext cx="1857375" cy="3754884"/>
              <a:chOff x="2286373" y="150331"/>
              <a:chExt cx="3047254" cy="3950068"/>
            </a:xfrm>
          </p:grpSpPr>
          <p:sp>
            <p:nvSpPr>
              <p:cNvPr id="39" name="Down Arrow 38"/>
              <p:cNvSpPr/>
              <p:nvPr/>
            </p:nvSpPr>
            <p:spPr>
              <a:xfrm>
                <a:off x="2286373" y="377584"/>
                <a:ext cx="3047254" cy="3722815"/>
              </a:xfrm>
              <a:prstGeom prst="downArrow">
                <a:avLst>
                  <a:gd name="adj1" fmla="val 50000"/>
                  <a:gd name="adj2" fmla="val 35000"/>
                </a:avLst>
              </a:prstGeom>
              <a:solidFill>
                <a:srgbClr val="DE840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0" name="Down Arrow 4"/>
              <p:cNvSpPr/>
              <p:nvPr/>
            </p:nvSpPr>
            <p:spPr>
              <a:xfrm>
                <a:off x="2794252" y="150331"/>
                <a:ext cx="2031503" cy="391332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vert="vert270" lIns="284480" tIns="284480" rIns="284480" bIns="284480" spcCol="1270" anchor="ctr"/>
              <a:lstStyle/>
              <a:p>
                <a:pPr algn="ctr" defTabSz="1778000" eaLnBrk="1" hangingPunct="1">
                  <a:lnSpc>
                    <a:spcPct val="70000"/>
                  </a:lnSpc>
                  <a:spcAft>
                    <a:spcPts val="0"/>
                  </a:spcAft>
                  <a:defRPr/>
                </a:pPr>
                <a:r>
                  <a:rPr lang="th-TH" sz="36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ngsanaUPC" panose="02020603050405020304" pitchFamily="18" charset="-34"/>
                    <a:cs typeface="AngsanaUPC" panose="02020603050405020304" pitchFamily="18" charset="-34"/>
                  </a:rPr>
                  <a:t>สถานประกอบการ</a:t>
                </a:r>
                <a:r>
                  <a:rPr lang="th-TH" sz="3600" b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ngsanaUPC" panose="02020603050405020304" pitchFamily="18" charset="-34"/>
                    <a:cs typeface="AngsanaUPC" panose="02020603050405020304" pitchFamily="18" charset="-34"/>
                  </a:rPr>
                  <a:t>และ ภาคี</a:t>
                </a:r>
                <a:r>
                  <a:rPr lang="th-TH" sz="36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ngsanaUPC" panose="02020603050405020304" pitchFamily="18" charset="-34"/>
                    <a:cs typeface="AngsanaUPC" panose="02020603050405020304" pitchFamily="18" charset="-34"/>
                  </a:rPr>
                  <a:t>ที่เกี่ยวข้อง</a:t>
                </a:r>
                <a:endParaRPr lang="en-US" sz="3600" dirty="0">
                  <a:solidFill>
                    <a:schemeClr val="tx1"/>
                  </a:solidFill>
                  <a:latin typeface="AngsanaUPC" panose="02020603050405020304" pitchFamily="18" charset="-34"/>
                  <a:cs typeface="AngsanaUPC" panose="02020603050405020304" pitchFamily="18" charset="-34"/>
                </a:endParaRPr>
              </a:p>
            </p:txBody>
          </p:sp>
        </p:grpSp>
        <p:sp>
          <p:nvSpPr>
            <p:cNvPr id="30" name="สี่เหลี่ยมผืนผ้า 19"/>
            <p:cNvSpPr/>
            <p:nvPr/>
          </p:nvSpPr>
          <p:spPr bwMode="auto">
            <a:xfrm>
              <a:off x="1691680" y="5132041"/>
              <a:ext cx="5184675" cy="647700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eaLnBrk="1" hangingPunct="1">
                <a:lnSpc>
                  <a:spcPts val="2400"/>
                </a:lnSpc>
                <a:defRPr/>
              </a:pPr>
              <a:r>
                <a:rPr lang="th-TH" sz="3200" b="1" dirty="0" err="1">
                  <a:solidFill>
                    <a:schemeClr val="tx1"/>
                  </a:solidFill>
                  <a:latin typeface="AngsanaUPC" panose="02020603050405020304" pitchFamily="18" charset="-34"/>
                  <a:cs typeface="AngsanaUPC" panose="02020603050405020304" pitchFamily="18" charset="-34"/>
                </a:rPr>
                <a:t>พันธ</a:t>
              </a:r>
              <a:r>
                <a:rPr lang="th-TH" sz="3200" b="1" dirty="0">
                  <a:solidFill>
                    <a:schemeClr val="tx1"/>
                  </a:solidFill>
                  <a:latin typeface="AngsanaUPC" panose="02020603050405020304" pitchFamily="18" charset="-34"/>
                  <a:cs typeface="AngsanaUPC" panose="02020603050405020304" pitchFamily="18" charset="-34"/>
                </a:rPr>
                <a:t>กิจสัมพันธ์เพื่อ</a:t>
              </a:r>
            </a:p>
            <a:p>
              <a:pPr algn="ctr" eaLnBrk="1" hangingPunct="1">
                <a:lnSpc>
                  <a:spcPts val="1200"/>
                </a:lnSpc>
                <a:defRPr/>
              </a:pPr>
              <a:endParaRPr lang="th-TH" sz="20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endParaRPr>
            </a:p>
            <a:p>
              <a:pPr algn="ctr" eaLnBrk="1" hangingPunct="1">
                <a:lnSpc>
                  <a:spcPts val="2400"/>
                </a:lnSpc>
                <a:defRPr/>
              </a:pPr>
              <a:r>
                <a:rPr lang="th-TH" sz="3600" b="1" dirty="0">
                  <a:solidFill>
                    <a:schemeClr val="tx1"/>
                  </a:solidFill>
                  <a:latin typeface="AngsanaUPC" panose="02020603050405020304" pitchFamily="18" charset="-34"/>
                  <a:cs typeface="AngsanaUPC" panose="02020603050405020304" pitchFamily="18" charset="-34"/>
                </a:rPr>
                <a:t>พัฒนาคุณภาพบัณฑิต</a:t>
              </a:r>
            </a:p>
            <a:p>
              <a:pPr algn="ctr" eaLnBrk="1" hangingPunct="1">
                <a:lnSpc>
                  <a:spcPts val="2400"/>
                </a:lnSpc>
                <a:defRPr/>
              </a:pPr>
              <a:r>
                <a:rPr lang="th-TH" b="1" dirty="0">
                  <a:solidFill>
                    <a:schemeClr val="tx1"/>
                  </a:solidFill>
                  <a:latin typeface="AngsanaUPC" panose="02020603050405020304" pitchFamily="18" charset="-34"/>
                  <a:cs typeface="AngsanaUPC" panose="02020603050405020304" pitchFamily="18" charset="-34"/>
                </a:rPr>
                <a:t>ตามมาตรฐานวิชาการ มาตรฐานวิชาชีพ ตรงตามความต้องการของ</a:t>
              </a:r>
              <a:r>
                <a:rPr lang="th-TH" b="1" dirty="0" smtClean="0">
                  <a:solidFill>
                    <a:schemeClr val="tx1"/>
                  </a:solidFill>
                  <a:latin typeface="AngsanaUPC" panose="02020603050405020304" pitchFamily="18" charset="-34"/>
                  <a:cs typeface="AngsanaUPC" panose="02020603050405020304" pitchFamily="18" charset="-34"/>
                </a:rPr>
                <a:t>ตลาดแรงงานและการประกอบการ</a:t>
              </a:r>
              <a:endParaRPr lang="th-TH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  <p:sp>
          <p:nvSpPr>
            <p:cNvPr id="42" name="Down Arrow 41"/>
            <p:cNvSpPr/>
            <p:nvPr/>
          </p:nvSpPr>
          <p:spPr bwMode="auto">
            <a:xfrm>
              <a:off x="3510756" y="4449415"/>
              <a:ext cx="1295400" cy="568325"/>
            </a:xfrm>
            <a:prstGeom prst="downArrow">
              <a:avLst>
                <a:gd name="adj1" fmla="val 50000"/>
                <a:gd name="adj2" fmla="val 35000"/>
              </a:avLst>
            </a:prstGeom>
            <a:solidFill>
              <a:srgbClr val="DE84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2076450" y="1745903"/>
              <a:ext cx="5459413" cy="542925"/>
            </a:xfrm>
            <a:custGeom>
              <a:avLst/>
              <a:gdLst>
                <a:gd name="connsiteX0" fmla="*/ 0 w 5459749"/>
                <a:gd name="connsiteY0" fmla="*/ 0 h 543356"/>
                <a:gd name="connsiteX1" fmla="*/ 5459749 w 5459749"/>
                <a:gd name="connsiteY1" fmla="*/ 0 h 543356"/>
                <a:gd name="connsiteX2" fmla="*/ 5459749 w 5459749"/>
                <a:gd name="connsiteY2" fmla="*/ 543356 h 543356"/>
                <a:gd name="connsiteX3" fmla="*/ 0 w 5459749"/>
                <a:gd name="connsiteY3" fmla="*/ 543356 h 543356"/>
                <a:gd name="connsiteX4" fmla="*/ 0 w 5459749"/>
                <a:gd name="connsiteY4" fmla="*/ 0 h 54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59749" h="543356">
                  <a:moveTo>
                    <a:pt x="0" y="0"/>
                  </a:moveTo>
                  <a:lnTo>
                    <a:pt x="5459749" y="0"/>
                  </a:lnTo>
                  <a:lnTo>
                    <a:pt x="5459749" y="543356"/>
                  </a:lnTo>
                  <a:lnTo>
                    <a:pt x="0" y="54335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0320" tIns="20320" rIns="20320" bIns="20320" spcCol="1270" anchor="ctr"/>
            <a:lstStyle/>
            <a:p>
              <a:pPr defTabSz="1422400" eaLnBrk="1" hangingPunct="1">
                <a:lnSpc>
                  <a:spcPts val="2400"/>
                </a:lnSpc>
                <a:spcAft>
                  <a:spcPts val="0"/>
                </a:spcAft>
                <a:defRPr/>
              </a:pPr>
              <a:r>
                <a:rPr lang="th-TH" sz="4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สหกิจศึกษา </a:t>
              </a:r>
            </a:p>
            <a:p>
              <a:pPr defTabSz="1422400" eaLnBrk="1" hangingPunct="1">
                <a:lnSpc>
                  <a:spcPts val="2400"/>
                </a:lnSpc>
                <a:spcAft>
                  <a:spcPts val="0"/>
                </a:spcAft>
                <a:defRPr/>
              </a:pPr>
              <a:r>
                <a:rPr lang="th-TH" sz="3200" b="1" dirty="0" err="1">
                  <a:latin typeface="AngsanaUPC" panose="02020603050405020304" pitchFamily="18" charset="-34"/>
                  <a:cs typeface="AngsanaUPC" panose="02020603050405020304" pitchFamily="18" charset="-34"/>
                </a:rPr>
                <a:t>บูรณา</a:t>
              </a:r>
              <a:r>
                <a:rPr lang="th-TH" sz="3200" b="1" dirty="0">
                  <a:latin typeface="AngsanaUPC" panose="02020603050405020304" pitchFamily="18" charset="-34"/>
                  <a:cs typeface="AngsanaUPC" panose="02020603050405020304" pitchFamily="18" charset="-34"/>
                </a:rPr>
                <a:t>การการเรียนกับการทำงาน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-108520" y="260648"/>
            <a:ext cx="4032448" cy="792088"/>
            <a:chOff x="-108520" y="404664"/>
            <a:chExt cx="4032448" cy="792088"/>
          </a:xfrm>
        </p:grpSpPr>
        <p:sp>
          <p:nvSpPr>
            <p:cNvPr id="26" name="Pentagon 25"/>
            <p:cNvSpPr/>
            <p:nvPr/>
          </p:nvSpPr>
          <p:spPr>
            <a:xfrm>
              <a:off x="-108520" y="404664"/>
              <a:ext cx="4032448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7" name="Rectangle 2"/>
            <p:cNvSpPr txBox="1">
              <a:spLocks noChangeArrowheads="1"/>
            </p:cNvSpPr>
            <p:nvPr/>
          </p:nvSpPr>
          <p:spPr bwMode="auto">
            <a:xfrm>
              <a:off x="-1" y="515144"/>
              <a:ext cx="377991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2. สหกิจศึกษา </a:t>
              </a:r>
              <a:r>
                <a:rPr lang="th-TH" sz="4000" b="1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(ต่อ)</a:t>
              </a:r>
              <a:endParaRPr lang="en-US" sz="38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8"/>
          <p:cNvSpPr txBox="1">
            <a:spLocks/>
          </p:cNvSpPr>
          <p:nvPr/>
        </p:nvSpPr>
        <p:spPr>
          <a:xfrm>
            <a:off x="142875" y="616743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42690265-EDC8-4809-8DE8-CC061218F2EF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pPr eaLnBrk="1" hangingPunct="1"/>
              <a:t>12</a:t>
            </a:fld>
            <a:endParaRPr lang="th-TH" altLang="th-TH" sz="320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899592" y="1106066"/>
            <a:ext cx="73088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 eaLnBrk="1" hangingPunct="1">
              <a:buSzPct val="200000"/>
              <a:defRPr/>
            </a:pPr>
            <a:r>
              <a:rPr lang="th-TH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2.</a:t>
            </a:r>
            <a:r>
              <a:rPr lang="en-U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4</a:t>
            </a:r>
            <a:r>
              <a:rPr lang="th-TH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 ความสำคัญและประโยชน์ของสหกิจศึกษา</a:t>
            </a: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899592" y="1733128"/>
            <a:ext cx="7849121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 algn="thaiDist" eaLnBrk="1" hangingPunct="1">
              <a:lnSpc>
                <a:spcPts val="3800"/>
              </a:lnSpc>
              <a:defRPr/>
            </a:pPr>
            <a:r>
              <a:rPr 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สหกิจศึกษาทวีความสำคัญมากขึ้น มีสถาบันอุดมศึกษาในประเทศต่างๆ ทั่วโลกใช้สหกิจศึกษาเป็นแนวทางจัดการศึกษาระดับปริญญากว้างขวางขึ้นในเกือบจะทุกสาขาวิชา โดยมีเป้าประสงค์ตรงกัน คือ </a:t>
            </a:r>
            <a:r>
              <a:rPr lang="th-TH" sz="32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การเสริมคุณภาพบัณฑิต</a:t>
            </a:r>
            <a:r>
              <a:rPr lang="th-TH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r>
              <a:rPr 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ผ่านประสบการณ์ทำงานในสถานประกอบการและวิสาหกิจสังคม </a:t>
            </a:r>
            <a:r>
              <a:rPr lang="en-US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(Social Enterprise)</a:t>
            </a:r>
            <a:r>
              <a:rPr 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 เพื่อการพัฒนาคุณภาพบัณฑิต ตามมาตรฐานวิชาการและวิชาชีพ รวมทั้งตรงกับความต้องการของตลาดแรงงาน ถือเป็นส่วนสำคัญของการเตรียมบัณฑิตให้พร้อมที่จะเลือกอาชีพและเข้าสู่ระบบการทำงานทันทีที่จบการศึกษา ทำให้บัณฑิตสหกิจศึกษามี วิชาชีวิต ที่ช่วยให้</a:t>
            </a:r>
          </a:p>
          <a:p>
            <a:pPr algn="ctr" eaLnBrk="1" hangingPunct="1">
              <a:lnSpc>
                <a:spcPts val="3800"/>
              </a:lnSpc>
              <a:defRPr/>
            </a:pPr>
            <a:r>
              <a:rPr lang="th-TH" sz="36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 “รู้จักตน รู้จักคน และรู้จักงาน”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-108520" y="260648"/>
            <a:ext cx="4032448" cy="792088"/>
            <a:chOff x="-108520" y="404664"/>
            <a:chExt cx="4032448" cy="792088"/>
          </a:xfrm>
        </p:grpSpPr>
        <p:sp>
          <p:nvSpPr>
            <p:cNvPr id="7" name="Pentagon 6"/>
            <p:cNvSpPr/>
            <p:nvPr/>
          </p:nvSpPr>
          <p:spPr>
            <a:xfrm>
              <a:off x="-108520" y="404664"/>
              <a:ext cx="4032448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8" name="Rectangle 2"/>
            <p:cNvSpPr txBox="1">
              <a:spLocks noChangeArrowheads="1"/>
            </p:cNvSpPr>
            <p:nvPr/>
          </p:nvSpPr>
          <p:spPr bwMode="auto">
            <a:xfrm>
              <a:off x="-1" y="515144"/>
              <a:ext cx="377991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2. สหกิจศึกษา </a:t>
              </a:r>
              <a:r>
                <a:rPr lang="th-TH" sz="4000" b="1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(ต่อ)</a:t>
              </a:r>
              <a:endParaRPr lang="en-US" sz="38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8"/>
          <p:cNvSpPr txBox="1">
            <a:spLocks/>
          </p:cNvSpPr>
          <p:nvPr/>
        </p:nvSpPr>
        <p:spPr>
          <a:xfrm>
            <a:off x="142875" y="616743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7AECFE76-9F91-45E5-84C4-521D8EA19DDC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pPr eaLnBrk="1" hangingPunct="1"/>
              <a:t>13</a:t>
            </a:fld>
            <a:endParaRPr lang="th-TH" altLang="th-TH" sz="320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755576" y="1117054"/>
            <a:ext cx="7993583" cy="504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31813" indent="-531813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thaiDist" eaLnBrk="1" hangingPunct="1">
              <a:lnSpc>
                <a:spcPts val="3000"/>
              </a:lnSpc>
              <a:buFontTx/>
              <a:buAutoNum type="arabicParenBoth"/>
            </a:pP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เตรียมความพร้อมของนักศึกษาด้านการพัฒนาอาชีพ (Career  Development</a:t>
            </a:r>
            <a:r>
              <a:rPr lang="th-TH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)  </a:t>
            </a: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และเสริมทักษะและประสบการณ์ให้พร้อมที่จะเข้าสู่ระบบการทำงาน (Employability</a:t>
            </a:r>
            <a:r>
              <a:rPr lang="th-TH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) และ</a:t>
            </a: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การเป็นผู้ประกอบการ </a:t>
            </a:r>
            <a:r>
              <a:rPr lang="en-US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(Entrepreneurship)</a:t>
            </a:r>
            <a:endParaRPr lang="th-TH" altLang="th-TH" sz="32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pPr algn="thaiDist" eaLnBrk="1" hangingPunct="1">
              <a:lnSpc>
                <a:spcPts val="3000"/>
              </a:lnSpc>
              <a:spcBef>
                <a:spcPts val="600"/>
              </a:spcBef>
              <a:buFontTx/>
              <a:buAutoNum type="arabicParenBoth"/>
            </a:pP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เพิ่มเติมประสบการณ์ทางด้านวิชาการ วิชาชีพและการพัฒนาตนเองแก่นักศึกษาในรูปแบบที่มีคุณค่าเหนือกว่าการฝึกงาน</a:t>
            </a:r>
          </a:p>
          <a:p>
            <a:pPr algn="thaiDist" eaLnBrk="1" hangingPunct="1">
              <a:lnSpc>
                <a:spcPts val="3000"/>
              </a:lnSpc>
              <a:spcBef>
                <a:spcPts val="600"/>
              </a:spcBef>
              <a:buFontTx/>
              <a:buAutoNum type="arabicParenBoth"/>
            </a:pP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เปิดโอกาสให้สถานประกอบการทั้งภาคเอกชน ภาครัฐและภาคสังคมได้มีส่วนร่วมในการพัฒนาคุณภาพบัณฑิต</a:t>
            </a:r>
          </a:p>
          <a:p>
            <a:pPr algn="thaiDist" eaLnBrk="1" hangingPunct="1">
              <a:lnSpc>
                <a:spcPts val="3000"/>
              </a:lnSpc>
              <a:spcBef>
                <a:spcPts val="600"/>
              </a:spcBef>
              <a:buFontTx/>
              <a:buAutoNum type="arabicParenBoth"/>
            </a:pP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เกิดการพัฒนาหลักสูตรและการเรียนการสอนที่ทันสมัย</a:t>
            </a:r>
            <a:b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</a:b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ได้มาตรฐานและตรงกับความต้องการของตลาดแรงงานมากยิ่งขึ้น</a:t>
            </a:r>
          </a:p>
          <a:p>
            <a:pPr algn="thaiDist" eaLnBrk="1" hangingPunct="1">
              <a:lnSpc>
                <a:spcPts val="3000"/>
              </a:lnSpc>
              <a:spcBef>
                <a:spcPts val="600"/>
              </a:spcBef>
              <a:buFontTx/>
              <a:buAutoNum type="arabicParenBoth"/>
            </a:pP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สร้างความสัมพันธ์ระหว่างสถานประกอบการ วิสาหกิจสังคมและสถาบันอุดมศึกษาผ่านนักศึกษาสหกิจศึกษาและคณาจารย์นิเทศ อันจะนำไปสู่ความร่วมมือที่กว้างขวางยิ่งขึ้น</a:t>
            </a:r>
          </a:p>
          <a:p>
            <a:pPr algn="thaiDist" eaLnBrk="1" hangingPunct="1">
              <a:lnSpc>
                <a:spcPts val="3000"/>
              </a:lnSpc>
              <a:spcBef>
                <a:spcPts val="600"/>
              </a:spcBef>
              <a:buFontTx/>
              <a:buAutoNum type="arabicParenBoth"/>
            </a:pPr>
            <a:endParaRPr lang="th-TH" altLang="th-TH" sz="3200" dirty="0"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pPr marL="0" indent="0" algn="thaiDist" eaLnBrk="1" hangingPunct="1">
              <a:lnSpc>
                <a:spcPts val="3000"/>
              </a:lnSpc>
            </a:pPr>
            <a:endParaRPr lang="th-TH" altLang="th-TH" sz="3200" dirty="0"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pPr algn="thaiDist" eaLnBrk="1" hangingPunct="1">
              <a:lnSpc>
                <a:spcPts val="3000"/>
              </a:lnSpc>
              <a:buFontTx/>
              <a:buAutoNum type="arabicParenBoth"/>
            </a:pPr>
            <a:endParaRPr lang="th-TH" altLang="th-TH" sz="3200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08520" y="188640"/>
            <a:ext cx="6120680" cy="792088"/>
            <a:chOff x="-108520" y="188640"/>
            <a:chExt cx="6120680" cy="792088"/>
          </a:xfrm>
        </p:grpSpPr>
        <p:sp>
          <p:nvSpPr>
            <p:cNvPr id="5" name="Pentagon 4"/>
            <p:cNvSpPr/>
            <p:nvPr/>
          </p:nvSpPr>
          <p:spPr>
            <a:xfrm>
              <a:off x="-108520" y="188640"/>
              <a:ext cx="6120680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8" name="Rectangle 2"/>
            <p:cNvSpPr txBox="1">
              <a:spLocks noChangeArrowheads="1"/>
            </p:cNvSpPr>
            <p:nvPr/>
          </p:nvSpPr>
          <p:spPr bwMode="auto">
            <a:xfrm>
              <a:off x="-29259" y="260648"/>
              <a:ext cx="5825395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>
                  <a:solidFill>
                    <a:srgbClr val="1C1C1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3</a:t>
              </a:r>
              <a:r>
                <a:rPr lang="th-TH" sz="4500" b="1" dirty="0" smtClean="0">
                  <a:solidFill>
                    <a:srgbClr val="1C1C1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. วัตถุประสงค์ของสหกิจศึกษา</a:t>
              </a:r>
              <a:endParaRPr lang="en-US" sz="3800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8"/>
          <p:cNvSpPr txBox="1">
            <a:spLocks/>
          </p:cNvSpPr>
          <p:nvPr/>
        </p:nvSpPr>
        <p:spPr>
          <a:xfrm>
            <a:off x="142875" y="616743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78E0989F-7BBB-45DC-AED8-6A6B11B0FE1E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pPr eaLnBrk="1" hangingPunct="1"/>
              <a:t>14</a:t>
            </a:fld>
            <a:endParaRPr lang="th-TH" altLang="th-TH" sz="320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755650" y="1131739"/>
            <a:ext cx="757237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lnSpc>
                <a:spcPts val="3200"/>
              </a:lnSpc>
              <a:defRPr/>
            </a:pPr>
            <a:r>
              <a:rPr 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ผลประเมินของสถาบันอุดมศึกษา</a:t>
            </a:r>
          </a:p>
          <a:p>
            <a:pPr eaLnBrk="1" hangingPunct="1">
              <a:lnSpc>
                <a:spcPts val="3200"/>
              </a:lnSpc>
              <a:defRPr/>
            </a:pPr>
            <a:r>
              <a:rPr 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และสำนักงานคณะกรรมการการอุดมศึกษา พบว่า</a:t>
            </a:r>
          </a:p>
          <a:p>
            <a:pPr marL="514350" indent="-514350" eaLnBrk="1" hangingPunct="1">
              <a:lnSpc>
                <a:spcPts val="2800"/>
              </a:lnSpc>
              <a:defRPr/>
            </a:pPr>
            <a:endParaRPr lang="th-TH" sz="32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3923929" y="2060427"/>
            <a:ext cx="4536504" cy="380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tabLst>
                <a:tab pos="7159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15963" indent="-354013">
              <a:tabLst>
                <a:tab pos="7159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tabLst>
                <a:tab pos="7159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tabLst>
                <a:tab pos="7159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tabLst>
                <a:tab pos="7159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159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159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159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159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271463" lvl="1" indent="-271463" eaLnBrk="1" hangingPunct="1">
              <a:lnSpc>
                <a:spcPts val="3600"/>
              </a:lnSpc>
              <a:spcBef>
                <a:spcPts val="1200"/>
              </a:spcBef>
              <a:tabLst/>
            </a:pPr>
            <a:r>
              <a:rPr lang="th-TH" alt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•</a:t>
            </a:r>
            <a:r>
              <a:rPr lang="th-TH" altLang="th-TH" sz="3600" b="1" dirty="0">
                <a:solidFill>
                  <a:srgbClr val="595959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	</a:t>
            </a:r>
            <a:r>
              <a:rPr lang="th-TH" altLang="th-TH" sz="3600" b="1" u="sng" dirty="0">
                <a:latin typeface="AngsanaUPC" panose="02020603050405020304" pitchFamily="18" charset="-34"/>
                <a:cs typeface="AngsanaUPC" panose="02020603050405020304" pitchFamily="18" charset="-34"/>
              </a:rPr>
              <a:t>บัณฑิตสหกิจศึกษา</a:t>
            </a:r>
            <a:r>
              <a:rPr lang="th-TH" alt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ได้งานเร็วกว่าและมากกว่าบัณฑิตที่ไม่ได้ร่วมสหกิจศึกษา</a:t>
            </a:r>
          </a:p>
          <a:p>
            <a:pPr marL="271463" lvl="1" indent="-271463" eaLnBrk="1" hangingPunct="1">
              <a:lnSpc>
                <a:spcPts val="3600"/>
              </a:lnSpc>
              <a:spcBef>
                <a:spcPts val="600"/>
              </a:spcBef>
              <a:tabLst/>
            </a:pPr>
            <a:r>
              <a:rPr lang="th-TH" alt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• 	ผู้ประกอบการพอใจคุณภาพ       </a:t>
            </a:r>
            <a:r>
              <a:rPr lang="th-TH" altLang="th-TH" sz="3600" b="1" u="sng" dirty="0">
                <a:latin typeface="AngsanaUPC" panose="02020603050405020304" pitchFamily="18" charset="-34"/>
                <a:cs typeface="AngsanaUPC" panose="02020603050405020304" pitchFamily="18" charset="-34"/>
              </a:rPr>
              <a:t>บัณฑิตสหกิจศึกษา</a:t>
            </a:r>
            <a:r>
              <a:rPr lang="th-TH" alt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สูงกว่าบัณฑิตที่ไม่ได้ร่วมสหกิจศึกษา</a:t>
            </a:r>
          </a:p>
          <a:p>
            <a:pPr marL="271463" lvl="1" indent="-271463" eaLnBrk="1" hangingPunct="1">
              <a:lnSpc>
                <a:spcPts val="3600"/>
              </a:lnSpc>
              <a:spcBef>
                <a:spcPts val="600"/>
              </a:spcBef>
              <a:tabLst/>
            </a:pPr>
            <a:r>
              <a:rPr lang="th-TH" alt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• 	สถาบันอุดมศึกษาเห็นว่า </a:t>
            </a:r>
            <a:r>
              <a:rPr lang="th-TH" altLang="th-TH" sz="3600" b="1" u="sng" dirty="0">
                <a:latin typeface="AngsanaUPC" panose="02020603050405020304" pitchFamily="18" charset="-34"/>
                <a:cs typeface="AngsanaUPC" panose="02020603050405020304" pitchFamily="18" charset="-34"/>
              </a:rPr>
              <a:t>ผู้ที่ผ่าน</a:t>
            </a:r>
            <a:r>
              <a:rPr lang="th-TH" alt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      </a:t>
            </a:r>
            <a:r>
              <a:rPr lang="th-TH" altLang="th-TH" sz="3600" b="1" u="sng" dirty="0">
                <a:latin typeface="AngsanaUPC" panose="02020603050405020304" pitchFamily="18" charset="-34"/>
                <a:cs typeface="AngsanaUPC" panose="02020603050405020304" pitchFamily="18" charset="-34"/>
              </a:rPr>
              <a:t>สหกิจศึกษา</a:t>
            </a:r>
            <a:r>
              <a:rPr lang="th-TH" alt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มีวุฒิภาวะ </a:t>
            </a:r>
            <a:r>
              <a:rPr lang="th-TH" altLang="th-TH" sz="36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        ความ</a:t>
            </a:r>
            <a:r>
              <a:rPr lang="th-TH" alt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รับผิดชอบและมีวินัยสูงขึ้น</a:t>
            </a:r>
          </a:p>
        </p:txBody>
      </p:sp>
      <p:pic>
        <p:nvPicPr>
          <p:cNvPr id="24" name="Picture 6" descr="A:\S4.JPG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2" r="5473"/>
          <a:stretch>
            <a:fillRect/>
          </a:stretch>
        </p:blipFill>
        <p:spPr bwMode="auto">
          <a:xfrm>
            <a:off x="827088" y="2219177"/>
            <a:ext cx="293370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-108520" y="188640"/>
            <a:ext cx="5760640" cy="792088"/>
            <a:chOff x="-108520" y="188640"/>
            <a:chExt cx="5760640" cy="792088"/>
          </a:xfrm>
        </p:grpSpPr>
        <p:sp>
          <p:nvSpPr>
            <p:cNvPr id="7" name="Pentagon 6"/>
            <p:cNvSpPr/>
            <p:nvPr/>
          </p:nvSpPr>
          <p:spPr>
            <a:xfrm>
              <a:off x="-108520" y="188640"/>
              <a:ext cx="5760640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5" name="Rectangle 2"/>
            <p:cNvSpPr txBox="1">
              <a:spLocks noChangeArrowheads="1"/>
            </p:cNvSpPr>
            <p:nvPr/>
          </p:nvSpPr>
          <p:spPr bwMode="auto">
            <a:xfrm>
              <a:off x="-36513" y="299120"/>
              <a:ext cx="5472609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>
                  <a:solidFill>
                    <a:srgbClr val="1C1C1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4</a:t>
              </a:r>
              <a:r>
                <a:rPr lang="th-TH" sz="4500" b="1" dirty="0" smtClean="0">
                  <a:solidFill>
                    <a:srgbClr val="1C1C1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. ผลสัมฤทธิ์ของสหกิจศึกษา </a:t>
              </a:r>
              <a:endParaRPr lang="en-US" sz="3800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18"/>
          <p:cNvSpPr txBox="1">
            <a:spLocks/>
          </p:cNvSpPr>
          <p:nvPr/>
        </p:nvSpPr>
        <p:spPr>
          <a:xfrm>
            <a:off x="142875" y="616743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3FD419AF-FDCB-4E8D-A7E9-1E9EF5198B7F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pPr eaLnBrk="1" hangingPunct="1"/>
              <a:t>15</a:t>
            </a:fld>
            <a:endParaRPr lang="th-TH" altLang="th-TH" sz="320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499621" y="1163216"/>
            <a:ext cx="5872579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marL="361950" indent="-36195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 eaLnBrk="1" hangingPunct="1">
              <a:lnSpc>
                <a:spcPts val="3500"/>
              </a:lnSpc>
              <a:defRPr/>
            </a:pPr>
            <a:r>
              <a:rPr lang="th-TH" sz="34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(1) ปัจจัยแห่งความสำเร็จหลัก คือ </a:t>
            </a:r>
            <a:r>
              <a:rPr lang="en-US" sz="34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    </a:t>
            </a:r>
            <a:r>
              <a:rPr lang="th-TH" sz="34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      สถานศึกษากับสถานประกอบการ ถือเป็น   ความรับผิดชอบร่วมกัน ในลักษณะ</a:t>
            </a:r>
            <a:r>
              <a:rPr lang="en-US" sz="34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         </a:t>
            </a:r>
            <a:r>
              <a:rPr lang="th-TH" sz="34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          </a:t>
            </a:r>
            <a:r>
              <a:rPr lang="th-TH" sz="3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หุ้นส่วนสหกิจศึกษา (</a:t>
            </a:r>
            <a:r>
              <a:rPr lang="th-TH" sz="34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CO</a:t>
            </a:r>
            <a:r>
              <a:rPr lang="en-US" sz="3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-</a:t>
            </a:r>
            <a:r>
              <a:rPr lang="th-TH" sz="34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OP</a:t>
            </a:r>
            <a:r>
              <a:rPr lang="th-TH" sz="3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 P</a:t>
            </a:r>
            <a:r>
              <a:rPr lang="en-US" sz="34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artnership</a:t>
            </a:r>
            <a:r>
              <a:rPr lang="th-TH" sz="3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)</a:t>
            </a:r>
            <a:r>
              <a:rPr lang="th-TH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r>
              <a:rPr lang="th-TH" sz="34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เป็นพันธกิจและภารกิจร่วมที่มีนโยบายและแผนงานที่ชัดเจนและต่อเนื่อง</a:t>
            </a:r>
          </a:p>
          <a:p>
            <a:pPr eaLnBrk="1" hangingPunct="1">
              <a:lnSpc>
                <a:spcPts val="3500"/>
              </a:lnSpc>
              <a:spcBef>
                <a:spcPts val="600"/>
              </a:spcBef>
              <a:defRPr/>
            </a:pPr>
            <a:r>
              <a:rPr lang="en-US" sz="34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(2) </a:t>
            </a:r>
            <a:r>
              <a:rPr lang="th-TH" sz="34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จัดเป็นส่วนหนึ่งของระบบการศึกษา </a:t>
            </a:r>
            <a:r>
              <a:rPr lang="en-US" sz="34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      </a:t>
            </a:r>
            <a:r>
              <a:rPr lang="th-TH" sz="34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    โดยถือเป็นองค์ประกอบสำคัญของหลักสูตรดำเนินการเป็นระบบครบกระบวนการตามมาตรฐานสหกิจศึกษาและมาตรฐานการศึกษาของสถานศึกษา</a:t>
            </a:r>
          </a:p>
        </p:txBody>
      </p:sp>
      <p:pic>
        <p:nvPicPr>
          <p:cNvPr id="17415" name="Picture 33" descr="บทที่3-กิจกรรมระหว่างการปฏิบัติงาน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412776"/>
            <a:ext cx="2520950" cy="336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-108520" y="260648"/>
            <a:ext cx="9217024" cy="792088"/>
            <a:chOff x="-108520" y="260648"/>
            <a:chExt cx="9217024" cy="792088"/>
          </a:xfrm>
        </p:grpSpPr>
        <p:sp>
          <p:nvSpPr>
            <p:cNvPr id="6" name="Pentagon 5"/>
            <p:cNvSpPr/>
            <p:nvPr/>
          </p:nvSpPr>
          <p:spPr>
            <a:xfrm>
              <a:off x="-108520" y="260648"/>
              <a:ext cx="8280920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0" name="Rectangle 2"/>
            <p:cNvSpPr txBox="1">
              <a:spLocks noChangeArrowheads="1"/>
            </p:cNvSpPr>
            <p:nvPr/>
          </p:nvSpPr>
          <p:spPr bwMode="auto">
            <a:xfrm>
              <a:off x="0" y="371128"/>
              <a:ext cx="9108504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>
                  <a:solidFill>
                    <a:srgbClr val="1C1C1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5</a:t>
              </a:r>
              <a:r>
                <a:rPr lang="th-TH" sz="4500" b="1" dirty="0" smtClean="0">
                  <a:solidFill>
                    <a:srgbClr val="1C1C1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. ปัจจัยแห่งความสำเร็จในการจัดสหกิจศึกษา</a:t>
              </a:r>
              <a:endParaRPr lang="en-US" sz="3800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3131840" y="1370702"/>
            <a:ext cx="5904656" cy="419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61950" indent="-361950" eaLnBrk="1" hangingPunct="1">
              <a:lnSpc>
                <a:spcPts val="3500"/>
              </a:lnSpc>
              <a:defRPr/>
            </a:pPr>
            <a:r>
              <a:rPr 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(3) มีการ </a:t>
            </a:r>
            <a:r>
              <a:rPr lang="th-TH" sz="36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กำหนดส่วนงานและบุคลากร ผู้รับผิดชอบการบริหารและการ</a:t>
            </a:r>
            <a:r>
              <a:rPr lang="th-TH" sz="36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จัดการ     </a:t>
            </a:r>
            <a:r>
              <a:rPr lang="th-TH" sz="36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สห</a:t>
            </a:r>
            <a:r>
              <a:rPr lang="th-TH" sz="36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กิจศึกษา </a:t>
            </a:r>
            <a:r>
              <a:rPr 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ทั้งในสถานศึกษา</a:t>
            </a:r>
            <a:r>
              <a:rPr lang="th-TH" sz="36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และ        สถาน</a:t>
            </a:r>
            <a:r>
              <a:rPr 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ประกอบการ</a:t>
            </a:r>
          </a:p>
          <a:p>
            <a:pPr marL="361950" indent="-361950" eaLnBrk="1" hangingPunct="1">
              <a:lnSpc>
                <a:spcPts val="3500"/>
              </a:lnSpc>
              <a:spcBef>
                <a:spcPts val="600"/>
              </a:spcBef>
              <a:defRPr/>
            </a:pPr>
            <a:r>
              <a:rPr 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(4) สร้างความพร้อมในองค์กรที่จะจัดสหกิจศึกษาให้มีความพร้อมทุกด้านก่อนที่จะจัด</a:t>
            </a:r>
            <a:br>
              <a:rPr 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</a:br>
            <a:r>
              <a:rPr lang="th-TH" sz="3600" b="1" dirty="0" err="1">
                <a:latin typeface="AngsanaUPC" panose="02020603050405020304" pitchFamily="18" charset="-34"/>
                <a:cs typeface="AngsanaUPC" panose="02020603050405020304" pitchFamily="18" charset="-34"/>
              </a:rPr>
              <a:t>สห</a:t>
            </a:r>
            <a:r>
              <a:rPr 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กิจศึกษา</a:t>
            </a:r>
          </a:p>
          <a:p>
            <a:pPr marL="361950" indent="-361950" eaLnBrk="1" hangingPunct="1">
              <a:lnSpc>
                <a:spcPts val="3500"/>
              </a:lnSpc>
              <a:spcBef>
                <a:spcPts val="600"/>
              </a:spcBef>
              <a:defRPr/>
            </a:pPr>
            <a:r>
              <a:rPr 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(5) มีการ</a:t>
            </a:r>
            <a:r>
              <a:rPr lang="th-TH" sz="36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ติดตาม ประเมินผลการจัดสหกิจศึกษา </a:t>
            </a:r>
            <a:r>
              <a:rPr 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คู่ขนานกับการจัด เพื่อนำผลมาใช้ในการแก้ปัญหาและพัฒนาการจัดสหกิจศึกษาให้ดียิ่งขึ้น</a:t>
            </a:r>
          </a:p>
        </p:txBody>
      </p:sp>
      <p:pic>
        <p:nvPicPr>
          <p:cNvPr id="18437" name="Picture 22" descr="บทที่4-ข้อแนะนำในการติดต่อ-1.JPG"/>
          <p:cNvPicPr>
            <a:picLocks noChangeAspect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70702"/>
            <a:ext cx="2398712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34" descr="S4022517.JPG"/>
          <p:cNvPicPr>
            <a:picLocks noChangeAspect="1"/>
          </p:cNvPicPr>
          <p:nvPr/>
        </p:nvPicPr>
        <p:blipFill>
          <a:blip r:embed="rId3" cstate="print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01008"/>
            <a:ext cx="2398712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-108520" y="260648"/>
            <a:ext cx="9287445" cy="792088"/>
            <a:chOff x="-108520" y="260648"/>
            <a:chExt cx="9287445" cy="792088"/>
          </a:xfrm>
        </p:grpSpPr>
        <p:sp>
          <p:nvSpPr>
            <p:cNvPr id="7" name="Pentagon 6"/>
            <p:cNvSpPr/>
            <p:nvPr/>
          </p:nvSpPr>
          <p:spPr>
            <a:xfrm>
              <a:off x="-108520" y="260648"/>
              <a:ext cx="8784976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0" name="Rectangle 2"/>
            <p:cNvSpPr txBox="1">
              <a:spLocks noChangeArrowheads="1"/>
            </p:cNvSpPr>
            <p:nvPr/>
          </p:nvSpPr>
          <p:spPr bwMode="auto">
            <a:xfrm>
              <a:off x="-36513" y="371128"/>
              <a:ext cx="9215438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>
                  <a:solidFill>
                    <a:srgbClr val="1C1C1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5</a:t>
              </a:r>
              <a:r>
                <a:rPr lang="th-TH" sz="4500" b="1" dirty="0" smtClean="0">
                  <a:solidFill>
                    <a:srgbClr val="1C1C1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. ปัจจัยแห่งความสำเร็จในการจัดสหกิจศึกษา </a:t>
              </a:r>
              <a:r>
                <a:rPr lang="th-TH" sz="4400" dirty="0" smtClean="0">
                  <a:solidFill>
                    <a:srgbClr val="1C1C1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(ต่อ)</a:t>
              </a:r>
              <a:endParaRPr lang="en-US" sz="3600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  <p:sp>
        <p:nvSpPr>
          <p:cNvPr id="21" name="Slide Number Placeholder 18"/>
          <p:cNvSpPr txBox="1">
            <a:spLocks/>
          </p:cNvSpPr>
          <p:nvPr/>
        </p:nvSpPr>
        <p:spPr>
          <a:xfrm>
            <a:off x="142875" y="616743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6920739A-AC6F-44FA-8BB1-2FF0E761F844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pPr eaLnBrk="1" hangingPunct="1"/>
              <a:t>16</a:t>
            </a:fld>
            <a:endParaRPr lang="th-TH" altLang="th-TH" sz="320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 txBox="1">
            <a:spLocks noChangeArrowheads="1"/>
          </p:cNvSpPr>
          <p:nvPr/>
        </p:nvSpPr>
        <p:spPr bwMode="auto">
          <a:xfrm>
            <a:off x="755650" y="1125538"/>
            <a:ext cx="788828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lnSpc>
                <a:spcPts val="4000"/>
              </a:lnSpc>
            </a:pPr>
            <a:r>
              <a:rPr lang="th-TH" alt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ที่ตอบสนองความต้องการของตลาดแรงงานในอนาคต</a:t>
            </a:r>
            <a:endParaRPr lang="en-US" altLang="th-TH" sz="36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08520" y="188640"/>
            <a:ext cx="5688632" cy="792088"/>
            <a:chOff x="-108520" y="188640"/>
            <a:chExt cx="5688632" cy="792088"/>
          </a:xfrm>
        </p:grpSpPr>
        <p:sp>
          <p:nvSpPr>
            <p:cNvPr id="13" name="Pentagon 12"/>
            <p:cNvSpPr/>
            <p:nvPr/>
          </p:nvSpPr>
          <p:spPr>
            <a:xfrm>
              <a:off x="-108520" y="188640"/>
              <a:ext cx="5688632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7" name="Rectangle 2"/>
            <p:cNvSpPr txBox="1">
              <a:spLocks noChangeArrowheads="1"/>
            </p:cNvSpPr>
            <p:nvPr/>
          </p:nvSpPr>
          <p:spPr bwMode="auto">
            <a:xfrm>
              <a:off x="4564" y="279217"/>
              <a:ext cx="550354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 smtClean="0">
                  <a:solidFill>
                    <a:srgbClr val="1C1C1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6. แนวโน้มการจัดสหกิจศึกษา</a:t>
              </a:r>
              <a:endParaRPr lang="en-US" sz="3600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  <p:sp>
        <p:nvSpPr>
          <p:cNvPr id="49" name="Slide Number Placeholder 18"/>
          <p:cNvSpPr txBox="1">
            <a:spLocks/>
          </p:cNvSpPr>
          <p:nvPr/>
        </p:nvSpPr>
        <p:spPr>
          <a:xfrm>
            <a:off x="142875" y="626511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8B8B638C-723D-4D2E-8876-40A1B854A3D3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pPr eaLnBrk="1" hangingPunct="1"/>
              <a:t>17</a:t>
            </a:fld>
            <a:endParaRPr lang="th-TH" altLang="th-TH" sz="320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63" name="Rectangle 1638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3068638"/>
            <a:ext cx="1130300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3851275" y="1988840"/>
            <a:ext cx="3817092" cy="946885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6350" indent="-63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lnSpc>
                <a:spcPts val="3200"/>
              </a:lnSpc>
            </a:pPr>
            <a:r>
              <a:rPr lang="th-TH" alt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จะเป็นตลาดแรงงานเสรี           ที่มีความเป็นสากลมากขึ้น</a:t>
            </a:r>
          </a:p>
        </p:txBody>
      </p:sp>
      <p:sp>
        <p:nvSpPr>
          <p:cNvPr id="27" name="Rectangle 3"/>
          <p:cNvSpPr txBox="1">
            <a:spLocks noChangeArrowheads="1"/>
          </p:cNvSpPr>
          <p:nvPr/>
        </p:nvSpPr>
        <p:spPr bwMode="auto">
          <a:xfrm>
            <a:off x="3851275" y="4581525"/>
            <a:ext cx="3817069" cy="935707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6350" indent="-63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lnSpc>
                <a:spcPts val="3200"/>
              </a:lnSpc>
            </a:pPr>
            <a:r>
              <a:rPr lang="th-TH" alt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มีความเคลื่อนไหว</a:t>
            </a:r>
            <a:r>
              <a:rPr lang="th-TH" altLang="th-TH" sz="36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ของ</a:t>
            </a:r>
          </a:p>
          <a:p>
            <a:pPr algn="ctr" eaLnBrk="1" hangingPunct="1">
              <a:lnSpc>
                <a:spcPts val="3200"/>
              </a:lnSpc>
            </a:pPr>
            <a:r>
              <a:rPr lang="th-TH" altLang="th-TH" sz="36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แรงงานความรู้</a:t>
            </a:r>
            <a:r>
              <a:rPr lang="th-TH" alt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กว้างขวางขึ้น</a:t>
            </a:r>
          </a:p>
        </p:txBody>
      </p:sp>
      <p:cxnSp>
        <p:nvCxnSpPr>
          <p:cNvPr id="30" name="Elbow Connector 29"/>
          <p:cNvCxnSpPr>
            <a:stCxn id="22" idx="3"/>
            <a:endCxn id="23" idx="1"/>
          </p:cNvCxnSpPr>
          <p:nvPr/>
        </p:nvCxnSpPr>
        <p:spPr>
          <a:xfrm flipV="1">
            <a:off x="3097212" y="2462283"/>
            <a:ext cx="754063" cy="1349305"/>
          </a:xfrm>
          <a:prstGeom prst="bentConnector3">
            <a:avLst>
              <a:gd name="adj1" fmla="val 50000"/>
            </a:avLst>
          </a:prstGeom>
          <a:ln w="25400">
            <a:solidFill>
              <a:srgbClr val="DE84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22" idx="3"/>
            <a:endCxn id="27" idx="1"/>
          </p:cNvCxnSpPr>
          <p:nvPr/>
        </p:nvCxnSpPr>
        <p:spPr>
          <a:xfrm>
            <a:off x="3097212" y="3811588"/>
            <a:ext cx="754063" cy="1237791"/>
          </a:xfrm>
          <a:prstGeom prst="bentConnector3">
            <a:avLst>
              <a:gd name="adj1" fmla="val 50000"/>
            </a:avLst>
          </a:prstGeom>
          <a:ln w="25400">
            <a:solidFill>
              <a:srgbClr val="DE84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1115615" y="2815466"/>
            <a:ext cx="1981597" cy="1261234"/>
            <a:chOff x="1115615" y="2815466"/>
            <a:chExt cx="1981597" cy="1261234"/>
          </a:xfrm>
        </p:grpSpPr>
        <p:sp>
          <p:nvSpPr>
            <p:cNvPr id="22" name="Rectangle 3"/>
            <p:cNvSpPr txBox="1">
              <a:spLocks noChangeArrowheads="1"/>
            </p:cNvSpPr>
            <p:nvPr/>
          </p:nvSpPr>
          <p:spPr bwMode="auto">
            <a:xfrm>
              <a:off x="1115615" y="3546475"/>
              <a:ext cx="1981597" cy="530225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rgbClr val="DE8400"/>
              </a:solidFill>
              <a:miter lim="800000"/>
              <a:headEnd/>
              <a:tailEnd/>
            </a:ln>
          </p:spPr>
          <p:txBody>
            <a:bodyPr/>
            <a:lstStyle>
              <a:lvl1pPr marL="361950" indent="-36195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9pPr>
            </a:lstStyle>
            <a:p>
              <a:pPr algn="ctr" eaLnBrk="1" hangingPunct="1">
                <a:lnSpc>
                  <a:spcPts val="3200"/>
                </a:lnSpc>
              </a:pPr>
              <a:r>
                <a:rPr lang="th-TH" altLang="th-TH" sz="3600" b="1" dirty="0">
                  <a:latin typeface="AngsanaUPC" panose="02020603050405020304" pitchFamily="18" charset="-34"/>
                  <a:cs typeface="AngsanaUPC" panose="02020603050405020304" pitchFamily="18" charset="-34"/>
                </a:rPr>
                <a:t>ตลาดแรงงาน</a:t>
              </a:r>
              <a:r>
                <a:rPr lang="th-TH" altLang="th-TH" sz="3600" b="1" dirty="0">
                  <a:solidFill>
                    <a:srgbClr val="595959"/>
                  </a:solidFill>
                  <a:latin typeface="AngsanaUPC" panose="02020603050405020304" pitchFamily="18" charset="-34"/>
                  <a:cs typeface="AngsanaUPC" panose="02020603050405020304" pitchFamily="18" charset="-34"/>
                </a:rPr>
                <a:t>  	</a:t>
              </a:r>
              <a:endParaRPr lang="th-TH" altLang="th-TH" sz="3600" b="1" dirty="0"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  <p:sp>
          <p:nvSpPr>
            <p:cNvPr id="62" name="สี่เหลี่ยมผืนผ้า 19"/>
            <p:cNvSpPr/>
            <p:nvPr/>
          </p:nvSpPr>
          <p:spPr bwMode="auto">
            <a:xfrm>
              <a:off x="1642069" y="2815466"/>
              <a:ext cx="928688" cy="642938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US" sz="40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cs typeface="TH SarabunPSK" pitchFamily="34" charset="-34"/>
                </a:rPr>
                <a:t>1</a:t>
              </a:r>
              <a:endParaRPr lang="th-TH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H SarabunPSK" pitchFamily="34" charset="-34"/>
              </a:endParaRPr>
            </a:p>
          </p:txBody>
        </p:sp>
      </p:grpSp>
      <p:pic>
        <p:nvPicPr>
          <p:cNvPr id="64" name="Rectangle 1638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3068638"/>
            <a:ext cx="2124075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23" grpId="0" animBg="1"/>
      <p:bldP spid="2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3"/>
          <p:cNvSpPr txBox="1">
            <a:spLocks noChangeArrowheads="1"/>
          </p:cNvSpPr>
          <p:nvPr/>
        </p:nvSpPr>
        <p:spPr bwMode="auto">
          <a:xfrm>
            <a:off x="2873375" y="2060575"/>
            <a:ext cx="1627188" cy="665163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6350" indent="-63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lnSpc>
                <a:spcPts val="2400"/>
              </a:lnSpc>
            </a:pPr>
            <a:r>
              <a:rPr lang="th-TH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มีมาตรฐาน</a:t>
            </a:r>
            <a:br>
              <a:rPr lang="th-TH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</a:br>
            <a:r>
              <a:rPr lang="th-TH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เป็นสากลมากขึ้น</a:t>
            </a:r>
            <a:r>
              <a:rPr lang="th-TH" altLang="th-TH" sz="2400" b="1" dirty="0">
                <a:solidFill>
                  <a:srgbClr val="595959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	</a:t>
            </a:r>
            <a:endParaRPr lang="th-TH" altLang="th-TH" sz="24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1" name="Rectangle 3"/>
          <p:cNvSpPr txBox="1">
            <a:spLocks noChangeArrowheads="1"/>
          </p:cNvSpPr>
          <p:nvPr/>
        </p:nvSpPr>
        <p:spPr bwMode="auto">
          <a:xfrm>
            <a:off x="4975620" y="1844824"/>
            <a:ext cx="2729806" cy="403225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61950" indent="-3619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thaiDist" eaLnBrk="1" hangingPunct="1"/>
            <a:r>
              <a:rPr lang="th-TH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ความรู้</a:t>
            </a:r>
            <a:r>
              <a:rPr lang="th-TH" altLang="th-TH" sz="2400" b="1" dirty="0">
                <a:solidFill>
                  <a:srgbClr val="595959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	</a:t>
            </a:r>
            <a:endParaRPr lang="th-TH" altLang="th-TH" sz="24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4975620" y="2364770"/>
            <a:ext cx="2729806" cy="384017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61950" indent="-3619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thaiDist" eaLnBrk="1" hangingPunct="1"/>
            <a:r>
              <a:rPr lang="th-TH" altLang="th-TH" sz="2400" b="1">
                <a:latin typeface="AngsanaUPC" panose="02020603050405020304" pitchFamily="18" charset="-34"/>
                <a:cs typeface="AngsanaUPC" panose="02020603050405020304" pitchFamily="18" charset="-34"/>
              </a:rPr>
              <a:t>ทักษะ</a:t>
            </a:r>
          </a:p>
        </p:txBody>
      </p:sp>
      <p:sp>
        <p:nvSpPr>
          <p:cNvPr id="34" name="Rectangle 3"/>
          <p:cNvSpPr txBox="1">
            <a:spLocks noChangeArrowheads="1"/>
          </p:cNvSpPr>
          <p:nvPr/>
        </p:nvSpPr>
        <p:spPr bwMode="auto">
          <a:xfrm>
            <a:off x="4972728" y="2853640"/>
            <a:ext cx="2767624" cy="460375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61950" indent="-3619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thaiDist" eaLnBrk="1" hangingPunct="1"/>
            <a:r>
              <a:rPr lang="th-TH" altLang="th-TH" sz="2400" b="1">
                <a:latin typeface="AngsanaUPC" panose="02020603050405020304" pitchFamily="18" charset="-34"/>
                <a:cs typeface="AngsanaUPC" panose="02020603050405020304" pitchFamily="18" charset="-34"/>
              </a:rPr>
              <a:t>ภาษาและวัฒนธรรมการทำงาน</a:t>
            </a:r>
          </a:p>
        </p:txBody>
      </p:sp>
      <p:sp>
        <p:nvSpPr>
          <p:cNvPr id="35" name="Rectangle 3"/>
          <p:cNvSpPr txBox="1">
            <a:spLocks noChangeArrowheads="1"/>
          </p:cNvSpPr>
          <p:nvPr/>
        </p:nvSpPr>
        <p:spPr bwMode="auto">
          <a:xfrm>
            <a:off x="2874963" y="4106863"/>
            <a:ext cx="1552575" cy="690562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6350" indent="-63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lnSpc>
                <a:spcPts val="2400"/>
              </a:lnSpc>
            </a:pPr>
            <a:r>
              <a:rPr lang="th-TH" altLang="th-TH" sz="2400" b="1">
                <a:latin typeface="AngsanaUPC" panose="02020603050405020304" pitchFamily="18" charset="-34"/>
                <a:cs typeface="AngsanaUPC" panose="02020603050405020304" pitchFamily="18" charset="-34"/>
              </a:rPr>
              <a:t>จัดสหกิจศึกษา</a:t>
            </a:r>
          </a:p>
          <a:p>
            <a:pPr algn="ctr" eaLnBrk="1" hangingPunct="1">
              <a:lnSpc>
                <a:spcPts val="2400"/>
              </a:lnSpc>
            </a:pPr>
            <a:r>
              <a:rPr lang="th-TH" altLang="th-TH" sz="2400" b="1">
                <a:latin typeface="AngsanaUPC" panose="02020603050405020304" pitchFamily="18" charset="-34"/>
                <a:cs typeface="AngsanaUPC" panose="02020603050405020304" pitchFamily="18" charset="-34"/>
              </a:rPr>
              <a:t>นานาชาติโดย</a:t>
            </a:r>
          </a:p>
        </p:txBody>
      </p:sp>
      <p:sp>
        <p:nvSpPr>
          <p:cNvPr id="36" name="Rectangle 3"/>
          <p:cNvSpPr txBox="1">
            <a:spLocks noChangeArrowheads="1"/>
          </p:cNvSpPr>
          <p:nvPr/>
        </p:nvSpPr>
        <p:spPr bwMode="auto">
          <a:xfrm>
            <a:off x="4857140" y="3668985"/>
            <a:ext cx="4179356" cy="461963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61950" indent="-3619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2400" b="1">
                <a:latin typeface="AngsanaUPC" panose="02020603050405020304" pitchFamily="18" charset="-34"/>
                <a:cs typeface="AngsanaUPC" panose="02020603050405020304" pitchFamily="18" charset="-34"/>
              </a:rPr>
              <a:t>พัฒนาหลักสูตรและการจัดสหกิจศึกษานานาชาติ</a:t>
            </a:r>
          </a:p>
        </p:txBody>
      </p:sp>
      <p:sp>
        <p:nvSpPr>
          <p:cNvPr id="38" name="Rectangle 3"/>
          <p:cNvSpPr txBox="1">
            <a:spLocks noChangeArrowheads="1"/>
          </p:cNvSpPr>
          <p:nvPr/>
        </p:nvSpPr>
        <p:spPr bwMode="auto">
          <a:xfrm>
            <a:off x="4857140" y="4227785"/>
            <a:ext cx="4072548" cy="460375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61950" indent="-3619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thaiDist" eaLnBrk="1" hangingPunct="1"/>
            <a:r>
              <a:rPr lang="th-TH" altLang="th-TH" sz="2400" b="1">
                <a:latin typeface="AngsanaUPC" panose="02020603050405020304" pitchFamily="18" charset="-34"/>
                <a:cs typeface="AngsanaUPC" panose="02020603050405020304" pitchFamily="18" charset="-34"/>
              </a:rPr>
              <a:t>ให้ประสบการณ์ทำงานในประเทศเป้าหมาย</a:t>
            </a:r>
          </a:p>
        </p:txBody>
      </p:sp>
      <p:sp>
        <p:nvSpPr>
          <p:cNvPr id="39" name="Rectangle 3"/>
          <p:cNvSpPr txBox="1">
            <a:spLocks noChangeArrowheads="1"/>
          </p:cNvSpPr>
          <p:nvPr/>
        </p:nvSpPr>
        <p:spPr bwMode="auto">
          <a:xfrm>
            <a:off x="4865732" y="5648598"/>
            <a:ext cx="4063955" cy="804738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6350" indent="-63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จัดให้มีการแลกเปลี่ยนนักศึกษาและคณาจารย์สหกิจศึกษากับประเทศเป้าหมาย</a:t>
            </a:r>
          </a:p>
        </p:txBody>
      </p:sp>
      <p:sp>
        <p:nvSpPr>
          <p:cNvPr id="61" name="Rectangle 3"/>
          <p:cNvSpPr txBox="1">
            <a:spLocks noChangeArrowheads="1"/>
          </p:cNvSpPr>
          <p:nvPr/>
        </p:nvSpPr>
        <p:spPr bwMode="auto">
          <a:xfrm>
            <a:off x="4857140" y="4758010"/>
            <a:ext cx="4072548" cy="798513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ร่วม</a:t>
            </a:r>
            <a:r>
              <a:rPr lang="th-TH" altLang="th-TH" sz="2400" b="1" dirty="0" err="1">
                <a:latin typeface="AngsanaUPC" panose="02020603050405020304" pitchFamily="18" charset="-34"/>
                <a:cs typeface="AngsanaUPC" panose="02020603050405020304" pitchFamily="18" charset="-34"/>
              </a:rPr>
              <a:t>ทำสห</a:t>
            </a:r>
            <a:r>
              <a:rPr lang="th-TH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กิจศึกษาในสถานประกอบการ</a:t>
            </a:r>
          </a:p>
          <a:p>
            <a:pPr eaLnBrk="1" hangingPunct="1"/>
            <a:r>
              <a:rPr lang="th-TH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ที่มีหน่วยงานในประเทศต่างๆ</a:t>
            </a:r>
          </a:p>
        </p:txBody>
      </p:sp>
      <p:pic>
        <p:nvPicPr>
          <p:cNvPr id="15392" name="Picture 48" descr="F:\คณาจารย์นิเทศ10\PPT@10\ภาพ ศ.ดร.วิจิตร\DSC068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63" y="4976813"/>
            <a:ext cx="1674812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93" name="Picture 50" descr="F:\คณาจารย์นิเทศ10\PPT@10\ภาพ ศ.ดร.วิจิตร\DSC069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200" y="4976813"/>
            <a:ext cx="1584325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Slide Number Placeholder 18"/>
          <p:cNvSpPr txBox="1">
            <a:spLocks/>
          </p:cNvSpPr>
          <p:nvPr/>
        </p:nvSpPr>
        <p:spPr>
          <a:xfrm>
            <a:off x="114300" y="626511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9B2E95B5-A5C9-4881-984C-47E57DCD66EE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pPr eaLnBrk="1" hangingPunct="1"/>
              <a:t>18</a:t>
            </a:fld>
            <a:endParaRPr lang="th-TH" altLang="th-TH" sz="320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0509" name="Rectangle 2"/>
          <p:cNvSpPr txBox="1">
            <a:spLocks noChangeArrowheads="1"/>
          </p:cNvSpPr>
          <p:nvPr/>
        </p:nvSpPr>
        <p:spPr bwMode="auto">
          <a:xfrm>
            <a:off x="755650" y="1125538"/>
            <a:ext cx="788828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lnSpc>
                <a:spcPts val="4000"/>
              </a:lnSpc>
            </a:pPr>
            <a:r>
              <a:rPr lang="th-TH" altLang="th-TH" sz="3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ที่ตอบสนองความต้องการของตลาดแรงงานในอนาคต</a:t>
            </a:r>
            <a:endParaRPr lang="en-US" altLang="th-TH" sz="36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43126" y="2113892"/>
            <a:ext cx="2016224" cy="2177121"/>
            <a:chOff x="343126" y="2113892"/>
            <a:chExt cx="2016224" cy="2177121"/>
          </a:xfrm>
        </p:grpSpPr>
        <p:sp>
          <p:nvSpPr>
            <p:cNvPr id="25" name="Rectangle 3"/>
            <p:cNvSpPr txBox="1">
              <a:spLocks noChangeArrowheads="1"/>
            </p:cNvSpPr>
            <p:nvPr/>
          </p:nvSpPr>
          <p:spPr bwMode="auto">
            <a:xfrm>
              <a:off x="343126" y="2736850"/>
              <a:ext cx="2016224" cy="1554163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rgbClr val="DE8400"/>
              </a:solidFill>
              <a:miter lim="800000"/>
              <a:headEnd/>
              <a:tailEnd/>
            </a:ln>
          </p:spPr>
          <p:txBody>
            <a:bodyPr/>
            <a:lstStyle>
              <a:lvl1pPr marL="6350" indent="-635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9pPr>
            </a:lstStyle>
            <a:p>
              <a:pPr algn="ctr" eaLnBrk="1" hangingPunct="1">
                <a:lnSpc>
                  <a:spcPts val="2800"/>
                </a:lnSpc>
              </a:pPr>
              <a:r>
                <a:rPr lang="th-TH" altLang="th-TH" b="1" dirty="0">
                  <a:latin typeface="AngsanaUPC" panose="02020603050405020304" pitchFamily="18" charset="-34"/>
                  <a:cs typeface="AngsanaUPC" panose="02020603050405020304" pitchFamily="18" charset="-34"/>
                </a:rPr>
                <a:t>การ</a:t>
              </a:r>
              <a:r>
                <a:rPr lang="th-TH" altLang="th-TH" b="1" dirty="0" err="1">
                  <a:latin typeface="AngsanaUPC" panose="02020603050405020304" pitchFamily="18" charset="-34"/>
                  <a:cs typeface="AngsanaUPC" panose="02020603050405020304" pitchFamily="18" charset="-34"/>
                </a:rPr>
                <a:t>จัดสห</a:t>
              </a:r>
              <a:r>
                <a:rPr lang="th-TH" altLang="th-TH" b="1" dirty="0">
                  <a:latin typeface="AngsanaUPC" panose="02020603050405020304" pitchFamily="18" charset="-34"/>
                  <a:cs typeface="AngsanaUPC" panose="02020603050405020304" pitchFamily="18" charset="-34"/>
                </a:rPr>
                <a:t>กิจศึกษา ที่ตอบสนองความต้องการของตลาด แรงงานในอนาคต</a:t>
              </a:r>
              <a:r>
                <a:rPr lang="th-TH" altLang="th-TH" b="1" dirty="0">
                  <a:solidFill>
                    <a:srgbClr val="595959"/>
                  </a:solidFill>
                  <a:latin typeface="AngsanaUPC" panose="02020603050405020304" pitchFamily="18" charset="-34"/>
                  <a:cs typeface="AngsanaUPC" panose="02020603050405020304" pitchFamily="18" charset="-34"/>
                </a:rPr>
                <a:t> 	</a:t>
              </a:r>
              <a:endParaRPr lang="th-TH" altLang="th-TH" b="1" dirty="0"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  <p:sp>
          <p:nvSpPr>
            <p:cNvPr id="131" name="สี่เหลี่ยมผืนผ้า 19"/>
            <p:cNvSpPr/>
            <p:nvPr/>
          </p:nvSpPr>
          <p:spPr bwMode="auto">
            <a:xfrm>
              <a:off x="954881" y="2113892"/>
              <a:ext cx="928688" cy="64293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US" sz="40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ngsanaUPC" panose="02020603050405020304" pitchFamily="18" charset="-34"/>
                </a:rPr>
                <a:t>2</a:t>
              </a:r>
              <a:endParaRPr lang="th-TH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ngsanaUPC" panose="02020603050405020304" pitchFamily="18" charset="-34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2381216" y="2276875"/>
            <a:ext cx="498784" cy="2232249"/>
            <a:chOff x="2483767" y="2520390"/>
            <a:chExt cx="498784" cy="1368520"/>
          </a:xfrm>
        </p:grpSpPr>
        <p:sp>
          <p:nvSpPr>
            <p:cNvPr id="51" name="Right Arrow 50"/>
            <p:cNvSpPr/>
            <p:nvPr/>
          </p:nvSpPr>
          <p:spPr>
            <a:xfrm>
              <a:off x="2694551" y="2520390"/>
              <a:ext cx="288000" cy="88322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2" name="Right Arrow 51"/>
            <p:cNvSpPr/>
            <p:nvPr/>
          </p:nvSpPr>
          <p:spPr>
            <a:xfrm>
              <a:off x="2694551" y="3789426"/>
              <a:ext cx="288000" cy="99484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cxnSp>
          <p:nvCxnSpPr>
            <p:cNvPr id="53" name="Straight Connector 52"/>
            <p:cNvCxnSpPr/>
            <p:nvPr/>
          </p:nvCxnSpPr>
          <p:spPr>
            <a:xfrm>
              <a:off x="2483767" y="3250407"/>
              <a:ext cx="216000" cy="0"/>
            </a:xfrm>
            <a:prstGeom prst="line">
              <a:avLst/>
            </a:prstGeom>
            <a:ln w="762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2712914" y="2542606"/>
              <a:ext cx="0" cy="1302156"/>
            </a:xfrm>
            <a:prstGeom prst="line">
              <a:avLst/>
            </a:prstGeom>
            <a:ln w="762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4428008" y="3824557"/>
            <a:ext cx="447220" cy="2305230"/>
            <a:chOff x="4428008" y="3824557"/>
            <a:chExt cx="447220" cy="2305230"/>
          </a:xfrm>
        </p:grpSpPr>
        <p:sp>
          <p:nvSpPr>
            <p:cNvPr id="64" name="Right Arrow 63"/>
            <p:cNvSpPr/>
            <p:nvPr/>
          </p:nvSpPr>
          <p:spPr>
            <a:xfrm>
              <a:off x="4672326" y="3824557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5" name="Right Arrow 64"/>
            <p:cNvSpPr/>
            <p:nvPr/>
          </p:nvSpPr>
          <p:spPr>
            <a:xfrm>
              <a:off x="4672326" y="4365027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6" name="Right Arrow 65"/>
            <p:cNvSpPr/>
            <p:nvPr/>
          </p:nvSpPr>
          <p:spPr>
            <a:xfrm>
              <a:off x="4672326" y="5085184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7" name="Right Arrow 66"/>
            <p:cNvSpPr/>
            <p:nvPr/>
          </p:nvSpPr>
          <p:spPr>
            <a:xfrm>
              <a:off x="4672326" y="5949280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cxnSp>
          <p:nvCxnSpPr>
            <p:cNvPr id="68" name="Straight Connector 67"/>
            <p:cNvCxnSpPr/>
            <p:nvPr/>
          </p:nvCxnSpPr>
          <p:spPr>
            <a:xfrm>
              <a:off x="4676745" y="3861328"/>
              <a:ext cx="0" cy="2196000"/>
            </a:xfrm>
            <a:prstGeom prst="line">
              <a:avLst/>
            </a:prstGeom>
            <a:ln w="635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4428008" y="4581128"/>
              <a:ext cx="216000" cy="0"/>
            </a:xfrm>
            <a:prstGeom prst="line">
              <a:avLst/>
            </a:prstGeom>
            <a:ln w="762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/>
          <p:cNvGrpSpPr/>
          <p:nvPr/>
        </p:nvGrpSpPr>
        <p:grpSpPr>
          <a:xfrm>
            <a:off x="4500016" y="1966615"/>
            <a:ext cx="462482" cy="1224136"/>
            <a:chOff x="4500016" y="1966615"/>
            <a:chExt cx="462482" cy="1224136"/>
          </a:xfrm>
        </p:grpSpPr>
        <p:sp>
          <p:nvSpPr>
            <p:cNvPr id="62" name="Right Arrow 61"/>
            <p:cNvSpPr/>
            <p:nvPr/>
          </p:nvSpPr>
          <p:spPr>
            <a:xfrm>
              <a:off x="4759596" y="1966615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3" name="Right Arrow 62"/>
            <p:cNvSpPr/>
            <p:nvPr/>
          </p:nvSpPr>
          <p:spPr>
            <a:xfrm>
              <a:off x="4759596" y="2470671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0" name="Right Arrow 69"/>
            <p:cNvSpPr/>
            <p:nvPr/>
          </p:nvSpPr>
          <p:spPr>
            <a:xfrm>
              <a:off x="4759596" y="3010244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759596" y="2017895"/>
              <a:ext cx="0" cy="1116000"/>
            </a:xfrm>
            <a:prstGeom prst="line">
              <a:avLst/>
            </a:prstGeom>
            <a:ln w="635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4500016" y="2492896"/>
              <a:ext cx="234000" cy="0"/>
            </a:xfrm>
            <a:prstGeom prst="line">
              <a:avLst/>
            </a:prstGeom>
            <a:ln w="762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-108520" y="188640"/>
            <a:ext cx="6624736" cy="792088"/>
            <a:chOff x="-108520" y="188640"/>
            <a:chExt cx="5688632" cy="792088"/>
          </a:xfrm>
        </p:grpSpPr>
        <p:sp>
          <p:nvSpPr>
            <p:cNvPr id="40" name="Pentagon 39"/>
            <p:cNvSpPr/>
            <p:nvPr/>
          </p:nvSpPr>
          <p:spPr>
            <a:xfrm>
              <a:off x="-108520" y="188640"/>
              <a:ext cx="5688632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1" name="Rectangle 2"/>
            <p:cNvSpPr txBox="1">
              <a:spLocks noChangeArrowheads="1"/>
            </p:cNvSpPr>
            <p:nvPr/>
          </p:nvSpPr>
          <p:spPr bwMode="auto">
            <a:xfrm>
              <a:off x="4564" y="279217"/>
              <a:ext cx="550354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 smtClean="0">
                  <a:solidFill>
                    <a:srgbClr val="1C1C1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6. แนวโน้มการจัดสหกิจศึกษา (ต่อ)</a:t>
              </a:r>
              <a:endParaRPr lang="en-US" sz="3600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1" grpId="0" animBg="1"/>
      <p:bldP spid="33" grpId="0" animBg="1"/>
      <p:bldP spid="34" grpId="0" animBg="1"/>
      <p:bldP spid="35" grpId="0" animBg="1"/>
      <p:bldP spid="36" grpId="0" animBg="1"/>
      <p:bldP spid="38" grpId="0" animBg="1"/>
      <p:bldP spid="39" grpId="0" animBg="1"/>
      <p:bldP spid="61" grpId="0" animBg="1"/>
      <p:bldP spid="2050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3"/>
          <p:cNvSpPr txBox="1">
            <a:spLocks noChangeArrowheads="1"/>
          </p:cNvSpPr>
          <p:nvPr/>
        </p:nvSpPr>
        <p:spPr bwMode="auto">
          <a:xfrm>
            <a:off x="2873374" y="1778001"/>
            <a:ext cx="1826420" cy="857250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6350" indent="-63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th-TH" alt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สิทธิประโยชน์</a:t>
            </a:r>
            <a:r>
              <a:rPr lang="th-TH" altLang="th-TH" b="1" dirty="0" err="1" smtClean="0">
                <a:latin typeface="AngsanaUPC" panose="02020603050405020304" pitchFamily="18" charset="-34"/>
                <a:cs typeface="AngsanaUPC" panose="02020603050405020304" pitchFamily="18" charset="-34"/>
              </a:rPr>
              <a:t>รูปแบบคลัสเตอร์</a:t>
            </a:r>
            <a:r>
              <a:rPr lang="th-TH" altLang="th-TH" b="1" dirty="0">
                <a:solidFill>
                  <a:srgbClr val="595959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	</a:t>
            </a:r>
            <a:endParaRPr lang="th-TH" altLang="th-TH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1" name="Rectangle 3"/>
          <p:cNvSpPr txBox="1">
            <a:spLocks noChangeArrowheads="1"/>
          </p:cNvSpPr>
          <p:nvPr/>
        </p:nvSpPr>
        <p:spPr bwMode="auto">
          <a:xfrm>
            <a:off x="5371232" y="1611759"/>
            <a:ext cx="2694062" cy="360363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61950" indent="-3619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thaiDist" eaLnBrk="1" hangingPunct="1">
              <a:lnSpc>
                <a:spcPts val="3000"/>
              </a:lnSpc>
            </a:pPr>
            <a:r>
              <a:rPr lang="en-US" alt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SUPER CLUSTER</a:t>
            </a:r>
            <a:endParaRPr lang="th-TH" altLang="th-TH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5364088" y="2082741"/>
            <a:ext cx="3456384" cy="410155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61950" indent="-3619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thaiDist" eaLnBrk="1" hangingPunct="1">
              <a:lnSpc>
                <a:spcPts val="3000"/>
              </a:lnSpc>
            </a:pPr>
            <a:r>
              <a:rPr lang="th-TH" alt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1.ยกเว้นภาษีเงินได้นิติบุคคล 8 ปี</a:t>
            </a:r>
            <a:endParaRPr lang="th-TH" altLang="th-TH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4" name="Rectangle 3"/>
          <p:cNvSpPr txBox="1">
            <a:spLocks noChangeArrowheads="1"/>
          </p:cNvSpPr>
          <p:nvPr/>
        </p:nvSpPr>
        <p:spPr bwMode="auto">
          <a:xfrm>
            <a:off x="5364088" y="2614807"/>
            <a:ext cx="3456384" cy="830832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61950" indent="-3619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288000" indent="-288000" eaLnBrk="1" hangingPunct="1">
              <a:lnSpc>
                <a:spcPts val="3000"/>
              </a:lnSpc>
            </a:pPr>
            <a:r>
              <a:rPr lang="th-TH" alt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2.ลดหย่อนภาษีเงินได้นิติบุคคลร้อยละ 50 เป็นเวลา 5 ปี</a:t>
            </a:r>
            <a:endParaRPr lang="th-TH" altLang="th-TH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5" name="Rectangle 3"/>
          <p:cNvSpPr txBox="1">
            <a:spLocks noChangeArrowheads="1"/>
          </p:cNvSpPr>
          <p:nvPr/>
        </p:nvSpPr>
        <p:spPr bwMode="auto">
          <a:xfrm>
            <a:off x="2915816" y="4293096"/>
            <a:ext cx="1930426" cy="2417388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6350" indent="-63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th-TH" alt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เงื่อนไขคุณสมบัติของโครงการความร่วมมือกับสถาบันการศึกษา สถาบันวิจัยหรือศูนย์ความเป็นเลิศ</a:t>
            </a:r>
            <a:endParaRPr lang="th-TH" altLang="th-TH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6" name="Rectangle 3"/>
          <p:cNvSpPr txBox="1">
            <a:spLocks noChangeArrowheads="1"/>
          </p:cNvSpPr>
          <p:nvPr/>
        </p:nvSpPr>
        <p:spPr bwMode="auto">
          <a:xfrm>
            <a:off x="2923622" y="3214204"/>
            <a:ext cx="1989052" cy="498152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61950" indent="-3619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b="1" dirty="0" err="1" smtClean="0">
                <a:latin typeface="AngsanaUPC" panose="02020603050405020304" pitchFamily="18" charset="-34"/>
                <a:cs typeface="AngsanaUPC" panose="02020603050405020304" pitchFamily="18" charset="-34"/>
              </a:rPr>
              <a:t>คลัสเตอร์</a:t>
            </a:r>
            <a:r>
              <a:rPr lang="th-TH" alt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เป้าหมาย</a:t>
            </a:r>
            <a:endParaRPr lang="th-TH" altLang="th-TH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8" name="Rectangle 3"/>
          <p:cNvSpPr txBox="1">
            <a:spLocks noChangeArrowheads="1"/>
          </p:cNvSpPr>
          <p:nvPr/>
        </p:nvSpPr>
        <p:spPr bwMode="auto">
          <a:xfrm>
            <a:off x="5248228" y="3573016"/>
            <a:ext cx="3716259" cy="787589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61950" indent="-3619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288000" indent="-288000" algn="thaiDist" eaLnBrk="1" hangingPunct="1">
              <a:lnSpc>
                <a:spcPts val="3000"/>
              </a:lnSpc>
            </a:pPr>
            <a:r>
              <a:rPr lang="th-TH" alt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ลดหย่อนภาษีเงินได้นิติบุคคลร้อยละ 50 เป็นเวลา 5 ปี</a:t>
            </a:r>
            <a:endParaRPr lang="th-TH" altLang="th-TH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61" name="Rectangle 3"/>
          <p:cNvSpPr txBox="1">
            <a:spLocks noChangeArrowheads="1"/>
          </p:cNvSpPr>
          <p:nvPr/>
        </p:nvSpPr>
        <p:spPr bwMode="auto">
          <a:xfrm>
            <a:off x="5364088" y="4599177"/>
            <a:ext cx="3600400" cy="2088230"/>
          </a:xfrm>
          <a:prstGeom prst="rect">
            <a:avLst/>
          </a:prstGeom>
          <a:noFill/>
          <a:ln w="25400">
            <a:solidFill>
              <a:srgbClr val="DE84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271463" indent="-271463" eaLnBrk="1" hangingPunct="1">
              <a:lnSpc>
                <a:spcPts val="3000"/>
              </a:lnSpc>
            </a:pPr>
            <a:r>
              <a:rPr lang="th-TH" alt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1. ทวิภาคีตามที่ สอศ. กำหนด</a:t>
            </a:r>
          </a:p>
          <a:p>
            <a:pPr marL="271463" indent="-271463" eaLnBrk="1" hangingPunct="1">
              <a:lnSpc>
                <a:spcPts val="3000"/>
              </a:lnSpc>
            </a:pPr>
            <a:r>
              <a:rPr lang="th-TH" alt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2. สหกิจศึกษาตามที่ สกอ. กำหนด</a:t>
            </a:r>
          </a:p>
          <a:p>
            <a:pPr marL="271463" indent="-271463" eaLnBrk="1" hangingPunct="1">
              <a:lnSpc>
                <a:spcPts val="3000"/>
              </a:lnSpc>
            </a:pPr>
            <a:r>
              <a:rPr lang="th-TH" alt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3.</a:t>
            </a:r>
            <a:r>
              <a:rPr lang="en-US" alt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 STI WIL </a:t>
            </a:r>
            <a:r>
              <a:rPr lang="th-TH" alt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ตามที่ </a:t>
            </a:r>
            <a:r>
              <a:rPr lang="th-TH" altLang="th-TH" b="1" dirty="0" err="1" smtClean="0">
                <a:latin typeface="AngsanaUPC" panose="02020603050405020304" pitchFamily="18" charset="-34"/>
                <a:cs typeface="AngsanaUPC" panose="02020603050405020304" pitchFamily="18" charset="-34"/>
              </a:rPr>
              <a:t>สว</a:t>
            </a:r>
            <a:r>
              <a:rPr lang="th-TH" alt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ทน. กำหนด</a:t>
            </a:r>
          </a:p>
          <a:p>
            <a:pPr marL="271463" indent="-271463" eaLnBrk="1" hangingPunct="1">
              <a:lnSpc>
                <a:spcPts val="3000"/>
              </a:lnSpc>
            </a:pPr>
            <a:r>
              <a:rPr lang="th-TH" alt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4.</a:t>
            </a:r>
            <a:r>
              <a:rPr lang="en-US" alt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 TALENT MOBILITY </a:t>
            </a:r>
            <a:r>
              <a:rPr lang="th-TH" alt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ตามที่     สวทน. กำหนด</a:t>
            </a:r>
          </a:p>
        </p:txBody>
      </p:sp>
      <p:sp>
        <p:nvSpPr>
          <p:cNvPr id="49" name="Slide Number Placeholder 18"/>
          <p:cNvSpPr txBox="1">
            <a:spLocks/>
          </p:cNvSpPr>
          <p:nvPr/>
        </p:nvSpPr>
        <p:spPr>
          <a:xfrm>
            <a:off x="114300" y="6309320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9B2E95B5-A5C9-4881-984C-47E57DCD66EE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pPr eaLnBrk="1" hangingPunct="1"/>
              <a:t>19</a:t>
            </a:fld>
            <a:endParaRPr lang="th-TH" altLang="th-TH" sz="320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0509" name="Rectangle 2"/>
          <p:cNvSpPr txBox="1">
            <a:spLocks noChangeArrowheads="1"/>
          </p:cNvSpPr>
          <p:nvPr/>
        </p:nvSpPr>
        <p:spPr bwMode="auto">
          <a:xfrm>
            <a:off x="785302" y="981671"/>
            <a:ext cx="784751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ที่ตอบสนองความต้องการของตลาดแรงงานในอนาคต</a:t>
            </a:r>
            <a:endParaRPr lang="en-US" altLang="th-TH" sz="32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84343" y="1791940"/>
            <a:ext cx="2304255" cy="4241815"/>
            <a:chOff x="184343" y="1791940"/>
            <a:chExt cx="2304255" cy="4241815"/>
          </a:xfrm>
        </p:grpSpPr>
        <p:sp>
          <p:nvSpPr>
            <p:cNvPr id="25" name="Rectangle 3"/>
            <p:cNvSpPr txBox="1">
              <a:spLocks noChangeArrowheads="1"/>
            </p:cNvSpPr>
            <p:nvPr/>
          </p:nvSpPr>
          <p:spPr bwMode="auto">
            <a:xfrm>
              <a:off x="184343" y="2461185"/>
              <a:ext cx="2304255" cy="3572570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rgbClr val="DE8400"/>
              </a:solidFill>
              <a:miter lim="800000"/>
              <a:headEnd/>
              <a:tailEnd/>
            </a:ln>
          </p:spPr>
          <p:txBody>
            <a:bodyPr/>
            <a:lstStyle>
              <a:lvl1pPr marL="6350" indent="-635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9pPr>
            </a:lstStyle>
            <a:p>
              <a:pPr algn="thaiDist" eaLnBrk="1" hangingPunct="1">
                <a:lnSpc>
                  <a:spcPts val="3000"/>
                </a:lnSpc>
              </a:pPr>
              <a:r>
                <a:rPr lang="th-TH" altLang="th-TH" b="1" dirty="0" smtClean="0">
                  <a:latin typeface="AngsanaUPC" panose="02020603050405020304" pitchFamily="18" charset="-34"/>
                  <a:cs typeface="AngsanaUPC" panose="02020603050405020304" pitchFamily="18" charset="-34"/>
                </a:rPr>
                <a:t>เป็นส่วนหนึ่งของนโยบายส่งเสริมการลงทุนของรัฐบาลไทย ตามประกาศของคณะกรรมการส่งเสริมการลงทุนที่ 10/2558 และคำชี้แจงเรื่องการขอรับสิทธิประโยชน์</a:t>
              </a:r>
              <a:r>
                <a:rPr lang="th-TH" altLang="th-TH" b="1" dirty="0">
                  <a:solidFill>
                    <a:srgbClr val="595959"/>
                  </a:solidFill>
                  <a:latin typeface="AngsanaUPC" panose="02020603050405020304" pitchFamily="18" charset="-34"/>
                  <a:cs typeface="AngsanaUPC" panose="02020603050405020304" pitchFamily="18" charset="-34"/>
                </a:rPr>
                <a:t>	</a:t>
              </a:r>
              <a:endParaRPr lang="th-TH" altLang="th-TH" b="1" dirty="0"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  <p:sp>
          <p:nvSpPr>
            <p:cNvPr id="131" name="สี่เหลี่ยมผืนผ้า 19"/>
            <p:cNvSpPr/>
            <p:nvPr/>
          </p:nvSpPr>
          <p:spPr bwMode="auto">
            <a:xfrm>
              <a:off x="856188" y="1791940"/>
              <a:ext cx="928688" cy="64293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US" sz="44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cs typeface="AngsanaUPC" panose="02020603050405020304" pitchFamily="18" charset="-34"/>
                </a:rPr>
                <a:t>3</a:t>
              </a:r>
              <a:endParaRPr lang="th-TH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ngsanaUPC" panose="02020603050405020304" pitchFamily="18" charset="-34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504741" y="2160000"/>
            <a:ext cx="375067" cy="3429290"/>
            <a:chOff x="2504741" y="2160000"/>
            <a:chExt cx="375067" cy="3429290"/>
          </a:xfrm>
        </p:grpSpPr>
        <p:sp>
          <p:nvSpPr>
            <p:cNvPr id="39" name="Right Arrow 38"/>
            <p:cNvSpPr/>
            <p:nvPr/>
          </p:nvSpPr>
          <p:spPr>
            <a:xfrm>
              <a:off x="2664000" y="2160000"/>
              <a:ext cx="211680" cy="140256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2504741" y="4221088"/>
              <a:ext cx="190829" cy="0"/>
            </a:xfrm>
            <a:prstGeom prst="line">
              <a:avLst/>
            </a:prstGeom>
            <a:ln w="762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2707184" y="2204864"/>
              <a:ext cx="0" cy="3312000"/>
            </a:xfrm>
            <a:prstGeom prst="line">
              <a:avLst/>
            </a:prstGeom>
            <a:ln w="762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ight Arrow 51"/>
            <p:cNvSpPr/>
            <p:nvPr/>
          </p:nvSpPr>
          <p:spPr>
            <a:xfrm>
              <a:off x="2663808" y="5445224"/>
              <a:ext cx="216000" cy="144066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53" name="Down Arrow 52"/>
          <p:cNvSpPr/>
          <p:nvPr/>
        </p:nvSpPr>
        <p:spPr>
          <a:xfrm>
            <a:off x="3651119" y="2672976"/>
            <a:ext cx="144000" cy="540000"/>
          </a:xfrm>
          <a:prstGeom prst="downArrow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6" name="Group 5"/>
          <p:cNvGrpSpPr/>
          <p:nvPr/>
        </p:nvGrpSpPr>
        <p:grpSpPr>
          <a:xfrm>
            <a:off x="4716016" y="1734064"/>
            <a:ext cx="648072" cy="1224136"/>
            <a:chOff x="4716016" y="1734064"/>
            <a:chExt cx="648072" cy="1224136"/>
          </a:xfrm>
        </p:grpSpPr>
        <p:sp>
          <p:nvSpPr>
            <p:cNvPr id="55" name="Right Arrow 54"/>
            <p:cNvSpPr/>
            <p:nvPr/>
          </p:nvSpPr>
          <p:spPr>
            <a:xfrm>
              <a:off x="5161186" y="1734064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6" name="Right Arrow 55"/>
            <p:cNvSpPr/>
            <p:nvPr/>
          </p:nvSpPr>
          <p:spPr>
            <a:xfrm>
              <a:off x="5161186" y="2238120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7" name="Right Arrow 56"/>
            <p:cNvSpPr/>
            <p:nvPr/>
          </p:nvSpPr>
          <p:spPr>
            <a:xfrm>
              <a:off x="5161186" y="2777693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cxnSp>
          <p:nvCxnSpPr>
            <p:cNvPr id="58" name="Straight Connector 57"/>
            <p:cNvCxnSpPr/>
            <p:nvPr/>
          </p:nvCxnSpPr>
          <p:spPr>
            <a:xfrm>
              <a:off x="5161186" y="1785344"/>
              <a:ext cx="0" cy="1116000"/>
            </a:xfrm>
            <a:prstGeom prst="line">
              <a:avLst/>
            </a:prstGeom>
            <a:ln w="635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4716016" y="2260345"/>
              <a:ext cx="432000" cy="0"/>
            </a:xfrm>
            <a:prstGeom prst="line">
              <a:avLst/>
            </a:prstGeom>
            <a:ln w="762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4912671" y="3420000"/>
            <a:ext cx="343329" cy="623605"/>
            <a:chOff x="4912671" y="3420000"/>
            <a:chExt cx="343329" cy="623605"/>
          </a:xfrm>
        </p:grpSpPr>
        <p:cxnSp>
          <p:nvCxnSpPr>
            <p:cNvPr id="63" name="Straight Connector 62"/>
            <p:cNvCxnSpPr/>
            <p:nvPr/>
          </p:nvCxnSpPr>
          <p:spPr>
            <a:xfrm flipH="1" flipV="1">
              <a:off x="4912671" y="3470759"/>
              <a:ext cx="131547" cy="0"/>
            </a:xfrm>
            <a:prstGeom prst="line">
              <a:avLst/>
            </a:prstGeom>
            <a:ln w="73025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5040000" y="3420000"/>
              <a:ext cx="0" cy="540000"/>
            </a:xfrm>
            <a:prstGeom prst="line">
              <a:avLst/>
            </a:prstGeom>
            <a:ln w="66675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Right Arrow 64"/>
            <p:cNvSpPr/>
            <p:nvPr/>
          </p:nvSpPr>
          <p:spPr>
            <a:xfrm>
              <a:off x="5004000" y="3876557"/>
              <a:ext cx="252000" cy="167048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860032" y="5085184"/>
            <a:ext cx="467968" cy="606994"/>
            <a:chOff x="4860032" y="5085184"/>
            <a:chExt cx="467968" cy="606994"/>
          </a:xfrm>
        </p:grpSpPr>
        <p:cxnSp>
          <p:nvCxnSpPr>
            <p:cNvPr id="67" name="Straight Connector 66"/>
            <p:cNvCxnSpPr/>
            <p:nvPr/>
          </p:nvCxnSpPr>
          <p:spPr>
            <a:xfrm flipH="1" flipV="1">
              <a:off x="4860032" y="5130000"/>
              <a:ext cx="288000" cy="0"/>
            </a:xfrm>
            <a:prstGeom prst="line">
              <a:avLst/>
            </a:prstGeom>
            <a:ln w="762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5148064" y="5085184"/>
              <a:ext cx="0" cy="540000"/>
            </a:xfrm>
            <a:prstGeom prst="line">
              <a:avLst/>
            </a:prstGeom>
            <a:ln w="66675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Right Arrow 68"/>
            <p:cNvSpPr/>
            <p:nvPr/>
          </p:nvSpPr>
          <p:spPr>
            <a:xfrm>
              <a:off x="5112000" y="5525130"/>
              <a:ext cx="216000" cy="167048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-108520" y="188640"/>
            <a:ext cx="6624736" cy="792088"/>
            <a:chOff x="-108520" y="188640"/>
            <a:chExt cx="5688632" cy="792088"/>
          </a:xfrm>
        </p:grpSpPr>
        <p:sp>
          <p:nvSpPr>
            <p:cNvPr id="37" name="Pentagon 36"/>
            <p:cNvSpPr/>
            <p:nvPr/>
          </p:nvSpPr>
          <p:spPr>
            <a:xfrm>
              <a:off x="-108520" y="188640"/>
              <a:ext cx="5688632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0" name="Rectangle 2"/>
            <p:cNvSpPr txBox="1">
              <a:spLocks noChangeArrowheads="1"/>
            </p:cNvSpPr>
            <p:nvPr/>
          </p:nvSpPr>
          <p:spPr bwMode="auto">
            <a:xfrm>
              <a:off x="4564" y="279217"/>
              <a:ext cx="550354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 smtClean="0">
                  <a:solidFill>
                    <a:srgbClr val="1C1C1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6. แนวโน้มการจัดสหกิจศึกษา (ต่อ)</a:t>
              </a:r>
              <a:endParaRPr lang="en-US" sz="3600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4075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1" grpId="0" animBg="1"/>
      <p:bldP spid="33" grpId="0" animBg="1"/>
      <p:bldP spid="34" grpId="0" animBg="1"/>
      <p:bldP spid="35" grpId="0" animBg="1"/>
      <p:bldP spid="36" grpId="0" animBg="1"/>
      <p:bldP spid="38" grpId="0" animBg="1"/>
      <p:bldP spid="61" grpId="0" animBg="1"/>
      <p:bldP spid="20509" grpId="0"/>
      <p:bldP spid="5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8"/>
          <p:cNvSpPr txBox="1">
            <a:spLocks/>
          </p:cNvSpPr>
          <p:nvPr/>
        </p:nvSpPr>
        <p:spPr>
          <a:xfrm>
            <a:off x="142875" y="616743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2299E9E1-A9EA-4D82-BE57-B7147ADF0652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pPr eaLnBrk="1" hangingPunct="1"/>
              <a:t>2</a:t>
            </a:fld>
            <a:endParaRPr lang="th-TH" altLang="th-TH" sz="320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108520" y="404664"/>
            <a:ext cx="9287445" cy="792088"/>
            <a:chOff x="-108520" y="404664"/>
            <a:chExt cx="9287445" cy="792088"/>
          </a:xfrm>
        </p:grpSpPr>
        <p:sp>
          <p:nvSpPr>
            <p:cNvPr id="2" name="Pentagon 1"/>
            <p:cNvSpPr/>
            <p:nvPr/>
          </p:nvSpPr>
          <p:spPr>
            <a:xfrm>
              <a:off x="-108520" y="404664"/>
              <a:ext cx="7998259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8" name="Rectangle 2"/>
            <p:cNvSpPr txBox="1">
              <a:spLocks noChangeArrowheads="1"/>
            </p:cNvSpPr>
            <p:nvPr/>
          </p:nvSpPr>
          <p:spPr bwMode="auto">
            <a:xfrm>
              <a:off x="0" y="477790"/>
              <a:ext cx="9178925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 smtClean="0">
                  <a:solidFill>
                    <a:sysClr val="windowText" lastClr="00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1. ปณิธานและภารกิจของสถาบันอุดมศึกษา</a:t>
              </a:r>
              <a:endParaRPr lang="en-US" sz="4500" b="1" dirty="0" smtClean="0">
                <a:solidFill>
                  <a:sysClr val="windowText" lastClr="0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827161" y="1412776"/>
            <a:ext cx="7561263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20000"/>
              </a:spcBef>
              <a:buSzPct val="200000"/>
              <a:defRPr/>
            </a:pPr>
            <a:r>
              <a:rPr lang="th-TH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1.1 ปณิธาน</a:t>
            </a:r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536004" y="1677283"/>
            <a:ext cx="85725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SzPct val="200000"/>
              <a:defRPr/>
            </a:pPr>
            <a:endParaRPr lang="en-US" b="1" kern="0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5" name="สี่เหลี่ยมผืนผ้า 19"/>
          <p:cNvSpPr/>
          <p:nvPr/>
        </p:nvSpPr>
        <p:spPr>
          <a:xfrm>
            <a:off x="1364679" y="2320220"/>
            <a:ext cx="1584325" cy="539750"/>
          </a:xfrm>
          <a:prstGeom prst="rect">
            <a:avLst/>
          </a:prstGeom>
          <a:solidFill>
            <a:srgbClr val="DE84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hangingPunct="1">
              <a:lnSpc>
                <a:spcPts val="1800"/>
              </a:lnSpc>
              <a:defRPr/>
            </a:pPr>
            <a:r>
              <a:rPr lang="th-TH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ปณิธาน</a:t>
            </a:r>
            <a:endParaRPr lang="th-TH" sz="3200" b="1" dirty="0">
              <a:solidFill>
                <a:schemeClr val="tx1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7" name="สี่เหลี่ยมผืนผ้า 19"/>
          <p:cNvSpPr/>
          <p:nvPr/>
        </p:nvSpPr>
        <p:spPr>
          <a:xfrm>
            <a:off x="1321817" y="3106033"/>
            <a:ext cx="1584325" cy="928687"/>
          </a:xfrm>
          <a:prstGeom prst="rect">
            <a:avLst/>
          </a:prstGeom>
          <a:solidFill>
            <a:srgbClr val="DE84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ts val="2400"/>
              </a:lnSpc>
              <a:defRPr/>
            </a:pPr>
            <a:r>
              <a:rPr lang="th-TH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ความเป็นเลิศ (Excellence)</a:t>
            </a:r>
          </a:p>
        </p:txBody>
      </p:sp>
      <p:sp>
        <p:nvSpPr>
          <p:cNvPr id="28" name="สี่เหลี่ยมผืนผ้า 19"/>
          <p:cNvSpPr/>
          <p:nvPr/>
        </p:nvSpPr>
        <p:spPr>
          <a:xfrm>
            <a:off x="3322067" y="2534533"/>
            <a:ext cx="1571625" cy="792162"/>
          </a:xfrm>
          <a:prstGeom prst="rect">
            <a:avLst/>
          </a:prstGeom>
          <a:solidFill>
            <a:srgbClr val="DE84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hangingPunct="1">
              <a:lnSpc>
                <a:spcPts val="2400"/>
              </a:lnSpc>
              <a:defRPr/>
            </a:pPr>
            <a:r>
              <a:rPr lang="th-TH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ทางวิชาการ (Academic)</a:t>
            </a:r>
          </a:p>
        </p:txBody>
      </p:sp>
      <p:sp>
        <p:nvSpPr>
          <p:cNvPr id="29" name="สี่เหลี่ยมผืนผ้า 19"/>
          <p:cNvSpPr/>
          <p:nvPr/>
        </p:nvSpPr>
        <p:spPr>
          <a:xfrm>
            <a:off x="3322067" y="3748970"/>
            <a:ext cx="1571625" cy="792163"/>
          </a:xfrm>
          <a:prstGeom prst="rect">
            <a:avLst/>
          </a:prstGeom>
          <a:solidFill>
            <a:srgbClr val="DE84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hangingPunct="1">
              <a:lnSpc>
                <a:spcPts val="2400"/>
              </a:lnSpc>
              <a:defRPr/>
            </a:pPr>
            <a:r>
              <a:rPr lang="th-TH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ทุกภารกิจ (Tasks)</a:t>
            </a:r>
          </a:p>
        </p:txBody>
      </p:sp>
      <p:sp>
        <p:nvSpPr>
          <p:cNvPr id="32" name="สี่เหลี่ยมผืนผ้า 19"/>
          <p:cNvSpPr/>
          <p:nvPr/>
        </p:nvSpPr>
        <p:spPr>
          <a:xfrm>
            <a:off x="5460864" y="1876888"/>
            <a:ext cx="2428875" cy="500062"/>
          </a:xfrm>
          <a:prstGeom prst="rect">
            <a:avLst/>
          </a:prstGeom>
          <a:solidFill>
            <a:srgbClr val="DE84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ts val="2400"/>
              </a:lnSpc>
              <a:defRPr/>
            </a:pPr>
            <a:r>
              <a:rPr lang="th-TH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การสอน</a:t>
            </a:r>
          </a:p>
        </p:txBody>
      </p:sp>
      <p:sp>
        <p:nvSpPr>
          <p:cNvPr id="33" name="สี่เหลี่ยมผืนผ้า 19"/>
          <p:cNvSpPr/>
          <p:nvPr/>
        </p:nvSpPr>
        <p:spPr>
          <a:xfrm>
            <a:off x="5460864" y="2526175"/>
            <a:ext cx="2428875" cy="500063"/>
          </a:xfrm>
          <a:prstGeom prst="rect">
            <a:avLst/>
          </a:prstGeom>
          <a:solidFill>
            <a:srgbClr val="DE84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ts val="2400"/>
              </a:lnSpc>
              <a:defRPr/>
            </a:pPr>
            <a:r>
              <a:rPr lang="th-TH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การวิจัย </a:t>
            </a:r>
          </a:p>
        </p:txBody>
      </p:sp>
      <p:sp>
        <p:nvSpPr>
          <p:cNvPr id="34" name="สี่เหลี่ยมผืนผ้า 19"/>
          <p:cNvSpPr/>
          <p:nvPr/>
        </p:nvSpPr>
        <p:spPr>
          <a:xfrm>
            <a:off x="5460864" y="3169113"/>
            <a:ext cx="2428875" cy="500062"/>
          </a:xfrm>
          <a:prstGeom prst="rect">
            <a:avLst/>
          </a:prstGeom>
          <a:solidFill>
            <a:srgbClr val="DE84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ts val="2400"/>
              </a:lnSpc>
              <a:defRPr/>
            </a:pPr>
            <a:r>
              <a:rPr lang="th-TH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การบริการวิชาการ</a:t>
            </a:r>
          </a:p>
        </p:txBody>
      </p:sp>
      <p:sp>
        <p:nvSpPr>
          <p:cNvPr id="35" name="สี่เหลี่ยมผืนผ้า 19"/>
          <p:cNvSpPr/>
          <p:nvPr/>
        </p:nvSpPr>
        <p:spPr>
          <a:xfrm>
            <a:off x="5460864" y="3820978"/>
            <a:ext cx="2428875" cy="792162"/>
          </a:xfrm>
          <a:prstGeom prst="rect">
            <a:avLst/>
          </a:prstGeom>
          <a:solidFill>
            <a:srgbClr val="DE84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hangingPunct="1">
              <a:lnSpc>
                <a:spcPts val="2800"/>
              </a:lnSpc>
              <a:defRPr/>
            </a:pPr>
            <a:r>
              <a:rPr lang="th-TH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การทะนุบำรุงศิลปะ</a:t>
            </a:r>
          </a:p>
          <a:p>
            <a:pPr algn="ctr" eaLnBrk="1" hangingPunct="1">
              <a:lnSpc>
                <a:spcPts val="2800"/>
              </a:lnSpc>
              <a:defRPr/>
            </a:pPr>
            <a:r>
              <a:rPr lang="th-TH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และวัฒนธรรม</a:t>
            </a:r>
          </a:p>
        </p:txBody>
      </p:sp>
      <p:sp>
        <p:nvSpPr>
          <p:cNvPr id="36" name="สี่เหลี่ยมผืนผ้า 19"/>
          <p:cNvSpPr/>
          <p:nvPr/>
        </p:nvSpPr>
        <p:spPr>
          <a:xfrm>
            <a:off x="5460864" y="4739128"/>
            <a:ext cx="2428875" cy="828432"/>
          </a:xfrm>
          <a:prstGeom prst="rect">
            <a:avLst/>
          </a:prstGeom>
          <a:solidFill>
            <a:srgbClr val="DE84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>
            <a:spAutoFit/>
          </a:bodyPr>
          <a:lstStyle/>
          <a:p>
            <a:pPr algn="ctr" eaLnBrk="1" hangingPunct="1">
              <a:lnSpc>
                <a:spcPts val="2800"/>
              </a:lnSpc>
              <a:defRPr/>
            </a:pPr>
            <a:r>
              <a:rPr lang="th-TH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การปรับแปลงถ่ายทอดและพัฒนา</a:t>
            </a:r>
            <a:r>
              <a:rPr lang="th-TH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เทคโนโลยี</a:t>
            </a:r>
            <a:endParaRPr lang="th-TH" b="1" dirty="0">
              <a:solidFill>
                <a:schemeClr val="tx1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44" name="สี่เหลี่ยมผืนผ้า 19"/>
          <p:cNvSpPr/>
          <p:nvPr/>
        </p:nvSpPr>
        <p:spPr>
          <a:xfrm>
            <a:off x="5473991" y="5662409"/>
            <a:ext cx="2428875" cy="430887"/>
          </a:xfrm>
          <a:prstGeom prst="rect">
            <a:avLst/>
          </a:prstGeom>
          <a:solidFill>
            <a:srgbClr val="DE84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>
            <a:spAutoFit/>
          </a:bodyPr>
          <a:lstStyle/>
          <a:p>
            <a:pPr algn="ctr" eaLnBrk="1" hangingPunct="1">
              <a:lnSpc>
                <a:spcPts val="2400"/>
              </a:lnSpc>
              <a:spcBef>
                <a:spcPts val="2400"/>
              </a:spcBef>
              <a:defRPr/>
            </a:pPr>
            <a:r>
              <a:rPr lang="th-TH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ฯลฯ</a:t>
            </a:r>
            <a:endParaRPr lang="th-TH" b="1" dirty="0">
              <a:solidFill>
                <a:schemeClr val="tx1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2012825" y="2859970"/>
            <a:ext cx="216000" cy="246063"/>
          </a:xfrm>
          <a:prstGeom prst="downArrow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19" name="Group 18"/>
          <p:cNvGrpSpPr/>
          <p:nvPr/>
        </p:nvGrpSpPr>
        <p:grpSpPr>
          <a:xfrm>
            <a:off x="2876896" y="2840360"/>
            <a:ext cx="453104" cy="1412666"/>
            <a:chOff x="2483767" y="2520390"/>
            <a:chExt cx="453104" cy="1412666"/>
          </a:xfrm>
        </p:grpSpPr>
        <p:sp>
          <p:nvSpPr>
            <p:cNvPr id="8" name="Right Arrow 7"/>
            <p:cNvSpPr/>
            <p:nvPr/>
          </p:nvSpPr>
          <p:spPr>
            <a:xfrm>
              <a:off x="2712914" y="2520390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6" name="Right Arrow 45"/>
            <p:cNvSpPr/>
            <p:nvPr/>
          </p:nvSpPr>
          <p:spPr>
            <a:xfrm>
              <a:off x="2702871" y="3752549"/>
              <a:ext cx="234000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2483767" y="3250407"/>
              <a:ext cx="216000" cy="0"/>
            </a:xfrm>
            <a:prstGeom prst="line">
              <a:avLst/>
            </a:prstGeom>
            <a:ln w="762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712914" y="2564904"/>
              <a:ext cx="0" cy="1296000"/>
            </a:xfrm>
            <a:prstGeom prst="line">
              <a:avLst/>
            </a:prstGeom>
            <a:ln w="762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>
            <a:off x="4896000" y="2020778"/>
            <a:ext cx="577991" cy="3956004"/>
            <a:chOff x="4502871" y="1700808"/>
            <a:chExt cx="577991" cy="3956004"/>
          </a:xfrm>
        </p:grpSpPr>
        <p:sp>
          <p:nvSpPr>
            <p:cNvPr id="47" name="Right Arrow 46"/>
            <p:cNvSpPr/>
            <p:nvPr/>
          </p:nvSpPr>
          <p:spPr>
            <a:xfrm>
              <a:off x="4877960" y="1700808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8" name="Right Arrow 47"/>
            <p:cNvSpPr/>
            <p:nvPr/>
          </p:nvSpPr>
          <p:spPr>
            <a:xfrm>
              <a:off x="4873154" y="2384397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9" name="Right Arrow 48"/>
            <p:cNvSpPr/>
            <p:nvPr/>
          </p:nvSpPr>
          <p:spPr>
            <a:xfrm>
              <a:off x="4873154" y="3032469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0" name="Right Arrow 49"/>
            <p:cNvSpPr/>
            <p:nvPr/>
          </p:nvSpPr>
          <p:spPr>
            <a:xfrm>
              <a:off x="4873154" y="3824557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1" name="Right Arrow 50"/>
            <p:cNvSpPr/>
            <p:nvPr/>
          </p:nvSpPr>
          <p:spPr>
            <a:xfrm>
              <a:off x="4873154" y="4723928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2" name="Right Arrow 51"/>
            <p:cNvSpPr/>
            <p:nvPr/>
          </p:nvSpPr>
          <p:spPr>
            <a:xfrm>
              <a:off x="4873154" y="5476305"/>
              <a:ext cx="202902" cy="180507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cxnSp>
          <p:nvCxnSpPr>
            <p:cNvPr id="59" name="Straight Connector 58"/>
            <p:cNvCxnSpPr/>
            <p:nvPr/>
          </p:nvCxnSpPr>
          <p:spPr>
            <a:xfrm>
              <a:off x="4877573" y="1772816"/>
              <a:ext cx="0" cy="3816000"/>
            </a:xfrm>
            <a:prstGeom prst="line">
              <a:avLst/>
            </a:prstGeom>
            <a:ln w="762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4502871" y="3796239"/>
              <a:ext cx="360000" cy="0"/>
            </a:xfrm>
            <a:prstGeom prst="line">
              <a:avLst/>
            </a:prstGeom>
            <a:ln w="762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Picture 2" descr="http://www.bluefocusmarketing.com/wp-content/uploads/2012/11/9706772_l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047" y="4778282"/>
            <a:ext cx="2684573" cy="189771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5" grpId="0" animBg="1"/>
      <p:bldP spid="27" grpId="0" animBg="1"/>
      <p:bldP spid="28" grpId="0" animBg="1"/>
      <p:bldP spid="29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44" grpId="0" animBg="1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7505" y="383454"/>
            <a:ext cx="3528392" cy="1965426"/>
          </a:xfrm>
          <a:prstGeom prst="roundRect">
            <a:avLst>
              <a:gd name="adj" fmla="val 10906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7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7. </a:t>
            </a:r>
            <a:r>
              <a:rPr lang="th-TH" sz="37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ก้าวใหม่</a:t>
            </a:r>
            <a:r>
              <a:rPr lang="en-US" sz="37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: </a:t>
            </a:r>
            <a:r>
              <a:rPr lang="th-TH" sz="37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/>
            </a:r>
            <a:br>
              <a:rPr lang="th-TH" sz="37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</a:br>
            <a:r>
              <a:rPr lang="th-TH" sz="37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สู่การ</a:t>
            </a:r>
            <a:r>
              <a:rPr lang="th-TH" sz="3700" b="1" dirty="0" err="1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เป็นสห</a:t>
            </a:r>
            <a:r>
              <a:rPr lang="th-TH" sz="37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กิจศึกษา 4.0 ในศตวรรษที่ 21</a:t>
            </a:r>
            <a:endParaRPr lang="en-US" sz="3700" b="1" dirty="0">
              <a:solidFill>
                <a:schemeClr val="tx1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51920" y="260648"/>
            <a:ext cx="5292080" cy="238508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8" indent="-268288">
              <a:lnSpc>
                <a:spcPts val="3400"/>
              </a:lnSpc>
            </a:pP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1. เมื่อเริ่ม</a:t>
            </a:r>
            <a:r>
              <a:rPr lang="th-TH" sz="3200" b="1" dirty="0" err="1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จัดสห</a:t>
            </a: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กิจศึกษาในประเทศไทยจัดเป็นส่วนหนึ่งของหลักสูตรปริญญาตรีต่อยอดวิชาเฉพาะและวิชาชีพในระดับปี 4 โดยการให้ไปปฏิบัติงานเต็มเวลา 4 เดือนในสถานประกอบการ มีค่าไม่น้อยกว่า 6 หน่วย</a:t>
            </a:r>
            <a:r>
              <a:rPr lang="th-TH" sz="3200" b="1" dirty="0" err="1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กิต</a:t>
            </a: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ทวิภาค</a:t>
            </a:r>
            <a:endParaRPr lang="en-US" sz="32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1592119" y="2464377"/>
            <a:ext cx="559164" cy="395600"/>
          </a:xfrm>
          <a:prstGeom prst="downArrow">
            <a:avLst/>
          </a:prstGeom>
          <a:solidFill>
            <a:schemeClr val="tx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12486" y="2924234"/>
            <a:ext cx="3096344" cy="33850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th-TH" sz="34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การเสริมสร้างคุณภาพ การสร้างคน สร้างความรู้ และสร้างนวัตกรรม       ที่มีความเป็นเลิศตรงกับความต้องการและ         ใช้ประโยชน์ได้จริง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716293" y="548688"/>
            <a:ext cx="168977" cy="6336688"/>
            <a:chOff x="5123103" y="260648"/>
            <a:chExt cx="168977" cy="6336688"/>
          </a:xfrm>
          <a:solidFill>
            <a:srgbClr val="FF6600"/>
          </a:solidFill>
        </p:grpSpPr>
        <p:cxnSp>
          <p:nvCxnSpPr>
            <p:cNvPr id="23" name="Straight Connector 22"/>
            <p:cNvCxnSpPr/>
            <p:nvPr/>
          </p:nvCxnSpPr>
          <p:spPr>
            <a:xfrm>
              <a:off x="5123103" y="369336"/>
              <a:ext cx="0" cy="6228000"/>
            </a:xfrm>
            <a:prstGeom prst="line">
              <a:avLst/>
            </a:prstGeom>
            <a:ln w="28575">
              <a:solidFill>
                <a:srgbClr val="FF660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21" name="Right Arrow 20"/>
            <p:cNvSpPr/>
            <p:nvPr/>
          </p:nvSpPr>
          <p:spPr>
            <a:xfrm>
              <a:off x="5123103" y="260648"/>
              <a:ext cx="168977" cy="216000"/>
            </a:xfrm>
            <a:prstGeom prst="rightArrow">
              <a:avLst/>
            </a:prstGeom>
            <a:grpFill/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2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sp>
        <p:nvSpPr>
          <p:cNvPr id="4" name="Isosceles Triangle 3"/>
          <p:cNvSpPr/>
          <p:nvPr/>
        </p:nvSpPr>
        <p:spPr>
          <a:xfrm rot="10800000">
            <a:off x="4806865" y="2708921"/>
            <a:ext cx="3342576" cy="210143"/>
          </a:xfrm>
          <a:prstGeom prst="triangle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3928045" y="2996952"/>
            <a:ext cx="5108452" cy="1440160"/>
          </a:xfrm>
          <a:prstGeom prst="roundRect">
            <a:avLst>
              <a:gd name="adj" fmla="val 0"/>
            </a:avLst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400"/>
              </a:lnSpc>
            </a:pP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เป็น </a:t>
            </a:r>
            <a:r>
              <a:rPr lang="en-US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Teaching Engagement </a:t>
            </a: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ระหว่างสถานศึกษากับสถานประกอบการ </a:t>
            </a:r>
            <a:r>
              <a:rPr lang="en-US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(University-Workplace Engagement) </a:t>
            </a: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4 มิติ</a:t>
            </a:r>
            <a:endParaRPr lang="en-US" sz="32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4306218" y="4581127"/>
            <a:ext cx="2282006" cy="50405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400"/>
              </a:lnSpc>
            </a:pP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ร่วมคิด ร่วมทำ</a:t>
            </a:r>
            <a:endParaRPr lang="en-US" sz="32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38" name="Title 1"/>
          <p:cNvSpPr txBox="1">
            <a:spLocks/>
          </p:cNvSpPr>
          <p:nvPr/>
        </p:nvSpPr>
        <p:spPr>
          <a:xfrm>
            <a:off x="4309771" y="5085183"/>
            <a:ext cx="2282006" cy="50405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400"/>
              </a:lnSpc>
            </a:pP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ร่วมได้ประโยชน์</a:t>
            </a:r>
            <a:endParaRPr lang="en-US" sz="32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4321779" y="5589239"/>
            <a:ext cx="2282006" cy="50405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400"/>
              </a:lnSpc>
            </a:pP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ร่วมเรียนรู้</a:t>
            </a:r>
            <a:endParaRPr lang="en-US" sz="32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40" name="Title 1"/>
          <p:cNvSpPr txBox="1">
            <a:spLocks/>
          </p:cNvSpPr>
          <p:nvPr/>
        </p:nvSpPr>
        <p:spPr>
          <a:xfrm>
            <a:off x="4321778" y="6093295"/>
            <a:ext cx="3202549" cy="50405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400"/>
              </a:lnSpc>
            </a:pP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เกิดผลกระทบที่ดีต่อสังคม</a:t>
            </a:r>
            <a:endParaRPr lang="en-US" sz="32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067944" y="4464400"/>
            <a:ext cx="180000" cy="1952832"/>
            <a:chOff x="4067944" y="4464401"/>
            <a:chExt cx="180000" cy="1952832"/>
          </a:xfrm>
          <a:solidFill>
            <a:srgbClr val="FF6600"/>
          </a:solidFill>
        </p:grpSpPr>
        <p:sp>
          <p:nvSpPr>
            <p:cNvPr id="35" name="Right Arrow 34"/>
            <p:cNvSpPr/>
            <p:nvPr/>
          </p:nvSpPr>
          <p:spPr>
            <a:xfrm>
              <a:off x="4067944" y="4725144"/>
              <a:ext cx="180000" cy="179921"/>
            </a:xfrm>
            <a:prstGeom prst="rightArrow">
              <a:avLst/>
            </a:prstGeom>
            <a:grpFill/>
            <a:ln>
              <a:solidFill>
                <a:srgbClr val="FF660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2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4090107" y="4464401"/>
              <a:ext cx="0" cy="1908000"/>
            </a:xfrm>
            <a:prstGeom prst="line">
              <a:avLst/>
            </a:prstGeom>
            <a:grpFill/>
            <a:ln w="28575">
              <a:solidFill>
                <a:srgbClr val="FF66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41" name="Right Arrow 40"/>
            <p:cNvSpPr/>
            <p:nvPr/>
          </p:nvSpPr>
          <p:spPr>
            <a:xfrm>
              <a:off x="4067944" y="5229200"/>
              <a:ext cx="180000" cy="179921"/>
            </a:xfrm>
            <a:prstGeom prst="rightArrow">
              <a:avLst/>
            </a:prstGeom>
            <a:grpFill/>
            <a:ln>
              <a:solidFill>
                <a:srgbClr val="FF660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2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42" name="Right Arrow 41"/>
            <p:cNvSpPr/>
            <p:nvPr/>
          </p:nvSpPr>
          <p:spPr>
            <a:xfrm>
              <a:off x="4067944" y="5733256"/>
              <a:ext cx="180000" cy="179921"/>
            </a:xfrm>
            <a:prstGeom prst="rightArrow">
              <a:avLst/>
            </a:prstGeom>
            <a:grpFill/>
            <a:ln>
              <a:solidFill>
                <a:srgbClr val="FF660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2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43" name="Right Arrow 42"/>
            <p:cNvSpPr/>
            <p:nvPr/>
          </p:nvSpPr>
          <p:spPr>
            <a:xfrm>
              <a:off x="4067944" y="6237312"/>
              <a:ext cx="180000" cy="179921"/>
            </a:xfrm>
            <a:prstGeom prst="rightArrow">
              <a:avLst/>
            </a:prstGeom>
            <a:grpFill/>
            <a:ln>
              <a:solidFill>
                <a:srgbClr val="FF660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2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sp>
        <p:nvSpPr>
          <p:cNvPr id="22" name="Slide Number Placeholder 18"/>
          <p:cNvSpPr txBox="1">
            <a:spLocks/>
          </p:cNvSpPr>
          <p:nvPr/>
        </p:nvSpPr>
        <p:spPr>
          <a:xfrm>
            <a:off x="114300" y="6337126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en-US" altLang="th-TH" sz="3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20</a:t>
            </a:r>
            <a:endParaRPr lang="th-TH" altLang="th-TH" sz="320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45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3" grpId="0" animBg="1"/>
      <p:bldP spid="5" grpId="0" animBg="1"/>
      <p:bldP spid="4" grpId="0" animBg="1"/>
      <p:bldP spid="24" grpId="0" animBg="1"/>
      <p:bldP spid="37" grpId="0"/>
      <p:bldP spid="38" grpId="0"/>
      <p:bldP spid="39" grpId="0"/>
      <p:bldP spid="4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3872422" y="116632"/>
            <a:ext cx="5271578" cy="970247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8" indent="-268288">
              <a:lnSpc>
                <a:spcPts val="3400"/>
              </a:lnSpc>
            </a:pP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2. ขยายระยะเวลาการปฏิบัติ</a:t>
            </a:r>
            <a:r>
              <a:rPr lang="th-TH" sz="3200" b="1" dirty="0" err="1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สห</a:t>
            </a: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กิจศึกษาเพื่อให้เกิดความเป็นเลิศมากขึ้นในระดับปริญญาตรี โดย</a:t>
            </a:r>
            <a:endParaRPr lang="en-US" sz="32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56" name="Title 1"/>
          <p:cNvSpPr txBox="1">
            <a:spLocks/>
          </p:cNvSpPr>
          <p:nvPr/>
        </p:nvSpPr>
        <p:spPr>
          <a:xfrm>
            <a:off x="4436403" y="1060083"/>
            <a:ext cx="4483590" cy="87185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 </a:t>
            </a:r>
            <a:br>
              <a:rPr lang="en-US" sz="28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28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การปฏิบัติ</a:t>
            </a:r>
            <a:r>
              <a:rPr lang="th-TH" sz="2800" b="1" dirty="0" err="1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สห</a:t>
            </a:r>
            <a:r>
              <a:rPr lang="th-TH" sz="28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กิจศึกษามากกว่า 1 ครั้ง ตั้งแต่ปี 3 - ก่อนจบการศึกษา</a:t>
            </a:r>
            <a:endParaRPr lang="en-US" sz="28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4425935" y="1771681"/>
            <a:ext cx="4628062" cy="98119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 </a:t>
            </a:r>
            <a:br>
              <a:rPr lang="en-US" sz="28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28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สลับการเรียนในสถานศึกษากับการปฏิบัติงานในสถานประกอบการแบบ </a:t>
            </a:r>
            <a:r>
              <a:rPr lang="en-US" sz="28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SANDWICH</a:t>
            </a:r>
            <a:endParaRPr lang="en-US" sz="28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716293" y="-27384"/>
            <a:ext cx="168977" cy="6912000"/>
            <a:chOff x="5123103" y="-315424"/>
            <a:chExt cx="168977" cy="6912000"/>
          </a:xfrm>
          <a:solidFill>
            <a:srgbClr val="FF6600"/>
          </a:solidFill>
        </p:grpSpPr>
        <p:cxnSp>
          <p:nvCxnSpPr>
            <p:cNvPr id="23" name="Straight Connector 22"/>
            <p:cNvCxnSpPr/>
            <p:nvPr/>
          </p:nvCxnSpPr>
          <p:spPr>
            <a:xfrm>
              <a:off x="5123103" y="-315424"/>
              <a:ext cx="0" cy="6912000"/>
            </a:xfrm>
            <a:prstGeom prst="line">
              <a:avLst/>
            </a:prstGeom>
            <a:grpFill/>
            <a:ln w="28575">
              <a:solidFill>
                <a:srgbClr val="FF66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53" name="Right Arrow 52"/>
            <p:cNvSpPr/>
            <p:nvPr/>
          </p:nvSpPr>
          <p:spPr>
            <a:xfrm>
              <a:off x="5123103" y="2564896"/>
              <a:ext cx="168977" cy="216000"/>
            </a:xfrm>
            <a:prstGeom prst="rightArrow">
              <a:avLst/>
            </a:prstGeom>
            <a:grpFill/>
            <a:ln>
              <a:solidFill>
                <a:srgbClr val="FF660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2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21" name="Right Arrow 20"/>
            <p:cNvSpPr/>
            <p:nvPr/>
          </p:nvSpPr>
          <p:spPr>
            <a:xfrm>
              <a:off x="5123103" y="-27392"/>
              <a:ext cx="168977" cy="216000"/>
            </a:xfrm>
            <a:prstGeom prst="rightArrow">
              <a:avLst/>
            </a:prstGeom>
            <a:grpFill/>
            <a:ln>
              <a:solidFill>
                <a:srgbClr val="FF660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2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264875" y="973505"/>
            <a:ext cx="180087" cy="1211830"/>
            <a:chOff x="4266991" y="1702424"/>
            <a:chExt cx="180087" cy="1484357"/>
          </a:xfrm>
          <a:solidFill>
            <a:srgbClr val="FF6600"/>
          </a:solidFill>
        </p:grpSpPr>
        <p:sp>
          <p:nvSpPr>
            <p:cNvPr id="25" name="Right Arrow 24"/>
            <p:cNvSpPr/>
            <p:nvPr/>
          </p:nvSpPr>
          <p:spPr>
            <a:xfrm>
              <a:off x="4266991" y="1999272"/>
              <a:ext cx="180087" cy="205591"/>
            </a:xfrm>
            <a:prstGeom prst="rightArrow">
              <a:avLst/>
            </a:prstGeom>
            <a:grpFill/>
            <a:ln>
              <a:solidFill>
                <a:srgbClr val="FF660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2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4283968" y="1702424"/>
              <a:ext cx="0" cy="1368000"/>
            </a:xfrm>
            <a:prstGeom prst="line">
              <a:avLst/>
            </a:prstGeom>
            <a:grpFill/>
            <a:ln w="38100">
              <a:solidFill>
                <a:srgbClr val="FF66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20" name="Right Arrow 19"/>
            <p:cNvSpPr/>
            <p:nvPr/>
          </p:nvSpPr>
          <p:spPr>
            <a:xfrm>
              <a:off x="4266991" y="2981190"/>
              <a:ext cx="180087" cy="205591"/>
            </a:xfrm>
            <a:prstGeom prst="rightArrow">
              <a:avLst/>
            </a:prstGeom>
            <a:grpFill/>
            <a:ln>
              <a:solidFill>
                <a:srgbClr val="FF660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2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sp>
        <p:nvSpPr>
          <p:cNvPr id="22" name="Title 1"/>
          <p:cNvSpPr txBox="1">
            <a:spLocks/>
          </p:cNvSpPr>
          <p:nvPr/>
        </p:nvSpPr>
        <p:spPr>
          <a:xfrm>
            <a:off x="3872422" y="2640364"/>
            <a:ext cx="5234399" cy="1033705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8" indent="-268288">
              <a:lnSpc>
                <a:spcPts val="3400"/>
              </a:lnSpc>
            </a:pP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3. </a:t>
            </a:r>
            <a:r>
              <a:rPr lang="th-TH" sz="31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ขยายขอบเขตการ</a:t>
            </a:r>
            <a:r>
              <a:rPr lang="th-TH" sz="3100" b="1" dirty="0" err="1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จัดสห</a:t>
            </a:r>
            <a:r>
              <a:rPr lang="th-TH" sz="31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กิจศึกษาเป็นส่วนหนึ่งของการผลิตและพัฒนาบัณฑิตในสาขาวิชาชีพเฉพาะ</a:t>
            </a:r>
            <a:endParaRPr lang="en-US" sz="31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4455671" y="4005064"/>
            <a:ext cx="4663998" cy="1647634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 </a:t>
            </a:r>
            <a:br>
              <a:rPr lang="en-US" sz="28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28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เป็นส่วนหนึ่งของการบ่มเพาะ </a:t>
            </a:r>
            <a:r>
              <a:rPr lang="en-US" sz="28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(Incubation) </a:t>
            </a:r>
            <a:r>
              <a:rPr lang="th-TH" sz="28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นักศึกษาสาขาวิชาการประกอบการให้พร้อมที่จะทำ </a:t>
            </a:r>
            <a:r>
              <a:rPr lang="en-US" sz="28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start up </a:t>
            </a:r>
            <a:r>
              <a:rPr lang="th-TH" sz="28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ในกิจการที่เลือกเป็นผู้ประกอบการ </a:t>
            </a:r>
            <a:r>
              <a:rPr lang="en-US" sz="28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(entrepreneurship)</a:t>
            </a:r>
            <a:r>
              <a:rPr lang="th-TH" sz="28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 จัดเป็น </a:t>
            </a:r>
            <a:r>
              <a:rPr lang="en-US" sz="28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Enterprise Co-op</a:t>
            </a:r>
            <a:endParaRPr lang="en-US" sz="28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4455671" y="5517232"/>
            <a:ext cx="4628062" cy="1296144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 </a:t>
            </a:r>
            <a:br>
              <a:rPr lang="en-US" sz="28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28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เป็นส่วนหนึ่งของการเสริมประสบการณ์ทำงานของนักศึกษาในสถานประกอบการประเภทกิจการเพื่อสังคม </a:t>
            </a:r>
            <a:r>
              <a:rPr lang="en-US" sz="28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(social enterprise)</a:t>
            </a:r>
            <a:endParaRPr lang="en-US" sz="28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264875" y="3555864"/>
            <a:ext cx="180087" cy="2321408"/>
            <a:chOff x="4247897" y="3789040"/>
            <a:chExt cx="180087" cy="2321408"/>
          </a:xfrm>
          <a:solidFill>
            <a:srgbClr val="FF6600"/>
          </a:solidFill>
        </p:grpSpPr>
        <p:sp>
          <p:nvSpPr>
            <p:cNvPr id="32" name="Right Arrow 31"/>
            <p:cNvSpPr/>
            <p:nvPr/>
          </p:nvSpPr>
          <p:spPr>
            <a:xfrm>
              <a:off x="4247897" y="4005064"/>
              <a:ext cx="180087" cy="188190"/>
            </a:xfrm>
            <a:prstGeom prst="rightArrow">
              <a:avLst/>
            </a:prstGeom>
            <a:grpFill/>
            <a:ln w="28575">
              <a:solidFill>
                <a:srgbClr val="FF660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2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4266000" y="3789040"/>
              <a:ext cx="0" cy="2232000"/>
            </a:xfrm>
            <a:prstGeom prst="line">
              <a:avLst/>
            </a:prstGeom>
            <a:grpFill/>
            <a:ln w="28575">
              <a:solidFill>
                <a:srgbClr val="FF66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34" name="Right Arrow 33"/>
            <p:cNvSpPr/>
            <p:nvPr/>
          </p:nvSpPr>
          <p:spPr>
            <a:xfrm>
              <a:off x="4247897" y="5922258"/>
              <a:ext cx="180087" cy="188190"/>
            </a:xfrm>
            <a:prstGeom prst="rightArrow">
              <a:avLst/>
            </a:prstGeom>
            <a:grpFill/>
            <a:ln w="28575">
              <a:solidFill>
                <a:srgbClr val="FF660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2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sp>
        <p:nvSpPr>
          <p:cNvPr id="30" name="Title 1"/>
          <p:cNvSpPr txBox="1">
            <a:spLocks/>
          </p:cNvSpPr>
          <p:nvPr/>
        </p:nvSpPr>
        <p:spPr>
          <a:xfrm>
            <a:off x="107505" y="383454"/>
            <a:ext cx="3528392" cy="1971088"/>
          </a:xfrm>
          <a:prstGeom prst="roundRect">
            <a:avLst>
              <a:gd name="adj" fmla="val 10906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lnSpc>
                <a:spcPct val="100000"/>
              </a:lnSpc>
              <a:spcAft>
                <a:spcPts val="0"/>
              </a:spcAft>
            </a:pPr>
            <a:r>
              <a:rPr lang="en-US" sz="37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7. </a:t>
            </a:r>
            <a:r>
              <a:rPr lang="th-TH" sz="37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ก้าวใหม่</a:t>
            </a:r>
            <a:r>
              <a:rPr lang="en-US" sz="37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: </a:t>
            </a:r>
            <a:r>
              <a:rPr lang="th-TH" sz="37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/>
            </a:r>
            <a:br>
              <a:rPr lang="th-TH" sz="37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</a:br>
            <a:r>
              <a:rPr lang="th-TH" sz="37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สู่การ</a:t>
            </a:r>
            <a:r>
              <a:rPr lang="th-TH" sz="3700" b="1" dirty="0" err="1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เป็นสห</a:t>
            </a:r>
            <a:r>
              <a:rPr lang="th-TH" sz="37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กิจศึกษา 4.0 ในศตวรรษที่ 21 (ต่อ)</a:t>
            </a:r>
            <a:endParaRPr lang="en-US" sz="3700" b="1" dirty="0">
              <a:solidFill>
                <a:schemeClr val="tx1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6" name="Down Arrow 35"/>
          <p:cNvSpPr/>
          <p:nvPr/>
        </p:nvSpPr>
        <p:spPr>
          <a:xfrm>
            <a:off x="1592119" y="2457336"/>
            <a:ext cx="559164" cy="395600"/>
          </a:xfrm>
          <a:prstGeom prst="downArrow">
            <a:avLst/>
          </a:prstGeom>
          <a:solidFill>
            <a:schemeClr val="tx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312486" y="2924234"/>
            <a:ext cx="3096344" cy="33850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th-TH" sz="34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การเสริมสร้างคุณภาพ การสร้างคน สร้างความรู้ และสร้างนวัตกรรม       ที่มีความเป็นเลิศตรงกับความต้องการและ         ใช้ประโยชน์ได้จริง</a:t>
            </a:r>
          </a:p>
        </p:txBody>
      </p:sp>
      <p:sp>
        <p:nvSpPr>
          <p:cNvPr id="38" name="Slide Number Placeholder 18"/>
          <p:cNvSpPr txBox="1">
            <a:spLocks/>
          </p:cNvSpPr>
          <p:nvPr/>
        </p:nvSpPr>
        <p:spPr>
          <a:xfrm>
            <a:off x="114300" y="6337126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en-US" altLang="th-TH" sz="3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21</a:t>
            </a:r>
            <a:endParaRPr lang="th-TH" altLang="th-TH" sz="320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1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6" grpId="0"/>
      <p:bldP spid="27" grpId="0"/>
      <p:bldP spid="22" grpId="0"/>
      <p:bldP spid="24" grpId="0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3873283" y="1772816"/>
            <a:ext cx="3074981" cy="115345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8" indent="-268288">
              <a:lnSpc>
                <a:spcPts val="3300"/>
              </a:lnSpc>
            </a:pPr>
            <a:r>
              <a:rPr lang="th-TH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4. </a:t>
            </a:r>
            <a:r>
              <a:rPr lang="th-TH" sz="3000" b="1" dirty="0" err="1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จัดสห</a:t>
            </a:r>
            <a:r>
              <a:rPr lang="th-TH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กิจศึกษาระดับบัณฑิตศึกษา (ปริญญาโท-เอก) ต่อยอดการผลิตและพัฒนานักวิจัยให้สามารถสร้างความรู้ใหม่และนวัตกรรม</a:t>
            </a:r>
            <a:endParaRPr lang="en-US" sz="30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707904" y="9304"/>
            <a:ext cx="177366" cy="6840000"/>
            <a:chOff x="3707904" y="9304"/>
            <a:chExt cx="177366" cy="6840000"/>
          </a:xfrm>
          <a:solidFill>
            <a:srgbClr val="FF6600"/>
          </a:solidFill>
        </p:grpSpPr>
        <p:grpSp>
          <p:nvGrpSpPr>
            <p:cNvPr id="11" name="Group 10"/>
            <p:cNvGrpSpPr/>
            <p:nvPr/>
          </p:nvGrpSpPr>
          <p:grpSpPr>
            <a:xfrm>
              <a:off x="3716293" y="9304"/>
              <a:ext cx="168977" cy="6840000"/>
              <a:chOff x="5123103" y="-350760"/>
              <a:chExt cx="168977" cy="6840000"/>
            </a:xfrm>
            <a:grpFill/>
          </p:grpSpPr>
          <p:cxnSp>
            <p:nvCxnSpPr>
              <p:cNvPr id="23" name="Straight Connector 22"/>
              <p:cNvCxnSpPr/>
              <p:nvPr/>
            </p:nvCxnSpPr>
            <p:spPr>
              <a:xfrm>
                <a:off x="5123103" y="-350760"/>
                <a:ext cx="0" cy="6840000"/>
              </a:xfrm>
              <a:prstGeom prst="line">
                <a:avLst/>
              </a:prstGeom>
              <a:grpFill/>
              <a:ln w="28575">
                <a:solidFill>
                  <a:srgbClr val="FF6600"/>
                </a:solidFill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21" name="Right Arrow 20"/>
              <p:cNvSpPr/>
              <p:nvPr/>
            </p:nvSpPr>
            <p:spPr>
              <a:xfrm>
                <a:off x="5123103" y="116608"/>
                <a:ext cx="168977" cy="216000"/>
              </a:xfrm>
              <a:prstGeom prst="rightArrow">
                <a:avLst/>
              </a:prstGeom>
              <a:grpFill/>
              <a:ln>
                <a:solidFill>
                  <a:srgbClr val="FF6600"/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200">
                  <a:solidFill>
                    <a:schemeClr val="tx1"/>
                  </a:solidFill>
                  <a:latin typeface="DilleniaUPC" panose="02020603050405020304" pitchFamily="18" charset="-34"/>
                  <a:cs typeface="DilleniaUPC" panose="02020603050405020304" pitchFamily="18" charset="-34"/>
                </a:endParaRPr>
              </a:p>
            </p:txBody>
          </p:sp>
        </p:grpSp>
        <p:sp>
          <p:nvSpPr>
            <p:cNvPr id="29" name="Right Arrow 28"/>
            <p:cNvSpPr/>
            <p:nvPr/>
          </p:nvSpPr>
          <p:spPr>
            <a:xfrm>
              <a:off x="3707904" y="3068960"/>
              <a:ext cx="168977" cy="216000"/>
            </a:xfrm>
            <a:prstGeom prst="rightArrow">
              <a:avLst/>
            </a:prstGeom>
            <a:grpFill/>
            <a:ln>
              <a:solidFill>
                <a:srgbClr val="FF660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2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sp>
        <p:nvSpPr>
          <p:cNvPr id="16" name="Isosceles Triangle 15"/>
          <p:cNvSpPr/>
          <p:nvPr/>
        </p:nvSpPr>
        <p:spPr>
          <a:xfrm rot="5400000">
            <a:off x="5850148" y="1501404"/>
            <a:ext cx="2224718" cy="208677"/>
          </a:xfrm>
          <a:prstGeom prst="triangle">
            <a:avLst>
              <a:gd name="adj" fmla="val 49622"/>
            </a:avLst>
          </a:prstGeom>
          <a:solidFill>
            <a:srgbClr val="FF6600"/>
          </a:solidFill>
          <a:ln w="38100">
            <a:solidFill>
              <a:srgbClr val="FF66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7128792" y="383454"/>
            <a:ext cx="1979712" cy="2537445"/>
          </a:xfrm>
          <a:prstGeom prst="roundRect">
            <a:avLst>
              <a:gd name="adj" fmla="val 0"/>
            </a:avLst>
          </a:prstGeom>
          <a:ln>
            <a:solidFill>
              <a:srgbClr val="FF66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200"/>
              </a:lnSpc>
            </a:pPr>
            <a:r>
              <a:rPr lang="th-TH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เป็น </a:t>
            </a:r>
            <a:r>
              <a:rPr lang="en-US" sz="28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research engagement </a:t>
            </a:r>
            <a:r>
              <a:rPr lang="th-TH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ระหว่างมหาวิทยาลัยกับสถานวิจัยและนวัตกรรม 4 มิติ</a:t>
            </a:r>
            <a:endParaRPr lang="en-US" sz="30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3915690" y="5661248"/>
            <a:ext cx="3248598" cy="115345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8" indent="-268288">
              <a:lnSpc>
                <a:spcPts val="3300"/>
              </a:lnSpc>
            </a:pPr>
            <a:r>
              <a:rPr lang="th-TH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5. ขยายการ</a:t>
            </a:r>
            <a:r>
              <a:rPr lang="th-TH" sz="3000" b="1" dirty="0" err="1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จัดสห</a:t>
            </a:r>
            <a:r>
              <a:rPr lang="th-TH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กิจศึกษานานาชาติ </a:t>
            </a:r>
            <a:r>
              <a:rPr lang="en-US" sz="28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(International cooperative education) </a:t>
            </a:r>
            <a:r>
              <a:rPr lang="th-TH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เพื่อการเคลื่อนย้ายแรงงานความรู้  ในประชาคมโลกให้กว้างขวางสอดคล้องกับการเปลี่ยนแปลงในปัจจุบันและอนาคต</a:t>
            </a:r>
            <a:endParaRPr lang="en-US" sz="30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20" name="Isosceles Triangle 19"/>
          <p:cNvSpPr/>
          <p:nvPr/>
        </p:nvSpPr>
        <p:spPr>
          <a:xfrm rot="5400000">
            <a:off x="5955013" y="4205587"/>
            <a:ext cx="1986500" cy="176347"/>
          </a:xfrm>
          <a:prstGeom prst="triangle">
            <a:avLst>
              <a:gd name="adj" fmla="val 49622"/>
            </a:avLst>
          </a:prstGeom>
          <a:solidFill>
            <a:srgbClr val="FF6600"/>
          </a:solidFill>
          <a:ln w="38100">
            <a:solidFill>
              <a:srgbClr val="FF66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7092280" y="3068960"/>
            <a:ext cx="2018373" cy="2586915"/>
          </a:xfrm>
          <a:prstGeom prst="roundRect">
            <a:avLst>
              <a:gd name="adj" fmla="val 0"/>
            </a:avLst>
          </a:prstGeom>
          <a:ln>
            <a:solidFill>
              <a:srgbClr val="FF66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200"/>
              </a:lnSpc>
            </a:pPr>
            <a:r>
              <a:rPr lang="th-TH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เป็น </a:t>
            </a:r>
            <a:r>
              <a:rPr lang="en-US" sz="28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international engagement </a:t>
            </a:r>
            <a:r>
              <a:rPr lang="th-TH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ระหว่างสถานศึกษากับสถานประกอบการทั่วโลก</a:t>
            </a:r>
            <a:endParaRPr lang="en-US" sz="30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28" name="Slide Number Placeholder 18"/>
          <p:cNvSpPr txBox="1">
            <a:spLocks/>
          </p:cNvSpPr>
          <p:nvPr/>
        </p:nvSpPr>
        <p:spPr>
          <a:xfrm>
            <a:off x="114300" y="6337126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en-US" altLang="th-TH" sz="3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22</a:t>
            </a:r>
            <a:endParaRPr lang="th-TH" altLang="th-TH" sz="320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107505" y="383454"/>
            <a:ext cx="3528392" cy="1971088"/>
          </a:xfrm>
          <a:prstGeom prst="roundRect">
            <a:avLst>
              <a:gd name="adj" fmla="val 10906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lnSpc>
                <a:spcPct val="100000"/>
              </a:lnSpc>
              <a:spcAft>
                <a:spcPts val="0"/>
              </a:spcAft>
            </a:pPr>
            <a:r>
              <a:rPr lang="en-US" sz="37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7. </a:t>
            </a:r>
            <a:r>
              <a:rPr lang="th-TH" sz="37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ก้าวใหม่</a:t>
            </a:r>
            <a:r>
              <a:rPr lang="en-US" sz="37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: </a:t>
            </a:r>
            <a:r>
              <a:rPr lang="th-TH" sz="37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/>
            </a:r>
            <a:br>
              <a:rPr lang="th-TH" sz="37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</a:br>
            <a:r>
              <a:rPr lang="th-TH" sz="37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สู่การ</a:t>
            </a:r>
            <a:r>
              <a:rPr lang="th-TH" sz="3700" b="1" dirty="0" err="1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เป็นสห</a:t>
            </a:r>
            <a:r>
              <a:rPr lang="th-TH" sz="37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กิจศึกษา 4.0 ในศตวรรษที่ 21 (ต่อ)</a:t>
            </a:r>
            <a:endParaRPr lang="en-US" sz="3700" b="1" dirty="0">
              <a:solidFill>
                <a:schemeClr val="tx1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1" name="Down Arrow 30"/>
          <p:cNvSpPr/>
          <p:nvPr/>
        </p:nvSpPr>
        <p:spPr>
          <a:xfrm>
            <a:off x="1592119" y="2457336"/>
            <a:ext cx="559164" cy="395600"/>
          </a:xfrm>
          <a:prstGeom prst="downArrow">
            <a:avLst/>
          </a:prstGeom>
          <a:solidFill>
            <a:srgbClr val="1C1C1C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312486" y="2924234"/>
            <a:ext cx="3096344" cy="33850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th-TH" sz="34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การเสริมสร้างคุณภาพ การสร้างคน สร้างความรู้ และสร้างนวัตกรรม       ที่มีความเป็นเลิศตรงกับความต้องการและ         ใช้ประโยชน์ได้จริง</a:t>
            </a:r>
          </a:p>
        </p:txBody>
      </p:sp>
    </p:spTree>
    <p:extLst>
      <p:ext uri="{BB962C8B-B14F-4D97-AF65-F5344CB8AC3E}">
        <p14:creationId xmlns:p14="http://schemas.microsoft.com/office/powerpoint/2010/main" val="1711692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 animBg="1"/>
      <p:bldP spid="17" grpId="0" animBg="1"/>
      <p:bldP spid="18" grpId="0"/>
      <p:bldP spid="20" grpId="0" animBg="1"/>
      <p:bldP spid="2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 txBox="1">
            <a:spLocks/>
          </p:cNvSpPr>
          <p:nvPr/>
        </p:nvSpPr>
        <p:spPr>
          <a:xfrm>
            <a:off x="3851920" y="383454"/>
            <a:ext cx="5234192" cy="2592288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8" indent="-268288">
              <a:lnSpc>
                <a:spcPct val="100000"/>
              </a:lnSpc>
            </a:pP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6. จัดเป็นส่วนหนึ่งของ </a:t>
            </a:r>
            <a:r>
              <a:rPr lang="en-US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young talent mobility </a:t>
            </a: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โดย</a:t>
            </a:r>
            <a:r>
              <a:rPr lang="th-TH" sz="3200" b="1" dirty="0" err="1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ใช้สห</a:t>
            </a: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กิจศึกษาเป็นส่วนหนึ่งของการ </a:t>
            </a:r>
            <a:r>
              <a:rPr lang="en-US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recruitment &amp; selection </a:t>
            </a: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เพื่อพัฒนาคนรุ่นใหม่ทดแทนคนรุ่นเก่าให้สามารถแข่งขันได้</a:t>
            </a:r>
            <a:endParaRPr lang="en-US" sz="32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851920" y="3933056"/>
            <a:ext cx="5279629" cy="2592288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8" indent="-268288">
              <a:lnSpc>
                <a:spcPct val="100000"/>
              </a:lnSpc>
            </a:pP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7. การเปิดสอนระดับปริญญาโท-เอก          </a:t>
            </a:r>
            <a:r>
              <a:rPr lang="th-TH" sz="3200" b="1" dirty="0" err="1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ด้านสห</a:t>
            </a: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กิจศึกษาของ </a:t>
            </a:r>
            <a:r>
              <a:rPr lang="th-TH" sz="3200" b="1" dirty="0" err="1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มทส</a:t>
            </a: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. เป็นแห่งแรกของโลก ทำให้การ</a:t>
            </a:r>
            <a:r>
              <a:rPr lang="th-TH" sz="3200" b="1" dirty="0" err="1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พัฒนาสห</a:t>
            </a: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กิจศึกษาไทยเป็นระบบ             ครบกระบวนการทุกด้าน ทั้งการปฏิบัติ การศึกษาอบรม การวิจัย ซึ่งเป็นพื้นฐานของ การพัฒนาคน ความรู้และนวัตกรรม ที่จะนำไปสู่ การพัฒนาประเทศไทย 4.0 ตามยุทธศาสตร์ชาติ</a:t>
            </a:r>
            <a:endParaRPr lang="en-US" sz="32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707904" y="9304"/>
            <a:ext cx="168977" cy="3399404"/>
            <a:chOff x="3707904" y="9304"/>
            <a:chExt cx="168977" cy="3399404"/>
          </a:xfrm>
          <a:solidFill>
            <a:srgbClr val="FF6600"/>
          </a:solidFill>
        </p:grpSpPr>
        <p:cxnSp>
          <p:nvCxnSpPr>
            <p:cNvPr id="23" name="Straight Connector 22"/>
            <p:cNvCxnSpPr/>
            <p:nvPr/>
          </p:nvCxnSpPr>
          <p:spPr>
            <a:xfrm>
              <a:off x="3716293" y="9304"/>
              <a:ext cx="0" cy="3276000"/>
            </a:xfrm>
            <a:prstGeom prst="line">
              <a:avLst/>
            </a:prstGeom>
            <a:grpFill/>
            <a:ln w="28575">
              <a:solidFill>
                <a:srgbClr val="FF66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21" name="Right Arrow 20"/>
            <p:cNvSpPr/>
            <p:nvPr/>
          </p:nvSpPr>
          <p:spPr>
            <a:xfrm>
              <a:off x="3707904" y="635986"/>
              <a:ext cx="168977" cy="216000"/>
            </a:xfrm>
            <a:prstGeom prst="rightArrow">
              <a:avLst/>
            </a:prstGeom>
            <a:grpFill/>
            <a:ln>
              <a:solidFill>
                <a:srgbClr val="FF660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2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13" name="Right Arrow 12"/>
            <p:cNvSpPr/>
            <p:nvPr/>
          </p:nvSpPr>
          <p:spPr>
            <a:xfrm>
              <a:off x="3707904" y="3192708"/>
              <a:ext cx="168977" cy="216000"/>
            </a:xfrm>
            <a:prstGeom prst="rightArrow">
              <a:avLst/>
            </a:prstGeom>
            <a:grpFill/>
            <a:ln>
              <a:solidFill>
                <a:srgbClr val="FF660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2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sp>
        <p:nvSpPr>
          <p:cNvPr id="19" name="Slide Number Placeholder 18"/>
          <p:cNvSpPr txBox="1">
            <a:spLocks/>
          </p:cNvSpPr>
          <p:nvPr/>
        </p:nvSpPr>
        <p:spPr>
          <a:xfrm>
            <a:off x="114300" y="6337126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en-US" altLang="th-TH" sz="3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23</a:t>
            </a:r>
            <a:endParaRPr lang="th-TH" altLang="th-TH" sz="320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107505" y="383454"/>
            <a:ext cx="3528392" cy="1971088"/>
          </a:xfrm>
          <a:prstGeom prst="roundRect">
            <a:avLst>
              <a:gd name="adj" fmla="val 10906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lnSpc>
                <a:spcPct val="100000"/>
              </a:lnSpc>
              <a:spcAft>
                <a:spcPts val="0"/>
              </a:spcAft>
            </a:pPr>
            <a:r>
              <a:rPr lang="en-US" sz="37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7. </a:t>
            </a:r>
            <a:r>
              <a:rPr lang="th-TH" sz="37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ก้าวใหม่</a:t>
            </a:r>
            <a:r>
              <a:rPr lang="en-US" sz="37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: </a:t>
            </a:r>
            <a:r>
              <a:rPr lang="th-TH" sz="37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/>
            </a:r>
            <a:br>
              <a:rPr lang="th-TH" sz="37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</a:br>
            <a:r>
              <a:rPr lang="th-TH" sz="37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สู่การ</a:t>
            </a:r>
            <a:r>
              <a:rPr lang="th-TH" sz="3700" b="1" dirty="0" err="1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เป็นสห</a:t>
            </a:r>
            <a:r>
              <a:rPr lang="th-TH" sz="37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กิจศึกษา 4.0 ในศตวรรษที่ 21 (ต่อ)</a:t>
            </a:r>
            <a:endParaRPr lang="en-US" sz="3700" b="1" dirty="0">
              <a:solidFill>
                <a:schemeClr val="tx1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4" name="Down Arrow 23"/>
          <p:cNvSpPr/>
          <p:nvPr/>
        </p:nvSpPr>
        <p:spPr>
          <a:xfrm>
            <a:off x="1592119" y="2457336"/>
            <a:ext cx="559164" cy="395600"/>
          </a:xfrm>
          <a:prstGeom prst="downArrow">
            <a:avLst/>
          </a:prstGeom>
          <a:solidFill>
            <a:srgbClr val="FF66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312486" y="2924234"/>
            <a:ext cx="3096344" cy="33850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th-TH" sz="34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การเสริมสร้างคุณภาพ การสร้างคน สร้างความรู้ และสร้างนวัตกรรม       ที่มีความเป็นเลิศตรงกับความต้องการและ         ใช้ประโยชน์ได้จริง</a:t>
            </a:r>
          </a:p>
        </p:txBody>
      </p:sp>
    </p:spTree>
    <p:extLst>
      <p:ext uri="{BB962C8B-B14F-4D97-AF65-F5344CB8AC3E}">
        <p14:creationId xmlns:p14="http://schemas.microsoft.com/office/powerpoint/2010/main" val="3856333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86883" y="83039"/>
            <a:ext cx="8725810" cy="6034809"/>
            <a:chOff x="193947" y="86547"/>
            <a:chExt cx="8725810" cy="6161451"/>
          </a:xfrm>
        </p:grpSpPr>
        <p:grpSp>
          <p:nvGrpSpPr>
            <p:cNvPr id="9" name="Group 8"/>
            <p:cNvGrpSpPr/>
            <p:nvPr/>
          </p:nvGrpSpPr>
          <p:grpSpPr>
            <a:xfrm>
              <a:off x="2510568" y="86547"/>
              <a:ext cx="4169328" cy="2959757"/>
              <a:chOff x="2793534" y="255181"/>
              <a:chExt cx="4169328" cy="2959757"/>
            </a:xfrm>
          </p:grpSpPr>
          <p:sp>
            <p:nvSpPr>
              <p:cNvPr id="3" name="Isosceles Triangle 2"/>
              <p:cNvSpPr/>
              <p:nvPr/>
            </p:nvSpPr>
            <p:spPr>
              <a:xfrm>
                <a:off x="2793534" y="255181"/>
                <a:ext cx="4169328" cy="2959757"/>
              </a:xfrm>
              <a:prstGeom prst="triangle">
                <a:avLst/>
              </a:prstGeom>
              <a:solidFill>
                <a:srgbClr val="9966FF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th-TH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2961830" y="1024670"/>
                <a:ext cx="3898823" cy="21891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ts val="3200"/>
                  </a:lnSpc>
                </a:pPr>
                <a:r>
                  <a:rPr lang="th-TH" sz="3200" b="1" dirty="0" smtClean="0">
                    <a:effectLst/>
                    <a:latin typeface="KodchiangUPC" panose="02020603050405020304" pitchFamily="18" charset="-34"/>
                    <a:cs typeface="KodchiangUPC" panose="02020603050405020304" pitchFamily="18" charset="-34"/>
                  </a:rPr>
                  <a:t>เสริม</a:t>
                </a:r>
              </a:p>
              <a:p>
                <a:pPr algn="ctr">
                  <a:lnSpc>
                    <a:spcPts val="3200"/>
                  </a:lnSpc>
                </a:pPr>
                <a:r>
                  <a:rPr lang="th-TH" sz="3200" b="1" dirty="0" smtClean="0">
                    <a:effectLst/>
                    <a:latin typeface="KodchiangUPC" panose="02020603050405020304" pitchFamily="18" charset="-34"/>
                    <a:cs typeface="KodchiangUPC" panose="02020603050405020304" pitchFamily="18" charset="-34"/>
                  </a:rPr>
                  <a:t>การพัฒนา</a:t>
                </a:r>
              </a:p>
              <a:p>
                <a:pPr algn="ctr">
                  <a:lnSpc>
                    <a:spcPts val="3200"/>
                  </a:lnSpc>
                </a:pPr>
                <a:r>
                  <a:rPr lang="th-TH" sz="3200" b="1" dirty="0" smtClean="0">
                    <a:effectLst/>
                    <a:latin typeface="KodchiangUPC" panose="02020603050405020304" pitchFamily="18" charset="-34"/>
                    <a:cs typeface="KodchiangUPC" panose="02020603050405020304" pitchFamily="18" charset="-34"/>
                  </a:rPr>
                  <a:t>คุณภาพบัณฑิต</a:t>
                </a:r>
              </a:p>
              <a:p>
                <a:pPr algn="ctr">
                  <a:lnSpc>
                    <a:spcPts val="3200"/>
                  </a:lnSpc>
                </a:pPr>
                <a:r>
                  <a:rPr lang="en-US" sz="3200" b="1" dirty="0" smtClean="0">
                    <a:effectLst/>
                    <a:latin typeface="KodchiangUPC" panose="02020603050405020304" pitchFamily="18" charset="-34"/>
                    <a:cs typeface="KodchiangUPC" panose="02020603050405020304" pitchFamily="18" charset="-34"/>
                  </a:rPr>
                  <a:t>(Employability, Career </a:t>
                </a:r>
                <a:r>
                  <a:rPr lang="en-US" sz="3200" b="1" dirty="0">
                    <a:latin typeface="KodchiangUPC" panose="02020603050405020304" pitchFamily="18" charset="-34"/>
                    <a:cs typeface="KodchiangUPC" panose="02020603050405020304" pitchFamily="18" charset="-34"/>
                  </a:rPr>
                  <a:t>and </a:t>
                </a:r>
              </a:p>
              <a:p>
                <a:pPr algn="ctr">
                  <a:lnSpc>
                    <a:spcPts val="3200"/>
                  </a:lnSpc>
                </a:pPr>
                <a:r>
                  <a:rPr lang="en-US" sz="3200" b="1" dirty="0">
                    <a:latin typeface="KodchiangUPC" panose="02020603050405020304" pitchFamily="18" charset="-34"/>
                    <a:cs typeface="KodchiangUPC" panose="02020603050405020304" pitchFamily="18" charset="-34"/>
                  </a:rPr>
                  <a:t>Entrepreneurship </a:t>
                </a:r>
                <a:r>
                  <a:rPr lang="en-US" sz="3200" b="1" dirty="0" smtClean="0">
                    <a:effectLst/>
                    <a:latin typeface="KodchiangUPC" panose="02020603050405020304" pitchFamily="18" charset="-34"/>
                    <a:cs typeface="KodchiangUPC" panose="02020603050405020304" pitchFamily="18" charset="-34"/>
                  </a:rPr>
                  <a:t>Development)</a:t>
                </a:r>
                <a:endParaRPr lang="th-TH" sz="3200" b="1" dirty="0">
                  <a:effectLst/>
                  <a:latin typeface="KodchiangUPC" panose="02020603050405020304" pitchFamily="18" charset="-34"/>
                  <a:cs typeface="KodchiangUPC" panose="02020603050405020304" pitchFamily="18" charset="-34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193947" y="3229873"/>
              <a:ext cx="4401285" cy="2970442"/>
              <a:chOff x="476913" y="3398507"/>
              <a:chExt cx="4401285" cy="2970442"/>
            </a:xfrm>
          </p:grpSpPr>
          <p:sp>
            <p:nvSpPr>
              <p:cNvPr id="28" name="Isosceles Triangle 27"/>
              <p:cNvSpPr/>
              <p:nvPr/>
            </p:nvSpPr>
            <p:spPr>
              <a:xfrm>
                <a:off x="539062" y="3398507"/>
                <a:ext cx="4261607" cy="2959757"/>
              </a:xfrm>
              <a:prstGeom prst="triangle">
                <a:avLst/>
              </a:prstGeom>
              <a:solidFill>
                <a:srgbClr val="FFFF99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76913" y="4224772"/>
                <a:ext cx="4401285" cy="2144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3200"/>
                  </a:lnSpc>
                </a:pPr>
                <a:r>
                  <a:rPr lang="th-TH" sz="3200" b="1" dirty="0" smtClean="0">
                    <a:effectLst/>
                    <a:latin typeface="KodchiangUPC" panose="02020603050405020304" pitchFamily="18" charset="-34"/>
                    <a:cs typeface="KodchiangUPC" panose="02020603050405020304" pitchFamily="18" charset="-34"/>
                  </a:rPr>
                  <a:t>สร้าง</a:t>
                </a:r>
              </a:p>
              <a:p>
                <a:pPr algn="ctr">
                  <a:lnSpc>
                    <a:spcPts val="3200"/>
                  </a:lnSpc>
                </a:pPr>
                <a:r>
                  <a:rPr lang="th-TH" sz="3200" b="1" dirty="0" err="1" smtClean="0">
                    <a:effectLst/>
                    <a:latin typeface="KodchiangUPC" panose="02020603050405020304" pitchFamily="18" charset="-34"/>
                    <a:cs typeface="KodchiangUPC" panose="02020603050405020304" pitchFamily="18" charset="-34"/>
                  </a:rPr>
                  <a:t>พันธ</a:t>
                </a:r>
                <a:r>
                  <a:rPr lang="th-TH" sz="3200" b="1" dirty="0" smtClean="0">
                    <a:effectLst/>
                    <a:latin typeface="KodchiangUPC" panose="02020603050405020304" pitchFamily="18" charset="-34"/>
                    <a:cs typeface="KodchiangUPC" panose="02020603050405020304" pitchFamily="18" charset="-34"/>
                  </a:rPr>
                  <a:t>กิจสัมพันธ์</a:t>
                </a:r>
              </a:p>
              <a:p>
                <a:pPr algn="ctr">
                  <a:lnSpc>
                    <a:spcPts val="3200"/>
                  </a:lnSpc>
                </a:pPr>
                <a:r>
                  <a:rPr lang="th-TH" sz="3200" b="1" dirty="0" smtClean="0">
                    <a:effectLst/>
                    <a:latin typeface="KodchiangUPC" panose="02020603050405020304" pitchFamily="18" charset="-34"/>
                    <a:cs typeface="KodchiangUPC" panose="02020603050405020304" pitchFamily="18" charset="-34"/>
                  </a:rPr>
                  <a:t>มหาวิทยาลัยกับ</a:t>
                </a:r>
              </a:p>
              <a:p>
                <a:pPr algn="ctr">
                  <a:lnSpc>
                    <a:spcPts val="3200"/>
                  </a:lnSpc>
                </a:pPr>
                <a:r>
                  <a:rPr lang="th-TH" sz="3200" b="1" dirty="0" smtClean="0">
                    <a:effectLst/>
                    <a:latin typeface="KodchiangUPC" panose="02020603050405020304" pitchFamily="18" charset="-34"/>
                    <a:cs typeface="KodchiangUPC" panose="02020603050405020304" pitchFamily="18" charset="-34"/>
                  </a:rPr>
                  <a:t>สถานประกอบการ</a:t>
                </a:r>
              </a:p>
              <a:p>
                <a:pPr algn="ctr">
                  <a:lnSpc>
                    <a:spcPts val="3200"/>
                  </a:lnSpc>
                </a:pPr>
                <a:r>
                  <a:rPr lang="en-US" b="1" dirty="0" smtClean="0">
                    <a:effectLst/>
                    <a:latin typeface="KodchiangUPC" panose="02020603050405020304" pitchFamily="18" charset="-34"/>
                    <a:cs typeface="KodchiangUPC" panose="02020603050405020304" pitchFamily="18" charset="-34"/>
                  </a:rPr>
                  <a:t>(University-Workplace Engagement)</a:t>
                </a:r>
                <a:endParaRPr lang="th-TH" b="1" dirty="0">
                  <a:effectLst/>
                  <a:latin typeface="KodchiangUPC" panose="02020603050405020304" pitchFamily="18" charset="-34"/>
                  <a:cs typeface="KodchiangUPC" panose="02020603050405020304" pitchFamily="18" charset="-34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4658150" y="3217887"/>
              <a:ext cx="4261607" cy="3030111"/>
              <a:chOff x="4941116" y="3386521"/>
              <a:chExt cx="4261607" cy="3030111"/>
            </a:xfrm>
          </p:grpSpPr>
          <p:sp>
            <p:nvSpPr>
              <p:cNvPr id="29" name="Isosceles Triangle 28"/>
              <p:cNvSpPr/>
              <p:nvPr/>
            </p:nvSpPr>
            <p:spPr>
              <a:xfrm>
                <a:off x="4941116" y="3386521"/>
                <a:ext cx="4261607" cy="2959757"/>
              </a:xfrm>
              <a:prstGeom prst="triangle">
                <a:avLst/>
              </a:prstGeom>
              <a:solidFill>
                <a:srgbClr val="00CC99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5115797" y="3808479"/>
                <a:ext cx="3912244" cy="26081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3200"/>
                  </a:lnSpc>
                </a:pPr>
                <a:r>
                  <a:rPr lang="th-TH" sz="3200" b="1" dirty="0" smtClean="0">
                    <a:effectLst/>
                    <a:latin typeface="KodchiangUPC" panose="02020603050405020304" pitchFamily="18" charset="-34"/>
                    <a:cs typeface="KodchiangUPC" panose="02020603050405020304" pitchFamily="18" charset="-34"/>
                  </a:rPr>
                  <a:t>สร้าง</a:t>
                </a:r>
              </a:p>
              <a:p>
                <a:pPr algn="ctr">
                  <a:lnSpc>
                    <a:spcPts val="3200"/>
                  </a:lnSpc>
                </a:pPr>
                <a:r>
                  <a:rPr lang="th-TH" sz="3200" b="1" dirty="0" smtClean="0">
                    <a:effectLst/>
                    <a:latin typeface="KodchiangUPC" panose="02020603050405020304" pitchFamily="18" charset="-34"/>
                    <a:cs typeface="KodchiangUPC" panose="02020603050405020304" pitchFamily="18" charset="-34"/>
                  </a:rPr>
                  <a:t>บุคลากร</a:t>
                </a:r>
              </a:p>
              <a:p>
                <a:pPr algn="ctr">
                  <a:lnSpc>
                    <a:spcPts val="3200"/>
                  </a:lnSpc>
                </a:pPr>
                <a:r>
                  <a:rPr lang="th-TH" sz="3200" b="1" dirty="0" smtClean="0">
                    <a:effectLst/>
                    <a:latin typeface="KodchiangUPC" panose="02020603050405020304" pitchFamily="18" charset="-34"/>
                    <a:cs typeface="KodchiangUPC" panose="02020603050405020304" pitchFamily="18" charset="-34"/>
                  </a:rPr>
                  <a:t>มืออาชีพและ</a:t>
                </a:r>
              </a:p>
              <a:p>
                <a:pPr algn="ctr">
                  <a:lnSpc>
                    <a:spcPts val="3200"/>
                  </a:lnSpc>
                </a:pPr>
                <a:r>
                  <a:rPr lang="th-TH" sz="3200" b="1" dirty="0" smtClean="0">
                    <a:effectLst/>
                    <a:latin typeface="KodchiangUPC" panose="02020603050405020304" pitchFamily="18" charset="-34"/>
                    <a:cs typeface="KodchiangUPC" panose="02020603050405020304" pitchFamily="18" charset="-34"/>
                  </a:rPr>
                  <a:t>นักวิจัยและนวัตกรรม</a:t>
                </a:r>
              </a:p>
              <a:p>
                <a:pPr algn="ctr">
                  <a:lnSpc>
                    <a:spcPts val="3200"/>
                  </a:lnSpc>
                </a:pPr>
                <a:r>
                  <a:rPr lang="en-US" sz="3200" b="1" dirty="0" smtClean="0">
                    <a:effectLst/>
                    <a:latin typeface="KodchiangUPC" panose="02020603050405020304" pitchFamily="18" charset="-34"/>
                    <a:cs typeface="KodchiangUPC" panose="02020603050405020304" pitchFamily="18" charset="-34"/>
                  </a:rPr>
                  <a:t>(Professional Practice </a:t>
                </a:r>
              </a:p>
              <a:p>
                <a:pPr algn="ctr">
                  <a:lnSpc>
                    <a:spcPts val="3200"/>
                  </a:lnSpc>
                </a:pPr>
                <a:r>
                  <a:rPr lang="en-US" sz="3200" b="1" dirty="0" smtClean="0">
                    <a:latin typeface="KodchiangUPC" panose="02020603050405020304" pitchFamily="18" charset="-34"/>
                    <a:cs typeface="KodchiangUPC" panose="02020603050405020304" pitchFamily="18" charset="-34"/>
                  </a:rPr>
                  <a:t>in </a:t>
                </a:r>
                <a:r>
                  <a:rPr lang="en-US" sz="3200" b="1" dirty="0" smtClean="0">
                    <a:effectLst/>
                    <a:latin typeface="KodchiangUPC" panose="02020603050405020304" pitchFamily="18" charset="-34"/>
                    <a:cs typeface="KodchiangUPC" panose="02020603050405020304" pitchFamily="18" charset="-34"/>
                  </a:rPr>
                  <a:t>Research and Innovation)</a:t>
                </a:r>
                <a:endParaRPr lang="th-TH" sz="3200" b="1" dirty="0">
                  <a:effectLst/>
                  <a:latin typeface="KodchiangUPC" panose="02020603050405020304" pitchFamily="18" charset="-34"/>
                  <a:cs typeface="KodchiangUPC" panose="02020603050405020304" pitchFamily="18" charset="-34"/>
                </a:endParaRPr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3636182" y="3403147"/>
              <a:ext cx="2108269" cy="1272653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perspectiveFront"/>
                <a:lightRig rig="threePt" dir="t"/>
              </a:scene3d>
            </a:bodyPr>
            <a:lstStyle/>
            <a:p>
              <a:pPr algn="ctr">
                <a:lnSpc>
                  <a:spcPts val="4500"/>
                </a:lnSpc>
              </a:pPr>
              <a:r>
                <a:rPr lang="th-TH" sz="4800" b="1" dirty="0" err="1" smtClean="0">
                  <a:solidFill>
                    <a:schemeClr val="bg1"/>
                  </a:solidFill>
                  <a:effectLst>
                    <a:glow rad="101600">
                      <a:srgbClr val="FF6600">
                        <a:alpha val="60000"/>
                      </a:srgbClr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odchiangUPC" panose="02020603050405020304" pitchFamily="18" charset="-34"/>
                  <a:cs typeface="KodchiangUPC" panose="02020603050405020304" pitchFamily="18" charset="-34"/>
                </a:rPr>
                <a:t>สห</a:t>
              </a:r>
              <a:r>
                <a:rPr lang="th-TH" sz="4800" b="1" dirty="0" smtClean="0">
                  <a:solidFill>
                    <a:schemeClr val="bg1"/>
                  </a:solidFill>
                  <a:effectLst>
                    <a:glow rad="101600">
                      <a:srgbClr val="FF6600">
                        <a:alpha val="60000"/>
                      </a:srgbClr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odchiangUPC" panose="02020603050405020304" pitchFamily="18" charset="-34"/>
                  <a:cs typeface="KodchiangUPC" panose="02020603050405020304" pitchFamily="18" charset="-34"/>
                </a:rPr>
                <a:t>กิจศึกษา </a:t>
              </a:r>
            </a:p>
            <a:p>
              <a:pPr algn="ctr">
                <a:lnSpc>
                  <a:spcPts val="4500"/>
                </a:lnSpc>
              </a:pPr>
              <a:r>
                <a:rPr lang="th-TH" sz="4800" b="1" dirty="0" smtClean="0">
                  <a:solidFill>
                    <a:schemeClr val="bg1"/>
                  </a:solidFill>
                  <a:effectLst>
                    <a:glow rad="101600">
                      <a:srgbClr val="FF6600">
                        <a:alpha val="60000"/>
                      </a:srgbClr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odchiangUPC" panose="02020603050405020304" pitchFamily="18" charset="-34"/>
                  <a:cs typeface="KodchiangUPC" panose="02020603050405020304" pitchFamily="18" charset="-34"/>
                </a:rPr>
                <a:t>4.0</a:t>
              </a:r>
              <a:endParaRPr lang="th-TH" sz="4800" b="1" dirty="0">
                <a:solidFill>
                  <a:schemeClr val="bg1"/>
                </a:solidFill>
                <a:effectLst>
                  <a:glow rad="101600">
                    <a:srgbClr val="FF66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dchiangUPC" panose="02020603050405020304" pitchFamily="18" charset="-34"/>
                <a:cs typeface="KodchiangUPC" panose="02020603050405020304" pitchFamily="18" charset="-34"/>
              </a:endParaRPr>
            </a:p>
          </p:txBody>
        </p:sp>
        <p:sp>
          <p:nvSpPr>
            <p:cNvPr id="14" name="Up-Down Arrow 13"/>
            <p:cNvSpPr/>
            <p:nvPr/>
          </p:nvSpPr>
          <p:spPr>
            <a:xfrm>
              <a:off x="4513786" y="3072133"/>
              <a:ext cx="211985" cy="405670"/>
            </a:xfrm>
            <a:prstGeom prst="upDownArrow">
              <a:avLst/>
            </a:prstGeom>
            <a:solidFill>
              <a:srgbClr val="C0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5" name="Up-Down Arrow 34"/>
            <p:cNvSpPr/>
            <p:nvPr/>
          </p:nvSpPr>
          <p:spPr>
            <a:xfrm rot="3155208">
              <a:off x="3374262" y="3906725"/>
              <a:ext cx="211985" cy="483349"/>
            </a:xfrm>
            <a:prstGeom prst="upDownArrow">
              <a:avLst/>
            </a:prstGeom>
            <a:solidFill>
              <a:srgbClr val="C0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6" name="Up-Down Arrow 35"/>
            <p:cNvSpPr/>
            <p:nvPr/>
          </p:nvSpPr>
          <p:spPr>
            <a:xfrm rot="7883209">
              <a:off x="5631898" y="3906830"/>
              <a:ext cx="211985" cy="483349"/>
            </a:xfrm>
            <a:prstGeom prst="upDownArrow">
              <a:avLst/>
            </a:prstGeom>
            <a:solidFill>
              <a:srgbClr val="C0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37" name="Rounded Rectangle 36"/>
          <p:cNvSpPr/>
          <p:nvPr/>
        </p:nvSpPr>
        <p:spPr>
          <a:xfrm>
            <a:off x="239147" y="404664"/>
            <a:ext cx="2728893" cy="1804749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4000"/>
              </a:lnSpc>
            </a:pPr>
            <a:r>
              <a:rPr lang="th-TH" sz="40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dchiangUPC" panose="02020603050405020304" pitchFamily="18" charset="-34"/>
                <a:cs typeface="KodchiangUPC" panose="02020603050405020304" pitchFamily="18" charset="-34"/>
              </a:rPr>
              <a:t>สห</a:t>
            </a:r>
            <a:r>
              <a:rPr lang="th-TH" sz="40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dchiangUPC" panose="02020603050405020304" pitchFamily="18" charset="-34"/>
                <a:cs typeface="KodchiangUPC" panose="02020603050405020304" pitchFamily="18" charset="-34"/>
              </a:rPr>
              <a:t>กิจศึกษาไทย4.0</a:t>
            </a:r>
          </a:p>
          <a:p>
            <a:pPr algn="ctr">
              <a:lnSpc>
                <a:spcPts val="4000"/>
              </a:lnSpc>
            </a:pPr>
            <a:r>
              <a:rPr lang="th-TH" sz="40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dchiangUPC" panose="02020603050405020304" pitchFamily="18" charset="-34"/>
                <a:cs typeface="KodchiangUPC" panose="02020603050405020304" pitchFamily="18" charset="-34"/>
              </a:rPr>
              <a:t>ในศตวรรษที่ 21</a:t>
            </a:r>
          </a:p>
        </p:txBody>
      </p:sp>
      <p:pic>
        <p:nvPicPr>
          <p:cNvPr id="20" name="รูปภาพ 3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98" b="55769"/>
          <a:stretch>
            <a:fillRect/>
          </a:stretch>
        </p:blipFill>
        <p:spPr bwMode="auto">
          <a:xfrm>
            <a:off x="0" y="6516688"/>
            <a:ext cx="9144000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" descr="http://www.bluefocusmarketing.com/wp-content/uploads/2012/11/9706772_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558" y="235141"/>
            <a:ext cx="2684573" cy="189771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Slide Number Placeholder 18"/>
          <p:cNvSpPr txBox="1">
            <a:spLocks/>
          </p:cNvSpPr>
          <p:nvPr/>
        </p:nvSpPr>
        <p:spPr>
          <a:xfrm>
            <a:off x="114300" y="6093296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en-US" altLang="th-TH" sz="3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24</a:t>
            </a:r>
            <a:endParaRPr lang="th-TH" altLang="th-TH" sz="320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66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4"/>
          <p:cNvSpPr txBox="1">
            <a:spLocks noChangeArrowheads="1"/>
          </p:cNvSpPr>
          <p:nvPr/>
        </p:nvSpPr>
        <p:spPr bwMode="auto">
          <a:xfrm>
            <a:off x="755576" y="1432613"/>
            <a:ext cx="7849083" cy="2528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lnSpc>
                <a:spcPts val="6200"/>
              </a:lnSpc>
              <a:defRPr/>
            </a:pPr>
            <a:r>
              <a:rPr lang="th-TH" sz="6000" b="1" kern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ngsanaUPC" panose="02020603050405020304" pitchFamily="18" charset="-34"/>
                <a:ea typeface="+mj-ea"/>
                <a:cs typeface="AngsanaUPC" panose="02020603050405020304" pitchFamily="18" charset="-34"/>
              </a:rPr>
              <a:t>ความสำคัญของสหกิจศึกษา </a:t>
            </a:r>
          </a:p>
          <a:p>
            <a:pPr eaLnBrk="1" hangingPunct="1">
              <a:lnSpc>
                <a:spcPts val="6200"/>
              </a:lnSpc>
              <a:defRPr/>
            </a:pPr>
            <a:r>
              <a:rPr lang="th-TH" sz="6000" b="1" kern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ngsanaUPC" panose="02020603050405020304" pitchFamily="18" charset="-34"/>
                <a:ea typeface="+mj-ea"/>
                <a:cs typeface="AngsanaUPC" panose="02020603050405020304" pitchFamily="18" charset="-34"/>
              </a:rPr>
              <a:t>และการจัดการศึกษาเชิงบูรณาการกับการทำงาน </a:t>
            </a:r>
            <a:endParaRPr lang="en-US" sz="6000" b="1" kern="0" dirty="0" smtClean="0">
              <a:solidFill>
                <a:schemeClr val="accent6">
                  <a:lumMod val="50000"/>
                </a:schemeClr>
              </a:solidFill>
              <a:effectLst>
                <a:outerShdw blurRad="50800" dist="38100" dir="2700000" algn="tl" rotWithShape="0">
                  <a:schemeClr val="tx1">
                    <a:alpha val="40000"/>
                  </a:schemeClr>
                </a:outerShdw>
              </a:effectLst>
              <a:latin typeface="AngsanaUPC" panose="02020603050405020304" pitchFamily="18" charset="-34"/>
              <a:ea typeface="+mj-ea"/>
              <a:cs typeface="AngsanaUPC" panose="02020603050405020304" pitchFamily="18" charset="-34"/>
            </a:endParaRPr>
          </a:p>
          <a:p>
            <a:pPr eaLnBrk="1" hangingPunct="1">
              <a:lnSpc>
                <a:spcPts val="6200"/>
              </a:lnSpc>
              <a:defRPr/>
            </a:pPr>
            <a:r>
              <a:rPr lang="en-US" sz="6000" b="1" kern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ngsanaUPC" panose="02020603050405020304" pitchFamily="18" charset="-34"/>
                <a:ea typeface="+mj-ea"/>
                <a:cs typeface="AngsanaUPC" panose="02020603050405020304" pitchFamily="18" charset="-34"/>
              </a:rPr>
              <a:t>(Cooperative and Work Integrated Education: CWIE)</a:t>
            </a:r>
            <a:endParaRPr lang="th-TH" sz="6000" b="1" kern="0" dirty="0">
              <a:solidFill>
                <a:schemeClr val="accent6">
                  <a:lumMod val="50000"/>
                </a:schemeClr>
              </a:solidFill>
              <a:effectLst>
                <a:outerShdw blurRad="50800" dist="38100" dir="2700000" algn="tl" rotWithShape="0">
                  <a:schemeClr val="tx1">
                    <a:alpha val="40000"/>
                  </a:schemeClr>
                </a:outerShdw>
              </a:effectLst>
              <a:latin typeface="AngsanaUPC" panose="02020603050405020304" pitchFamily="18" charset="-34"/>
              <a:ea typeface="+mj-ea"/>
              <a:cs typeface="AngsanaUPC" panose="02020603050405020304" pitchFamily="18" charset="-34"/>
            </a:endParaRPr>
          </a:p>
        </p:txBody>
      </p:sp>
      <p:sp>
        <p:nvSpPr>
          <p:cNvPr id="26" name="Rectangle 4"/>
          <p:cNvSpPr txBox="1">
            <a:spLocks noChangeArrowheads="1"/>
          </p:cNvSpPr>
          <p:nvPr/>
        </p:nvSpPr>
        <p:spPr bwMode="auto">
          <a:xfrm>
            <a:off x="828005" y="5037386"/>
            <a:ext cx="6264275" cy="537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200000"/>
              <a:buChar char="•"/>
              <a:defRPr sz="20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SzPct val="200000"/>
              <a:buChar char="–"/>
              <a:defRPr sz="2800" b="1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SzPct val="200000"/>
              <a:buChar char="•"/>
              <a:defRPr sz="1600" b="1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SzPct val="200000"/>
              <a:buChar char="–"/>
              <a:defRPr sz="1400" b="1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SzPct val="200000"/>
              <a:buChar char="»"/>
              <a:defRPr sz="1400" b="1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200000"/>
              <a:buChar char="»"/>
              <a:defRPr sz="1400" b="1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200000"/>
              <a:buChar char="»"/>
              <a:defRPr sz="1400" b="1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200000"/>
              <a:buChar char="»"/>
              <a:defRPr sz="1400" b="1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200000"/>
              <a:buChar char="»"/>
              <a:defRPr sz="1400" b="1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SzTx/>
              <a:buFontTx/>
              <a:buNone/>
            </a:pPr>
            <a:r>
              <a:rPr lang="th-TH" altLang="th-TH" sz="36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โดย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SzTx/>
              <a:buFontTx/>
              <a:buNone/>
            </a:pPr>
            <a:endParaRPr lang="th-TH" altLang="th-TH" sz="36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pPr eaLnBrk="1" hangingPunct="1">
              <a:lnSpc>
                <a:spcPts val="2200"/>
              </a:lnSpc>
              <a:spcBef>
                <a:spcPct val="0"/>
              </a:spcBef>
              <a:buSzTx/>
              <a:buFontTx/>
              <a:buNone/>
            </a:pPr>
            <a:r>
              <a:rPr lang="th-TH" altLang="th-TH" sz="36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ศาสตราจารย์ </a:t>
            </a:r>
            <a:r>
              <a:rPr lang="th-TH" altLang="th-TH" sz="36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ดร.วิจิตร ศรี</a:t>
            </a:r>
            <a:r>
              <a:rPr lang="th-TH" altLang="th-TH" sz="36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สอ้าน</a:t>
            </a:r>
            <a:endParaRPr lang="th-TH" altLang="th-TH" sz="36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364088" y="4869160"/>
            <a:ext cx="3528392" cy="1748481"/>
            <a:chOff x="137721" y="3429000"/>
            <a:chExt cx="2598774" cy="1748481"/>
          </a:xfrm>
        </p:grpSpPr>
        <p:sp>
          <p:nvSpPr>
            <p:cNvPr id="5" name="Rounded Rectangle 4"/>
            <p:cNvSpPr/>
            <p:nvPr/>
          </p:nvSpPr>
          <p:spPr>
            <a:xfrm>
              <a:off x="460488" y="4213463"/>
              <a:ext cx="2129309" cy="301869"/>
            </a:xfrm>
            <a:prstGeom prst="roundRect">
              <a:avLst/>
            </a:prstGeom>
            <a:solidFill>
              <a:srgbClr val="F66F0A"/>
            </a:solidFill>
            <a:ln w="28575">
              <a:solidFill>
                <a:srgbClr val="F66F0A"/>
              </a:solidFill>
            </a:ln>
            <a:scene3d>
              <a:camera prst="perspectiveFront"/>
              <a:lightRig rig="threePt" dir="t"/>
            </a:scene3d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b="1" spc="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COOPERATIVE </a:t>
              </a:r>
              <a:r>
                <a:rPr lang="en-US" sz="11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 </a:t>
              </a:r>
              <a:r>
                <a:rPr lang="en-US" sz="1100" b="1" spc="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EDUCATION</a:t>
              </a:r>
              <a:endParaRPr lang="th-TH" sz="1100" b="1" spc="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  <p:pic>
          <p:nvPicPr>
            <p:cNvPr id="6" name="Picture 2" descr="http://img1.123freevectors.com/wp-content/uploads/new/people/489-free-vector-crowd-people-silhouettes-in-city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3203"/>
            <a:stretch/>
          </p:blipFill>
          <p:spPr bwMode="auto">
            <a:xfrm>
              <a:off x="460488" y="3429000"/>
              <a:ext cx="2129310" cy="757536"/>
            </a:xfrm>
            <a:prstGeom prst="rect">
              <a:avLst/>
            </a:prstGeom>
            <a:solidFill>
              <a:srgbClr val="F66F0A"/>
            </a:solidFill>
            <a:ln>
              <a:solidFill>
                <a:srgbClr val="F66F0A"/>
              </a:solidFill>
            </a:ln>
            <a:extLst/>
          </p:spPr>
        </p:pic>
        <p:sp>
          <p:nvSpPr>
            <p:cNvPr id="7" name="Pentagon 6"/>
            <p:cNvSpPr/>
            <p:nvPr/>
          </p:nvSpPr>
          <p:spPr>
            <a:xfrm>
              <a:off x="137721" y="4637204"/>
              <a:ext cx="2598774" cy="540277"/>
            </a:xfrm>
            <a:prstGeom prst="homePlate">
              <a:avLst>
                <a:gd name="adj" fmla="val 59723"/>
              </a:avLst>
            </a:prstGeom>
            <a:solidFill>
              <a:srgbClr val="F66F0A"/>
            </a:solidFill>
            <a:ln>
              <a:solidFill>
                <a:srgbClr val="F66F0A"/>
              </a:solidFill>
            </a:ln>
            <a:scene3d>
              <a:camera prst="perspectiveHeroicExtremeLeftFacing"/>
              <a:lightRig rig="threePt" dir="t"/>
            </a:scene3d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CWIE</a:t>
              </a:r>
              <a:endPara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450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8"/>
          <p:cNvSpPr txBox="1">
            <a:spLocks/>
          </p:cNvSpPr>
          <p:nvPr/>
        </p:nvSpPr>
        <p:spPr>
          <a:xfrm>
            <a:off x="142875" y="616743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A87244DD-202B-4064-9559-ED2D2D3ED8C5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pPr eaLnBrk="1" hangingPunct="1"/>
              <a:t>3</a:t>
            </a:fld>
            <a:endParaRPr lang="th-TH" altLang="th-TH" sz="320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820613" y="1484784"/>
            <a:ext cx="81438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>
              <a:lnSpc>
                <a:spcPts val="3400"/>
              </a:lnSpc>
              <a:buSzPct val="200000"/>
              <a:tabLst>
                <a:tab pos="715963" algn="l"/>
              </a:tabLst>
              <a:defRPr/>
            </a:pPr>
            <a:r>
              <a:rPr lang="th-TH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1.2 	ภารกิจด้านการสอน</a:t>
            </a:r>
          </a:p>
          <a:p>
            <a:pPr>
              <a:lnSpc>
                <a:spcPts val="3400"/>
              </a:lnSpc>
              <a:buSzPct val="200000"/>
              <a:tabLst>
                <a:tab pos="715963" algn="l"/>
              </a:tabLst>
              <a:defRPr/>
            </a:pPr>
            <a:r>
              <a:rPr lang="th-TH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		เป็นภารกิจหลักของสถาบันอุดมศึกษาทุกแห่ง</a:t>
            </a:r>
          </a:p>
        </p:txBody>
      </p:sp>
      <p:sp>
        <p:nvSpPr>
          <p:cNvPr id="25" name="สี่เหลี่ยมผืนผ้า 19"/>
          <p:cNvSpPr/>
          <p:nvPr/>
        </p:nvSpPr>
        <p:spPr>
          <a:xfrm>
            <a:off x="5279901" y="2574032"/>
            <a:ext cx="3071812" cy="720725"/>
          </a:xfrm>
          <a:prstGeom prst="rect">
            <a:avLst/>
          </a:prstGeom>
          <a:solidFill>
            <a:srgbClr val="DE84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h-TH" sz="36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ตามมาตรฐานวิชาการ</a:t>
            </a:r>
          </a:p>
        </p:txBody>
      </p:sp>
      <p:sp>
        <p:nvSpPr>
          <p:cNvPr id="27" name="สี่เหลี่ยมผืนผ้า 19"/>
          <p:cNvSpPr/>
          <p:nvPr/>
        </p:nvSpPr>
        <p:spPr>
          <a:xfrm>
            <a:off x="5279901" y="3630562"/>
            <a:ext cx="3071812" cy="720725"/>
          </a:xfrm>
          <a:prstGeom prst="rect">
            <a:avLst/>
          </a:prstGeom>
          <a:solidFill>
            <a:srgbClr val="DE84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h-TH" sz="36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ตามมาตรฐานวิชาชีพ</a:t>
            </a:r>
          </a:p>
        </p:txBody>
      </p:sp>
      <p:sp>
        <p:nvSpPr>
          <p:cNvPr id="28" name="สี่เหลี่ยมผืนผ้า 19"/>
          <p:cNvSpPr/>
          <p:nvPr/>
        </p:nvSpPr>
        <p:spPr>
          <a:xfrm>
            <a:off x="5279900" y="4687092"/>
            <a:ext cx="3071813" cy="1478212"/>
          </a:xfrm>
          <a:prstGeom prst="rect">
            <a:avLst/>
          </a:prstGeom>
          <a:solidFill>
            <a:srgbClr val="DE84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hangingPunct="1">
              <a:lnSpc>
                <a:spcPts val="3500"/>
              </a:lnSpc>
              <a:defRPr/>
            </a:pPr>
            <a:r>
              <a:rPr lang="th-TH" sz="36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ตามความต้องการของ</a:t>
            </a:r>
            <a:r>
              <a:rPr lang="th-TH" sz="36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ตลาดแรงงานและการเป็นผู้ประกอบการ</a:t>
            </a:r>
          </a:p>
        </p:txBody>
      </p:sp>
      <p:sp>
        <p:nvSpPr>
          <p:cNvPr id="32" name="สี่เหลี่ยมผืนผ้า 19"/>
          <p:cNvSpPr/>
          <p:nvPr/>
        </p:nvSpPr>
        <p:spPr>
          <a:xfrm>
            <a:off x="964079" y="4654128"/>
            <a:ext cx="3947318" cy="17272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ts val="3200"/>
              </a:lnSpc>
              <a:defRPr/>
            </a:pPr>
            <a:r>
              <a:rPr lang="th-TH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การพัฒนาคุณภาพบัณฑิต</a:t>
            </a:r>
            <a:endParaRPr lang="en-US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pPr algn="ctr" eaLnBrk="1" hangingPunct="1">
              <a:lnSpc>
                <a:spcPts val="3200"/>
              </a:lnSpc>
              <a:defRPr/>
            </a:pPr>
            <a:r>
              <a:rPr lang="th-TH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เป็นส่วนหนึ่งของความเป็นเลิศ</a:t>
            </a:r>
          </a:p>
        </p:txBody>
      </p:sp>
      <p:pic>
        <p:nvPicPr>
          <p:cNvPr id="5134" name="รูปภาพ 7" descr="MEETING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9901" y="2853432"/>
            <a:ext cx="3024187" cy="208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4494088" y="3970189"/>
            <a:ext cx="785813" cy="144016"/>
          </a:xfrm>
          <a:prstGeom prst="rightArrow">
            <a:avLst/>
          </a:prstGeom>
          <a:gradFill>
            <a:gsLst>
              <a:gs pos="0">
                <a:schemeClr val="dk1">
                  <a:tint val="94000"/>
                  <a:satMod val="103000"/>
                  <a:lumMod val="102000"/>
                  <a:alpha val="97000"/>
                </a:schemeClr>
              </a:gs>
              <a:gs pos="50000">
                <a:schemeClr val="dk1">
                  <a:shade val="100000"/>
                  <a:satMod val="110000"/>
                  <a:lumMod val="100000"/>
                </a:schemeClr>
              </a:gs>
              <a:gs pos="100000">
                <a:schemeClr val="dk1">
                  <a:shade val="78000"/>
                  <a:satMod val="120000"/>
                  <a:lumMod val="99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11" name="Group 10"/>
          <p:cNvGrpSpPr/>
          <p:nvPr/>
        </p:nvGrpSpPr>
        <p:grpSpPr>
          <a:xfrm>
            <a:off x="4494088" y="2827785"/>
            <a:ext cx="790031" cy="802777"/>
            <a:chOff x="4429125" y="2539753"/>
            <a:chExt cx="790031" cy="802777"/>
          </a:xfrm>
        </p:grpSpPr>
        <p:sp>
          <p:nvSpPr>
            <p:cNvPr id="7" name="Bent-Up Arrow 6"/>
            <p:cNvSpPr/>
            <p:nvPr/>
          </p:nvSpPr>
          <p:spPr>
            <a:xfrm rot="16200000" flipV="1">
              <a:off x="4559673" y="2683047"/>
              <a:ext cx="802777" cy="516189"/>
            </a:xfrm>
            <a:prstGeom prst="bentUpArrow">
              <a:avLst>
                <a:gd name="adj1" fmla="val 13900"/>
                <a:gd name="adj2" fmla="val 16278"/>
                <a:gd name="adj3" fmla="val 25000"/>
              </a:avLst>
            </a:prstGeom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cxnSp>
          <p:nvCxnSpPr>
            <p:cNvPr id="9" name="Straight Connector 8"/>
            <p:cNvCxnSpPr/>
            <p:nvPr/>
          </p:nvCxnSpPr>
          <p:spPr>
            <a:xfrm flipH="1">
              <a:off x="4429125" y="3311968"/>
              <a:ext cx="309717" cy="0"/>
            </a:xfrm>
            <a:prstGeom prst="line">
              <a:avLst/>
            </a:prstGeom>
            <a:ln w="73025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 flipV="1">
            <a:off x="4491979" y="4450010"/>
            <a:ext cx="790031" cy="802777"/>
            <a:chOff x="4429125" y="2539753"/>
            <a:chExt cx="790031" cy="802777"/>
          </a:xfrm>
        </p:grpSpPr>
        <p:sp>
          <p:nvSpPr>
            <p:cNvPr id="38" name="Bent-Up Arrow 37"/>
            <p:cNvSpPr/>
            <p:nvPr/>
          </p:nvSpPr>
          <p:spPr>
            <a:xfrm rot="16200000" flipV="1">
              <a:off x="4559673" y="2683047"/>
              <a:ext cx="802777" cy="516189"/>
            </a:xfrm>
            <a:prstGeom prst="bentUpArrow">
              <a:avLst>
                <a:gd name="adj1" fmla="val 13900"/>
                <a:gd name="adj2" fmla="val 16278"/>
                <a:gd name="adj3" fmla="val 25000"/>
              </a:avLst>
            </a:prstGeom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cxnSp>
          <p:nvCxnSpPr>
            <p:cNvPr id="39" name="Straight Connector 38"/>
            <p:cNvCxnSpPr/>
            <p:nvPr/>
          </p:nvCxnSpPr>
          <p:spPr>
            <a:xfrm flipH="1">
              <a:off x="4429125" y="3328540"/>
              <a:ext cx="309717" cy="0"/>
            </a:xfrm>
            <a:prstGeom prst="line">
              <a:avLst/>
            </a:prstGeom>
            <a:ln w="73025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-108520" y="404664"/>
            <a:ext cx="9287445" cy="792088"/>
            <a:chOff x="-108520" y="404664"/>
            <a:chExt cx="9287445" cy="792088"/>
          </a:xfrm>
        </p:grpSpPr>
        <p:sp>
          <p:nvSpPr>
            <p:cNvPr id="17" name="Pentagon 16"/>
            <p:cNvSpPr/>
            <p:nvPr/>
          </p:nvSpPr>
          <p:spPr>
            <a:xfrm>
              <a:off x="-108520" y="404664"/>
              <a:ext cx="8856984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0" name="Rectangle 2"/>
            <p:cNvSpPr txBox="1">
              <a:spLocks noChangeArrowheads="1"/>
            </p:cNvSpPr>
            <p:nvPr/>
          </p:nvSpPr>
          <p:spPr bwMode="auto">
            <a:xfrm>
              <a:off x="0" y="477790"/>
              <a:ext cx="9178925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1. ปณิธานและภารกิจของสถาบันอุดมศึกษา (ต่อ)</a:t>
              </a:r>
              <a:endParaRPr lang="en-US" sz="45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 animBg="1"/>
      <p:bldP spid="27" grpId="0" animBg="1"/>
      <p:bldP spid="28" grpId="0" animBg="1"/>
      <p:bldP spid="32" grpId="0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8"/>
          <p:cNvSpPr txBox="1">
            <a:spLocks/>
          </p:cNvSpPr>
          <p:nvPr/>
        </p:nvSpPr>
        <p:spPr>
          <a:xfrm>
            <a:off x="142875" y="616743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66CF8C9D-06EF-46E8-945A-66A2BFF036EB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pPr eaLnBrk="1" hangingPunct="1"/>
              <a:t>4</a:t>
            </a:fld>
            <a:endParaRPr lang="th-TH" altLang="th-TH" sz="320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230458" y="1124744"/>
            <a:ext cx="8662022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 marL="539750" indent="-539750" eaLnBrk="1" hangingPunct="1">
              <a:spcBef>
                <a:spcPct val="20000"/>
              </a:spcBef>
              <a:buSzPct val="200000"/>
              <a:defRPr/>
            </a:pPr>
            <a:r>
              <a:rPr lang="th-TH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2.1 ปรัชญา</a:t>
            </a:r>
            <a:r>
              <a:rPr lang="en-U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: </a:t>
            </a:r>
            <a:r>
              <a:rPr lang="th-TH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ประสบการณ์นิยม (</a:t>
            </a:r>
            <a:r>
              <a:rPr lang="en-U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Experientialism) </a:t>
            </a:r>
            <a:r>
              <a:rPr lang="th-TH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ของ </a:t>
            </a:r>
            <a:r>
              <a:rPr lang="en-U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John Dewey </a:t>
            </a:r>
            <a:r>
              <a:rPr lang="th-TH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และคณะ</a:t>
            </a:r>
            <a:r>
              <a:rPr lang="en-U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endParaRPr lang="th-TH" sz="36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4" name="สี่เหลี่ยมผืนผ้า 19"/>
          <p:cNvSpPr/>
          <p:nvPr/>
        </p:nvSpPr>
        <p:spPr>
          <a:xfrm>
            <a:off x="2234505" y="2534041"/>
            <a:ext cx="6657975" cy="935037"/>
          </a:xfrm>
          <a:prstGeom prst="rect">
            <a:avLst/>
          </a:prstGeom>
          <a:solidFill>
            <a:srgbClr val="DE84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hangingPunct="1">
              <a:lnSpc>
                <a:spcPts val="2800"/>
              </a:lnSpc>
              <a:defRPr/>
            </a:pPr>
            <a:r>
              <a:rPr lang="th-TH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ทฤษฎีการเรียนรู้จากประสบการณ์ </a:t>
            </a:r>
            <a:r>
              <a:rPr lang="en-US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(Experiential Learning) : Learning by Doing</a:t>
            </a:r>
            <a:endParaRPr lang="th-TH" sz="3200" b="1" dirty="0">
              <a:solidFill>
                <a:schemeClr val="tx1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08520" y="232793"/>
            <a:ext cx="9252520" cy="792088"/>
            <a:chOff x="-108520" y="332656"/>
            <a:chExt cx="9252520" cy="792088"/>
          </a:xfrm>
        </p:grpSpPr>
        <p:sp>
          <p:nvSpPr>
            <p:cNvPr id="14" name="Pentagon 13"/>
            <p:cNvSpPr/>
            <p:nvPr/>
          </p:nvSpPr>
          <p:spPr>
            <a:xfrm>
              <a:off x="-108520" y="332656"/>
              <a:ext cx="9145016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1" name="Rectangle 2"/>
            <p:cNvSpPr txBox="1">
              <a:spLocks noChangeArrowheads="1"/>
            </p:cNvSpPr>
            <p:nvPr/>
          </p:nvSpPr>
          <p:spPr bwMode="auto">
            <a:xfrm>
              <a:off x="0" y="443136"/>
              <a:ext cx="91440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2. สหกิจศึกษา </a:t>
              </a:r>
              <a:r>
                <a:rPr lang="en-US" sz="4500" b="1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: </a:t>
              </a:r>
              <a:r>
                <a:rPr lang="th-TH" sz="3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ปรัชญาและแนวคิดหลักที่ทำให้</a:t>
              </a:r>
              <a:r>
                <a:rPr lang="th-TH" sz="36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เกิดสห</a:t>
              </a:r>
              <a:r>
                <a:rPr lang="th-TH" sz="3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กิจศึกษา</a:t>
              </a:r>
              <a:endPara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  <p:sp>
        <p:nvSpPr>
          <p:cNvPr id="29" name="สี่เหลี่ยมผืนผ้า 19"/>
          <p:cNvSpPr/>
          <p:nvPr/>
        </p:nvSpPr>
        <p:spPr>
          <a:xfrm>
            <a:off x="2234505" y="3613541"/>
            <a:ext cx="6657975" cy="1831683"/>
          </a:xfrm>
          <a:prstGeom prst="rect">
            <a:avLst/>
          </a:prstGeom>
          <a:solidFill>
            <a:srgbClr val="DE84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hangingPunct="1">
              <a:lnSpc>
                <a:spcPts val="3200"/>
              </a:lnSpc>
              <a:defRPr/>
            </a:pPr>
            <a:r>
              <a:rPr lang="th-TH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ประยุกต์ทฤษฎีนี้กับการเรียนรู้จากประสบการณ์และ     </a:t>
            </a:r>
            <a:r>
              <a:rPr lang="th-TH" sz="32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  การ</a:t>
            </a:r>
            <a:r>
              <a:rPr lang="th-TH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ทำงานหลายรูปแบบ </a:t>
            </a:r>
            <a:r>
              <a:rPr lang="en-US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(Work-Education Experiences) </a:t>
            </a:r>
            <a:r>
              <a:rPr lang="th-TH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อาทิ </a:t>
            </a:r>
            <a:r>
              <a:rPr lang="en-US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Work-Based Learning, Service Learning </a:t>
            </a:r>
            <a:r>
              <a:rPr lang="th-TH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และ </a:t>
            </a:r>
            <a:r>
              <a:rPr lang="en-US" sz="32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Project-Based </a:t>
            </a:r>
            <a:r>
              <a:rPr lang="en-US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Learning</a:t>
            </a:r>
            <a:endParaRPr lang="th-TH" sz="3200" b="1" dirty="0">
              <a:solidFill>
                <a:schemeClr val="tx1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0" name="สี่เหลี่ยมผืนผ้า 19"/>
          <p:cNvSpPr/>
          <p:nvPr/>
        </p:nvSpPr>
        <p:spPr>
          <a:xfrm>
            <a:off x="1802705" y="5639191"/>
            <a:ext cx="7089775" cy="814145"/>
          </a:xfrm>
          <a:prstGeom prst="rect">
            <a:avLst/>
          </a:prstGeom>
          <a:solidFill>
            <a:srgbClr val="DE84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hangingPunct="1">
              <a:lnSpc>
                <a:spcPts val="2800"/>
              </a:lnSpc>
              <a:defRPr/>
            </a:pPr>
            <a:endParaRPr lang="en-US" sz="3200" b="1" dirty="0">
              <a:solidFill>
                <a:schemeClr val="tx1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pPr algn="ctr" eaLnBrk="1" hangingPunct="1">
              <a:lnSpc>
                <a:spcPts val="2800"/>
              </a:lnSpc>
              <a:defRPr/>
            </a:pPr>
            <a:endParaRPr lang="en-US" sz="3200" b="1" dirty="0">
              <a:solidFill>
                <a:schemeClr val="tx1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pPr algn="ctr" eaLnBrk="1" hangingPunct="1">
              <a:lnSpc>
                <a:spcPts val="2800"/>
              </a:lnSpc>
              <a:defRPr/>
            </a:pPr>
            <a:r>
              <a:rPr lang="en-US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Knowledge Results from the Combination of Grasping and Transforming Experience</a:t>
            </a:r>
            <a:endParaRPr lang="th-TH" sz="3200" b="1" dirty="0">
              <a:solidFill>
                <a:schemeClr val="tx1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903025" y="2276872"/>
            <a:ext cx="1331420" cy="3915451"/>
            <a:chOff x="792000" y="1916565"/>
            <a:chExt cx="1331420" cy="391545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827584" y="1916565"/>
              <a:ext cx="0" cy="3852000"/>
            </a:xfrm>
            <a:prstGeom prst="line">
              <a:avLst/>
            </a:prstGeom>
            <a:ln w="762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ight Arrow 6"/>
            <p:cNvSpPr/>
            <p:nvPr/>
          </p:nvSpPr>
          <p:spPr>
            <a:xfrm>
              <a:off x="792000" y="5688000"/>
              <a:ext cx="900000" cy="144016"/>
            </a:xfrm>
            <a:prstGeom prst="rightArrow">
              <a:avLst/>
            </a:prstGeom>
            <a:solidFill>
              <a:schemeClr val="tx1"/>
            </a:solidFill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827584" y="3108771"/>
              <a:ext cx="576064" cy="0"/>
            </a:xfrm>
            <a:prstGeom prst="line">
              <a:avLst/>
            </a:prstGeom>
            <a:ln w="76200">
              <a:solidFill>
                <a:srgbClr val="1C1C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ight Arrow 22"/>
            <p:cNvSpPr/>
            <p:nvPr/>
          </p:nvSpPr>
          <p:spPr>
            <a:xfrm>
              <a:off x="1403647" y="2490365"/>
              <a:ext cx="719773" cy="144000"/>
            </a:xfrm>
            <a:prstGeom prst="rightArrow">
              <a:avLst/>
            </a:prstGeom>
            <a:solidFill>
              <a:schemeClr val="tx1"/>
            </a:solidFill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5" name="Right Arrow 24"/>
            <p:cNvSpPr/>
            <p:nvPr/>
          </p:nvSpPr>
          <p:spPr>
            <a:xfrm>
              <a:off x="1403647" y="4033623"/>
              <a:ext cx="719773" cy="144000"/>
            </a:xfrm>
            <a:prstGeom prst="rightArrow">
              <a:avLst/>
            </a:prstGeom>
            <a:solidFill>
              <a:schemeClr val="tx1"/>
            </a:solidFill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1403647" y="2546805"/>
              <a:ext cx="0" cy="15840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4" grpId="0" animBg="1"/>
      <p:bldP spid="29" grpId="0" animBg="1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87099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Experiential Learning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00808"/>
            <a:ext cx="8064896" cy="3581400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The Association of Experiential Education defines experiential learning as “a process through which a learner constructs knowledge, skill, and value from direct experience”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It is “learning through </a:t>
            </a:r>
            <a:r>
              <a:rPr lang="en-US" sz="24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reflection</a:t>
            </a:r>
            <a:r>
              <a:rPr lang="en-US" sz="2400" dirty="0" smtClean="0">
                <a:solidFill>
                  <a:schemeClr val="tx1"/>
                </a:solidFill>
              </a:rPr>
              <a:t> on doing”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Hands-on learning is a form of experiential learning but does not necessarily involve students reflecting on their learning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Experiential learning is distinct from </a:t>
            </a:r>
            <a:r>
              <a:rPr lang="en-US" sz="24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rote</a:t>
            </a:r>
            <a:r>
              <a:rPr lang="en-US" sz="2400" dirty="0" smtClean="0">
                <a:solidFill>
                  <a:schemeClr val="tx1"/>
                </a:solidFill>
              </a:rPr>
              <a:t> or </a:t>
            </a:r>
            <a:r>
              <a:rPr lang="en-US" sz="24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didactic</a:t>
            </a:r>
            <a:r>
              <a:rPr lang="en-US" sz="2400" dirty="0" smtClean="0">
                <a:solidFill>
                  <a:schemeClr val="tx1"/>
                </a:solidFill>
              </a:rPr>
              <a:t> learning, in which the learner plays a comparatively passive role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18"/>
          <p:cNvSpPr txBox="1">
            <a:spLocks/>
          </p:cNvSpPr>
          <p:nvPr/>
        </p:nvSpPr>
        <p:spPr>
          <a:xfrm>
            <a:off x="142875" y="616743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en-US" altLang="th-TH" sz="3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5</a:t>
            </a:r>
            <a:endParaRPr lang="th-TH" altLang="th-TH" sz="320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67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87099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Experiential Learning…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00808"/>
            <a:ext cx="8064896" cy="3581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to gain genuine knowledge from an experience, the learner must have four abilities: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be </a:t>
            </a:r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actively involved </a:t>
            </a:r>
            <a:r>
              <a:rPr lang="en-US" sz="2400" dirty="0" smtClean="0">
                <a:solidFill>
                  <a:schemeClr val="tx1"/>
                </a:solidFill>
              </a:rPr>
              <a:t>in the experience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be able to </a:t>
            </a:r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reflect on </a:t>
            </a:r>
            <a:r>
              <a:rPr lang="en-US" sz="2400" dirty="0" smtClean="0">
                <a:solidFill>
                  <a:schemeClr val="tx1"/>
                </a:solidFill>
              </a:rPr>
              <a:t>the experience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possess and use analytical skills to conceptualize the experience and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have problem solving skills in order to use the new ideas gained from the experience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71008" y="5436472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(</a:t>
            </a:r>
            <a:r>
              <a:rPr lang="en-US" sz="1600" dirty="0" err="1" smtClean="0"/>
              <a:t>Kolb,D</a:t>
            </a:r>
            <a:r>
              <a:rPr lang="en-US" sz="1600" dirty="0" smtClean="0"/>
              <a:t> (1984), Experiential Learning as the Science of Learning and Development.  Englewood Cliffs, NJ: Prentice Hall)</a:t>
            </a:r>
            <a:endParaRPr lang="en-US" sz="1600" dirty="0"/>
          </a:p>
        </p:txBody>
      </p:sp>
      <p:sp>
        <p:nvSpPr>
          <p:cNvPr id="6" name="Slide Number Placeholder 18"/>
          <p:cNvSpPr txBox="1">
            <a:spLocks/>
          </p:cNvSpPr>
          <p:nvPr/>
        </p:nvSpPr>
        <p:spPr>
          <a:xfrm>
            <a:off x="142875" y="616743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en-US" altLang="th-TH" sz="3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6</a:t>
            </a:r>
            <a:endParaRPr lang="th-TH" altLang="th-TH" sz="320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5298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260648"/>
            <a:ext cx="7200900" cy="726976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Retain what you learn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78870830"/>
              </p:ext>
            </p:extLst>
          </p:nvPr>
        </p:nvGraphicFramePr>
        <p:xfrm>
          <a:off x="1524000" y="1124744"/>
          <a:ext cx="6096000" cy="4552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1403648" y="2924944"/>
            <a:ext cx="6216352" cy="0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393360" y="2627620"/>
            <a:ext cx="2018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800" dirty="0" smtClean="0"/>
              <a:t>Learning by doing</a:t>
            </a:r>
            <a:endParaRPr lang="en-US" sz="1800" dirty="0"/>
          </a:p>
        </p:txBody>
      </p:sp>
      <p:sp>
        <p:nvSpPr>
          <p:cNvPr id="8" name="Rectangle 7"/>
          <p:cNvSpPr/>
          <p:nvPr/>
        </p:nvSpPr>
        <p:spPr>
          <a:xfrm>
            <a:off x="6527321" y="2616156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800" dirty="0" smtClean="0"/>
              <a:t>&gt;75%</a:t>
            </a:r>
            <a:endParaRPr lang="en-US" sz="18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899592" y="4293096"/>
            <a:ext cx="7272858" cy="0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827584" y="3995772"/>
            <a:ext cx="1454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800" dirty="0" smtClean="0"/>
              <a:t>Participating</a:t>
            </a:r>
            <a:endParaRPr lang="en-US" sz="1800" dirty="0"/>
          </a:p>
        </p:txBody>
      </p:sp>
      <p:sp>
        <p:nvSpPr>
          <p:cNvPr id="11" name="Rectangle 10"/>
          <p:cNvSpPr/>
          <p:nvPr/>
        </p:nvSpPr>
        <p:spPr>
          <a:xfrm>
            <a:off x="6787212" y="3912300"/>
            <a:ext cx="13131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800" dirty="0" smtClean="0"/>
              <a:t>20% - 75%</a:t>
            </a:r>
            <a:endParaRPr lang="en-US" sz="18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179512" y="5661248"/>
            <a:ext cx="8640960" cy="0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69224" y="5363924"/>
            <a:ext cx="20185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800" dirty="0" smtClean="0"/>
              <a:t>Receiving</a:t>
            </a:r>
            <a:endParaRPr lang="en-US" sz="1800" dirty="0"/>
          </a:p>
        </p:txBody>
      </p:sp>
      <p:sp>
        <p:nvSpPr>
          <p:cNvPr id="15" name="Rectangle 14"/>
          <p:cNvSpPr/>
          <p:nvPr/>
        </p:nvSpPr>
        <p:spPr>
          <a:xfrm>
            <a:off x="7781958" y="5363924"/>
            <a:ext cx="7809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800" dirty="0" smtClean="0"/>
              <a:t>&lt;20%</a:t>
            </a:r>
            <a:endParaRPr lang="en-US" sz="1800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971550" y="5937403"/>
            <a:ext cx="7200900" cy="72697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2800" dirty="0" smtClean="0">
                <a:solidFill>
                  <a:schemeClr val="tx1"/>
                </a:solidFill>
              </a:rPr>
              <a:t>Retention of learning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8"/>
          <p:cNvSpPr txBox="1">
            <a:spLocks/>
          </p:cNvSpPr>
          <p:nvPr/>
        </p:nvSpPr>
        <p:spPr>
          <a:xfrm>
            <a:off x="142875" y="616743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en-US" altLang="th-TH" sz="3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7</a:t>
            </a:r>
            <a:endParaRPr lang="th-TH" altLang="th-TH" sz="320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537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8"/>
          <p:cNvSpPr txBox="1">
            <a:spLocks/>
          </p:cNvSpPr>
          <p:nvPr/>
        </p:nvSpPr>
        <p:spPr>
          <a:xfrm>
            <a:off x="142875" y="6167438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5C18E7DE-FC8B-4C95-8B00-0F4EF13DF741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pPr eaLnBrk="1" hangingPunct="1"/>
              <a:t>8</a:t>
            </a:fld>
            <a:endParaRPr lang="th-TH" altLang="th-TH" sz="320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251495" y="2940615"/>
            <a:ext cx="1656209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 algn="ctr" eaLnBrk="1" hangingPunct="1">
              <a:spcBef>
                <a:spcPct val="20000"/>
              </a:spcBef>
              <a:buSzPct val="200000"/>
              <a:defRPr/>
            </a:pPr>
            <a:r>
              <a:rPr lang="th-TH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2.2</a:t>
            </a:r>
          </a:p>
          <a:p>
            <a:pPr algn="ctr" eaLnBrk="1" hangingPunct="1">
              <a:spcBef>
                <a:spcPct val="20000"/>
              </a:spcBef>
              <a:buSzPct val="200000"/>
              <a:defRPr/>
            </a:pPr>
            <a:r>
              <a:rPr lang="th-TH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แนวคิดหลัก</a:t>
            </a:r>
          </a:p>
        </p:txBody>
      </p:sp>
      <p:sp>
        <p:nvSpPr>
          <p:cNvPr id="24" name="สี่เหลี่ยมผืนผ้า 19"/>
          <p:cNvSpPr/>
          <p:nvPr/>
        </p:nvSpPr>
        <p:spPr>
          <a:xfrm>
            <a:off x="2267744" y="1556792"/>
            <a:ext cx="6657975" cy="1504487"/>
          </a:xfrm>
          <a:prstGeom prst="rect">
            <a:avLst/>
          </a:prstGeom>
          <a:solidFill>
            <a:srgbClr val="DE84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eaLnBrk="1" hangingPunct="1">
              <a:lnSpc>
                <a:spcPts val="3600"/>
              </a:lnSpc>
              <a:defRPr/>
            </a:pPr>
            <a:r>
              <a:rPr lang="th-TH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ความสำคัญของการเตรียมความพร้อมด้านการพัฒนาอาชีพ </a:t>
            </a:r>
            <a:r>
              <a:rPr lang="en-US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(Career Development) </a:t>
            </a:r>
            <a:r>
              <a:rPr lang="th-TH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การทำงาน </a:t>
            </a:r>
            <a:r>
              <a:rPr lang="en-US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(Employability) </a:t>
            </a:r>
            <a:r>
              <a:rPr lang="th-TH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และการเป็นผู้ประกอบการ </a:t>
            </a:r>
            <a:r>
              <a:rPr lang="en-US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(Entrepreneurship)</a:t>
            </a:r>
            <a:endParaRPr lang="th-TH" sz="3200" b="1" dirty="0">
              <a:solidFill>
                <a:schemeClr val="tx1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9" name="สี่เหลี่ยมผืนผ้า 19"/>
          <p:cNvSpPr/>
          <p:nvPr/>
        </p:nvSpPr>
        <p:spPr>
          <a:xfrm>
            <a:off x="2266950" y="3317577"/>
            <a:ext cx="6657975" cy="542404"/>
          </a:xfrm>
          <a:prstGeom prst="rect">
            <a:avLst/>
          </a:prstGeom>
          <a:solidFill>
            <a:srgbClr val="DE84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eaLnBrk="1" hangingPunct="1">
              <a:lnSpc>
                <a:spcPts val="3200"/>
              </a:lnSpc>
              <a:defRPr/>
            </a:pPr>
            <a:r>
              <a:rPr lang="th-TH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การพัฒนาบัณฑิตตามความต้องการของ</a:t>
            </a:r>
            <a:r>
              <a:rPr lang="th-TH" sz="32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ตลาดแรงงาน</a:t>
            </a:r>
            <a:endParaRPr lang="th-TH" sz="3200" b="1" dirty="0">
              <a:solidFill>
                <a:schemeClr val="tx1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08520" y="260648"/>
            <a:ext cx="4032448" cy="792088"/>
            <a:chOff x="-108520" y="404664"/>
            <a:chExt cx="4032448" cy="792088"/>
          </a:xfrm>
        </p:grpSpPr>
        <p:sp>
          <p:nvSpPr>
            <p:cNvPr id="10" name="Pentagon 9"/>
            <p:cNvSpPr/>
            <p:nvPr/>
          </p:nvSpPr>
          <p:spPr>
            <a:xfrm>
              <a:off x="-108520" y="404664"/>
              <a:ext cx="4032448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0" name="Rectangle 2"/>
            <p:cNvSpPr txBox="1">
              <a:spLocks noChangeArrowheads="1"/>
            </p:cNvSpPr>
            <p:nvPr/>
          </p:nvSpPr>
          <p:spPr bwMode="auto">
            <a:xfrm>
              <a:off x="-1" y="515144"/>
              <a:ext cx="377991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2. สหกิจศึกษา </a:t>
              </a:r>
              <a:r>
                <a:rPr lang="th-TH" sz="4000" b="1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(ต่อ)</a:t>
              </a:r>
              <a:endParaRPr lang="en-US" sz="38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  <p:sp>
        <p:nvSpPr>
          <p:cNvPr id="17" name="สี่เหลี่ยมผืนผ้า 19"/>
          <p:cNvSpPr/>
          <p:nvPr/>
        </p:nvSpPr>
        <p:spPr>
          <a:xfrm>
            <a:off x="2266949" y="4138376"/>
            <a:ext cx="6657975" cy="1512168"/>
          </a:xfrm>
          <a:prstGeom prst="rect">
            <a:avLst/>
          </a:prstGeom>
          <a:solidFill>
            <a:srgbClr val="DE84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eaLnBrk="1" hangingPunct="1">
              <a:lnSpc>
                <a:spcPts val="3600"/>
              </a:lnSpc>
              <a:defRPr/>
            </a:pPr>
            <a:r>
              <a:rPr lang="th-TH" sz="3200" b="1" dirty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การพัฒนาบัณฑิตตามความต้องการ</a:t>
            </a:r>
            <a:r>
              <a:rPr lang="th-TH" sz="32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ของการประกอบการ </a:t>
            </a:r>
            <a:r>
              <a:rPr lang="en-US" sz="32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(Entrepreneurship)</a:t>
            </a:r>
            <a:r>
              <a:rPr lang="th-TH" sz="32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:</a:t>
            </a:r>
            <a:r>
              <a:rPr lang="th-TH" sz="32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สหกิจศึกษาประกอบการ </a:t>
            </a:r>
            <a:r>
              <a:rPr lang="en-US" sz="3200" b="1" dirty="0" smtClean="0">
                <a:solidFill>
                  <a:schemeClr val="tx1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(Enterprise Cooperative Education</a:t>
            </a:r>
            <a:endParaRPr lang="th-TH" sz="3200" b="1" dirty="0">
              <a:solidFill>
                <a:schemeClr val="tx1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050926" y="2322529"/>
            <a:ext cx="216794" cy="2402599"/>
            <a:chOff x="2050926" y="1890481"/>
            <a:chExt cx="216794" cy="2402599"/>
          </a:xfrm>
        </p:grpSpPr>
        <p:sp>
          <p:nvSpPr>
            <p:cNvPr id="14" name="Right Arrow 13"/>
            <p:cNvSpPr/>
            <p:nvPr/>
          </p:nvSpPr>
          <p:spPr>
            <a:xfrm>
              <a:off x="2050950" y="1890481"/>
              <a:ext cx="216000" cy="144000"/>
            </a:xfrm>
            <a:prstGeom prst="rightArrow">
              <a:avLst/>
            </a:prstGeom>
            <a:solidFill>
              <a:schemeClr val="tx1"/>
            </a:solidFill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2050950" y="3068960"/>
              <a:ext cx="216000" cy="144000"/>
            </a:xfrm>
            <a:prstGeom prst="rightArrow">
              <a:avLst/>
            </a:prstGeom>
            <a:solidFill>
              <a:schemeClr val="tx1"/>
            </a:solidFill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2050926" y="1945335"/>
              <a:ext cx="0" cy="230400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ight Arrow 20"/>
            <p:cNvSpPr/>
            <p:nvPr/>
          </p:nvSpPr>
          <p:spPr>
            <a:xfrm>
              <a:off x="2051720" y="4149080"/>
              <a:ext cx="216000" cy="144000"/>
            </a:xfrm>
            <a:prstGeom prst="rightArrow">
              <a:avLst/>
            </a:prstGeom>
            <a:solidFill>
              <a:schemeClr val="tx1"/>
            </a:solidFill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4" grpId="0" animBg="1"/>
      <p:bldP spid="29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8"/>
          <p:cNvSpPr txBox="1">
            <a:spLocks/>
          </p:cNvSpPr>
          <p:nvPr/>
        </p:nvSpPr>
        <p:spPr>
          <a:xfrm>
            <a:off x="142875" y="6337126"/>
            <a:ext cx="1058863" cy="47625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fld id="{40C34E1C-8AAF-4328-B20E-623FC43A885C}" type="slidenum">
              <a:rPr lang="en-US" altLang="th-TH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  <a:cs typeface="AngsanaUPC" panose="02020603050405020304" pitchFamily="18" charset="-34"/>
              </a:rPr>
              <a:pPr eaLnBrk="1" hangingPunct="1"/>
              <a:t>9</a:t>
            </a:fld>
            <a:endParaRPr lang="th-TH" altLang="th-TH" sz="320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  <a:cs typeface="AngsanaUPC" panose="02020603050405020304" pitchFamily="18" charset="-34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142875" y="1268760"/>
            <a:ext cx="9182100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1588" indent="-1588" eaLnBrk="0" hangingPunct="0">
              <a:tabLst>
                <a:tab pos="896938" algn="l"/>
              </a:tabLs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742950" indent="-285750" eaLnBrk="0" hangingPunct="0">
              <a:tabLst>
                <a:tab pos="896938" algn="l"/>
              </a:tabLs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1143000" indent="-228600" eaLnBrk="0" hangingPunct="0">
              <a:tabLst>
                <a:tab pos="896938" algn="l"/>
              </a:tabLs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600200" indent="-228600" eaLnBrk="0" hangingPunct="0">
              <a:tabLst>
                <a:tab pos="896938" algn="l"/>
              </a:tabLs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2057400" indent="-228600" eaLnBrk="0" hangingPunct="0">
              <a:tabLst>
                <a:tab pos="896938" algn="l"/>
              </a:tabLs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8" algn="l"/>
              </a:tabLs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8" algn="l"/>
              </a:tabLs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8" algn="l"/>
              </a:tabLs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8" algn="l"/>
              </a:tabLs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>
              <a:lnSpc>
                <a:spcPts val="2400"/>
              </a:lnSpc>
              <a:spcBef>
                <a:spcPts val="2400"/>
              </a:spcBef>
              <a:buSzPct val="200000"/>
              <a:tabLst>
                <a:tab pos="628650" algn="l"/>
              </a:tabLst>
              <a:defRPr/>
            </a:pPr>
            <a:r>
              <a:rPr lang="th-TH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2.2	</a:t>
            </a:r>
            <a:r>
              <a:rPr lang="th-TH" sz="3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สห</a:t>
            </a:r>
            <a:r>
              <a:rPr lang="th-TH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กิจ</a:t>
            </a:r>
            <a:r>
              <a:rPr lang="th-TH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ศึกษา </a:t>
            </a:r>
            <a:r>
              <a:rPr lang="en-U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: </a:t>
            </a:r>
            <a:r>
              <a:rPr lang="th-TH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การบูร</a:t>
            </a:r>
            <a:r>
              <a:rPr lang="th-TH" sz="3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ณา</a:t>
            </a:r>
            <a:r>
              <a:rPr lang="th-TH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การการเรียนกับการทำงาน </a:t>
            </a:r>
            <a:endParaRPr lang="th-TH" sz="3600" b="1" dirty="0">
              <a:effectLst>
                <a:outerShdw blurRad="38100" dist="38100" dir="2700000" algn="tl">
                  <a:srgbClr val="C0C0C0"/>
                </a:outerShdw>
              </a:effectLst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pPr marL="627063" indent="0">
              <a:lnSpc>
                <a:spcPts val="2400"/>
              </a:lnSpc>
              <a:spcBef>
                <a:spcPts val="600"/>
              </a:spcBef>
              <a:buSzPct val="200000"/>
              <a:tabLst>
                <a:tab pos="628650" algn="l"/>
              </a:tabLst>
              <a:defRPr/>
            </a:pPr>
            <a:r>
              <a:rPr lang="th-TH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(</a:t>
            </a:r>
            <a:r>
              <a:rPr lang="th-TH" sz="32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Cooperative</a:t>
            </a:r>
            <a:r>
              <a:rPr lang="th-TH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and </a:t>
            </a:r>
            <a:r>
              <a:rPr lang="th-TH" sz="32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Work</a:t>
            </a:r>
            <a:r>
              <a:rPr lang="th-TH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I</a:t>
            </a:r>
            <a:r>
              <a:rPr lang="th-TH" sz="32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ntegrated</a:t>
            </a:r>
            <a:r>
              <a:rPr lang="th-TH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r>
              <a:rPr lang="th-TH" sz="32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Education</a:t>
            </a: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: CWIE)</a:t>
            </a:r>
            <a:endParaRPr lang="th-TH" sz="3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3" name="กลุ่ม 2"/>
          <p:cNvGrpSpPr>
            <a:grpSpLocks/>
          </p:cNvGrpSpPr>
          <p:nvPr/>
        </p:nvGrpSpPr>
        <p:grpSpPr bwMode="auto">
          <a:xfrm>
            <a:off x="174625" y="2079972"/>
            <a:ext cx="863600" cy="862013"/>
            <a:chOff x="174625" y="2133600"/>
            <a:chExt cx="863600" cy="862013"/>
          </a:xfrm>
        </p:grpSpPr>
        <p:sp>
          <p:nvSpPr>
            <p:cNvPr id="31" name="Oval 30"/>
            <p:cNvSpPr/>
            <p:nvPr/>
          </p:nvSpPr>
          <p:spPr>
            <a:xfrm>
              <a:off x="174625" y="2133600"/>
              <a:ext cx="863600" cy="862013"/>
            </a:xfrm>
            <a:prstGeom prst="ellipse">
              <a:avLst/>
            </a:prstGeom>
            <a:solidFill>
              <a:srgbClr val="DE8400"/>
            </a:solidFill>
            <a:ln>
              <a:solidFill>
                <a:srgbClr val="FF99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สี่เหลี่ยมผืนผ้า 19"/>
            <p:cNvSpPr/>
            <p:nvPr/>
          </p:nvSpPr>
          <p:spPr>
            <a:xfrm>
              <a:off x="187325" y="2243138"/>
              <a:ext cx="850900" cy="64293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th-TH" sz="3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โดย</a:t>
              </a:r>
            </a:p>
          </p:txBody>
        </p:sp>
      </p:grpSp>
      <p:grpSp>
        <p:nvGrpSpPr>
          <p:cNvPr id="5" name="กลุ่ม 4"/>
          <p:cNvGrpSpPr>
            <a:grpSpLocks/>
          </p:cNvGrpSpPr>
          <p:nvPr/>
        </p:nvGrpSpPr>
        <p:grpSpPr bwMode="auto">
          <a:xfrm>
            <a:off x="1116013" y="2151410"/>
            <a:ext cx="5824537" cy="900112"/>
            <a:chOff x="1116013" y="2205038"/>
            <a:chExt cx="5824537" cy="900112"/>
          </a:xfrm>
        </p:grpSpPr>
        <p:grpSp>
          <p:nvGrpSpPr>
            <p:cNvPr id="8223" name="Group 33"/>
            <p:cNvGrpSpPr>
              <a:grpSpLocks/>
            </p:cNvGrpSpPr>
            <p:nvPr/>
          </p:nvGrpSpPr>
          <p:grpSpPr bwMode="auto">
            <a:xfrm>
              <a:off x="1206500" y="2205038"/>
              <a:ext cx="5734050" cy="900112"/>
              <a:chOff x="2070193" y="2625374"/>
              <a:chExt cx="5734796" cy="900000"/>
            </a:xfrm>
          </p:grpSpPr>
          <p:sp>
            <p:nvSpPr>
              <p:cNvPr id="25" name="Freeform 24"/>
              <p:cNvSpPr/>
              <p:nvPr/>
            </p:nvSpPr>
            <p:spPr>
              <a:xfrm>
                <a:off x="2497287" y="2625374"/>
                <a:ext cx="5307702" cy="900000"/>
              </a:xfrm>
              <a:custGeom>
                <a:avLst/>
                <a:gdLst>
                  <a:gd name="connsiteX0" fmla="*/ 0 w 5244104"/>
                  <a:gd name="connsiteY0" fmla="*/ 0 h 812084"/>
                  <a:gd name="connsiteX1" fmla="*/ 5244104 w 5244104"/>
                  <a:gd name="connsiteY1" fmla="*/ 0 h 812084"/>
                  <a:gd name="connsiteX2" fmla="*/ 5244104 w 5244104"/>
                  <a:gd name="connsiteY2" fmla="*/ 812084 h 812084"/>
                  <a:gd name="connsiteX3" fmla="*/ 0 w 5244104"/>
                  <a:gd name="connsiteY3" fmla="*/ 812084 h 812084"/>
                  <a:gd name="connsiteX4" fmla="*/ 0 w 5244104"/>
                  <a:gd name="connsiteY4" fmla="*/ 0 h 812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44104" h="812084">
                    <a:moveTo>
                      <a:pt x="0" y="0"/>
                    </a:moveTo>
                    <a:lnTo>
                      <a:pt x="5244104" y="0"/>
                    </a:lnTo>
                    <a:lnTo>
                      <a:pt x="5244104" y="812084"/>
                    </a:lnTo>
                    <a:lnTo>
                      <a:pt x="0" y="8120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840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37353" tIns="76200" rIns="76200" bIns="76200" spcCol="1270" anchor="b"/>
              <a:lstStyle/>
              <a:p>
                <a:pPr defTabSz="1333500" eaLnBrk="1" hangingPunct="1">
                  <a:lnSpc>
                    <a:spcPts val="2600"/>
                  </a:lnSpc>
                  <a:spcAft>
                    <a:spcPts val="0"/>
                  </a:spcAft>
                  <a:defRPr/>
                </a:pPr>
                <a:r>
                  <a:rPr lang="th-TH" sz="3000" b="1" dirty="0">
                    <a:solidFill>
                      <a:schemeClr val="tx1"/>
                    </a:solidFill>
                    <a:latin typeface="AngsanaUPC" panose="02020603050405020304" pitchFamily="18" charset="-34"/>
                    <a:cs typeface="AngsanaUPC" panose="02020603050405020304" pitchFamily="18" charset="-34"/>
                  </a:rPr>
                  <a:t>จัดให้นักศึกษามีประสบการณ์ตรง โดยการปฏิบัติงานจริงในสถานประกอบการ</a:t>
                </a: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2070193" y="2655532"/>
                <a:ext cx="846248" cy="846033"/>
              </a:xfrm>
              <a:prstGeom prst="ellipse">
                <a:avLst/>
              </a:prstGeom>
              <a:blipFill rotWithShape="0">
                <a:blip r:embed="rId2" cstate="print"/>
                <a:stretch>
                  <a:fillRect/>
                </a:stretch>
              </a:blipFill>
              <a:ln>
                <a:solidFill>
                  <a:srgbClr val="FF9900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38" name="สี่เหลี่ยมผืนผ้า 19"/>
            <p:cNvSpPr/>
            <p:nvPr/>
          </p:nvSpPr>
          <p:spPr bwMode="auto">
            <a:xfrm>
              <a:off x="1116013" y="2360613"/>
              <a:ext cx="928687" cy="64293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US" sz="3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1</a:t>
              </a:r>
              <a:endParaRPr lang="th-TH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  <p:grpSp>
        <p:nvGrpSpPr>
          <p:cNvPr id="7" name="Group 41"/>
          <p:cNvGrpSpPr>
            <a:grpSpLocks/>
          </p:cNvGrpSpPr>
          <p:nvPr/>
        </p:nvGrpSpPr>
        <p:grpSpPr bwMode="auto">
          <a:xfrm>
            <a:off x="1193800" y="3088035"/>
            <a:ext cx="5465763" cy="846137"/>
            <a:chOff x="2275160" y="3678163"/>
            <a:chExt cx="5465192" cy="846224"/>
          </a:xfrm>
        </p:grpSpPr>
        <p:grpSp>
          <p:nvGrpSpPr>
            <p:cNvPr id="8219" name="Group 35"/>
            <p:cNvGrpSpPr>
              <a:grpSpLocks/>
            </p:cNvGrpSpPr>
            <p:nvPr/>
          </p:nvGrpSpPr>
          <p:grpSpPr bwMode="auto">
            <a:xfrm>
              <a:off x="2319218" y="3678163"/>
              <a:ext cx="5421134" cy="846224"/>
              <a:chOff x="2319218" y="3678163"/>
              <a:chExt cx="5421134" cy="846224"/>
            </a:xfrm>
          </p:grpSpPr>
          <p:sp>
            <p:nvSpPr>
              <p:cNvPr id="28" name="Freeform 27"/>
              <p:cNvSpPr/>
              <p:nvPr/>
            </p:nvSpPr>
            <p:spPr>
              <a:xfrm>
                <a:off x="2743424" y="3741670"/>
                <a:ext cx="4996928" cy="719211"/>
              </a:xfrm>
              <a:custGeom>
                <a:avLst/>
                <a:gdLst>
                  <a:gd name="connsiteX0" fmla="*/ 0 w 4998022"/>
                  <a:gd name="connsiteY0" fmla="*/ 0 h 812084"/>
                  <a:gd name="connsiteX1" fmla="*/ 4998022 w 4998022"/>
                  <a:gd name="connsiteY1" fmla="*/ 0 h 812084"/>
                  <a:gd name="connsiteX2" fmla="*/ 4998022 w 4998022"/>
                  <a:gd name="connsiteY2" fmla="*/ 812084 h 812084"/>
                  <a:gd name="connsiteX3" fmla="*/ 0 w 4998022"/>
                  <a:gd name="connsiteY3" fmla="*/ 812084 h 812084"/>
                  <a:gd name="connsiteX4" fmla="*/ 0 w 4998022"/>
                  <a:gd name="connsiteY4" fmla="*/ 0 h 812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8022" h="812084">
                    <a:moveTo>
                      <a:pt x="0" y="0"/>
                    </a:moveTo>
                    <a:lnTo>
                      <a:pt x="4998022" y="0"/>
                    </a:lnTo>
                    <a:lnTo>
                      <a:pt x="4998022" y="812084"/>
                    </a:lnTo>
                    <a:lnTo>
                      <a:pt x="0" y="8120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840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37353" tIns="76200" rIns="76200" bIns="76200" spcCol="1270" anchor="ctr"/>
              <a:lstStyle/>
              <a:p>
                <a:pPr defTabSz="1333500" eaLnBrk="1" hangingPunct="1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th-TH" sz="3000" b="1" dirty="0">
                    <a:solidFill>
                      <a:schemeClr val="tx1"/>
                    </a:solidFill>
                    <a:latin typeface="AngsanaUPC" panose="02020603050405020304" pitchFamily="18" charset="-34"/>
                    <a:cs typeface="AngsanaUPC" panose="02020603050405020304" pitchFamily="18" charset="-34"/>
                  </a:rPr>
                  <a:t>เป็นส่วนหนึ่งของหลักสูตร</a:t>
                </a: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2319605" y="3678163"/>
                <a:ext cx="846050" cy="846224"/>
              </a:xfrm>
              <a:prstGeom prst="ellipse">
                <a:avLst/>
              </a:prstGeom>
              <a:ln>
                <a:solidFill>
                  <a:srgbClr val="FF9900"/>
                </a:solidFill>
              </a:ln>
            </p:spPr>
            <p:style>
              <a:lnRef idx="2">
                <a:scrgbClr r="0" g="0" b="0"/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39" name="สี่เหลี่ยมผืนผ้า 19"/>
            <p:cNvSpPr/>
            <p:nvPr/>
          </p:nvSpPr>
          <p:spPr>
            <a:xfrm>
              <a:off x="2275160" y="3789299"/>
              <a:ext cx="928591" cy="643003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US" sz="3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2</a:t>
              </a:r>
              <a:endParaRPr lang="th-TH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  <p:grpSp>
        <p:nvGrpSpPr>
          <p:cNvPr id="9" name="Group 42"/>
          <p:cNvGrpSpPr>
            <a:grpSpLocks/>
          </p:cNvGrpSpPr>
          <p:nvPr/>
        </p:nvGrpSpPr>
        <p:grpSpPr bwMode="auto">
          <a:xfrm>
            <a:off x="1187624" y="4023024"/>
            <a:ext cx="5752927" cy="900161"/>
            <a:chOff x="1987877" y="4677654"/>
            <a:chExt cx="5752475" cy="900048"/>
          </a:xfrm>
        </p:grpSpPr>
        <p:grpSp>
          <p:nvGrpSpPr>
            <p:cNvPr id="8215" name="Group 36"/>
            <p:cNvGrpSpPr>
              <a:grpSpLocks/>
            </p:cNvGrpSpPr>
            <p:nvPr/>
          </p:nvGrpSpPr>
          <p:grpSpPr bwMode="auto">
            <a:xfrm>
              <a:off x="2073422" y="4677654"/>
              <a:ext cx="5666930" cy="900048"/>
              <a:chOff x="2073422" y="4677654"/>
              <a:chExt cx="5666930" cy="900048"/>
            </a:xfrm>
          </p:grpSpPr>
          <p:sp>
            <p:nvSpPr>
              <p:cNvPr id="32" name="Freeform 31"/>
              <p:cNvSpPr/>
              <p:nvPr/>
            </p:nvSpPr>
            <p:spPr>
              <a:xfrm>
                <a:off x="2497252" y="4677702"/>
                <a:ext cx="5243100" cy="900000"/>
              </a:xfrm>
              <a:custGeom>
                <a:avLst/>
                <a:gdLst>
                  <a:gd name="connsiteX0" fmla="*/ 0 w 5244104"/>
                  <a:gd name="connsiteY0" fmla="*/ 0 h 812084"/>
                  <a:gd name="connsiteX1" fmla="*/ 5244104 w 5244104"/>
                  <a:gd name="connsiteY1" fmla="*/ 0 h 812084"/>
                  <a:gd name="connsiteX2" fmla="*/ 5244104 w 5244104"/>
                  <a:gd name="connsiteY2" fmla="*/ 812084 h 812084"/>
                  <a:gd name="connsiteX3" fmla="*/ 0 w 5244104"/>
                  <a:gd name="connsiteY3" fmla="*/ 812084 h 812084"/>
                  <a:gd name="connsiteX4" fmla="*/ 0 w 5244104"/>
                  <a:gd name="connsiteY4" fmla="*/ 0 h 812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44104" h="812084">
                    <a:moveTo>
                      <a:pt x="0" y="0"/>
                    </a:moveTo>
                    <a:lnTo>
                      <a:pt x="5244104" y="0"/>
                    </a:lnTo>
                    <a:lnTo>
                      <a:pt x="5244104" y="812084"/>
                    </a:lnTo>
                    <a:lnTo>
                      <a:pt x="0" y="8120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840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37353" tIns="76200" rIns="76200" bIns="76200" spcCol="1270" anchor="b"/>
              <a:lstStyle/>
              <a:p>
                <a:pPr defTabSz="1333500" eaLnBrk="1" hangingPunct="1">
                  <a:lnSpc>
                    <a:spcPts val="2600"/>
                  </a:lnSpc>
                  <a:spcAft>
                    <a:spcPts val="0"/>
                  </a:spcAft>
                  <a:defRPr/>
                </a:pPr>
                <a:r>
                  <a:rPr lang="th-TH" sz="3000" b="1" dirty="0">
                    <a:solidFill>
                      <a:schemeClr val="tx1"/>
                    </a:solidFill>
                    <a:latin typeface="AngsanaUPC" panose="02020603050405020304" pitchFamily="18" charset="-34"/>
                    <a:cs typeface="AngsanaUPC" panose="02020603050405020304" pitchFamily="18" charset="-34"/>
                  </a:rPr>
                  <a:t>เป็นความรับผิดชอบร่วมของสถานศึกษาและสถานประกอบการตามมาตรฐานสหกิจศึกษา</a:t>
                </a: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2073422" y="4677654"/>
                <a:ext cx="846072" cy="846032"/>
              </a:xfrm>
              <a:prstGeom prst="ellipse">
                <a:avLst/>
              </a:prstGeom>
              <a:ln>
                <a:solidFill>
                  <a:srgbClr val="FF9900"/>
                </a:solidFill>
              </a:ln>
            </p:spPr>
            <p:style>
              <a:lnRef idx="2">
                <a:scrgbClr r="0" g="0" b="0"/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40" name="สี่เหลี่ยมผืนผ้า 19"/>
            <p:cNvSpPr/>
            <p:nvPr/>
          </p:nvSpPr>
          <p:spPr>
            <a:xfrm>
              <a:off x="1987877" y="4803694"/>
              <a:ext cx="928614" cy="64285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US" sz="3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3</a:t>
              </a:r>
              <a:endParaRPr lang="th-TH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  <p:grpSp>
        <p:nvGrpSpPr>
          <p:cNvPr id="12" name="กลุ่ม 5"/>
          <p:cNvGrpSpPr>
            <a:grpSpLocks/>
          </p:cNvGrpSpPr>
          <p:nvPr/>
        </p:nvGrpSpPr>
        <p:grpSpPr bwMode="auto">
          <a:xfrm>
            <a:off x="555625" y="4885085"/>
            <a:ext cx="3871913" cy="1614487"/>
            <a:chOff x="555625" y="4938713"/>
            <a:chExt cx="3871913" cy="1614487"/>
          </a:xfrm>
        </p:grpSpPr>
        <p:sp>
          <p:nvSpPr>
            <p:cNvPr id="4" name="TextBox 3"/>
            <p:cNvSpPr txBox="1"/>
            <p:nvPr/>
          </p:nvSpPr>
          <p:spPr>
            <a:xfrm>
              <a:off x="555625" y="5229225"/>
              <a:ext cx="3871913" cy="1323975"/>
            </a:xfrm>
            <a:prstGeom prst="rect">
              <a:avLst/>
            </a:prstGeom>
            <a:noFill/>
            <a:ln w="38100">
              <a:solidFill>
                <a:srgbClr val="FF9900"/>
              </a:solidFill>
            </a:ln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th-TH" b="1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AngsanaUPC" panose="02020603050405020304" pitchFamily="18" charset="-34"/>
                  <a:cs typeface="AngsanaUPC" panose="02020603050405020304" pitchFamily="18" charset="-34"/>
                </a:rPr>
                <a:t>พันธ</a:t>
              </a:r>
              <a:r>
                <a:rPr lang="th-TH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ngsanaUPC" panose="02020603050405020304" pitchFamily="18" charset="-34"/>
                  <a:cs typeface="AngsanaUPC" panose="02020603050405020304" pitchFamily="18" charset="-34"/>
                </a:rPr>
                <a:t>กิจสัมพันธ์ระหว่างมหาวิทยาลัยกับสถานประกอบการ </a:t>
              </a:r>
              <a:endPara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endParaRPr>
            </a:p>
            <a:p>
              <a:pPr eaLnBrk="1" hangingPunct="1">
                <a:defRPr/>
              </a:pPr>
              <a:r>
                <a:rPr 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ngsanaUPC" panose="02020603050405020304" pitchFamily="18" charset="-34"/>
                  <a:cs typeface="AngsanaUPC" panose="02020603050405020304" pitchFamily="18" charset="-34"/>
                </a:rPr>
                <a:t>(University – Workplace Engagement)</a:t>
              </a:r>
              <a:endParaRPr lang="th-TH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  <p:cxnSp>
          <p:nvCxnSpPr>
            <p:cNvPr id="10" name="ตัวเชื่อมต่อตรง 9"/>
            <p:cNvCxnSpPr/>
            <p:nvPr/>
          </p:nvCxnSpPr>
          <p:spPr>
            <a:xfrm>
              <a:off x="2187575" y="4938713"/>
              <a:ext cx="0" cy="290512"/>
            </a:xfrm>
            <a:prstGeom prst="line">
              <a:avLst/>
            </a:prstGeom>
            <a:ln w="5715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08" name="TextBox 10"/>
          <p:cNvSpPr txBox="1">
            <a:spLocks noChangeArrowheads="1"/>
          </p:cNvSpPr>
          <p:nvPr/>
        </p:nvSpPr>
        <p:spPr bwMode="auto">
          <a:xfrm>
            <a:off x="4932363" y="5031135"/>
            <a:ext cx="14335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ร่วมคิด ร่วมทำ</a:t>
            </a:r>
          </a:p>
        </p:txBody>
      </p:sp>
      <p:sp>
        <p:nvSpPr>
          <p:cNvPr id="8209" name="TextBox 41"/>
          <p:cNvSpPr txBox="1">
            <a:spLocks noChangeArrowheads="1"/>
          </p:cNvSpPr>
          <p:nvPr/>
        </p:nvSpPr>
        <p:spPr bwMode="auto">
          <a:xfrm>
            <a:off x="4932363" y="5462935"/>
            <a:ext cx="358784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เป็นผลดีด้วยกันทุกฝ่าย </a:t>
            </a:r>
            <a:r>
              <a:rPr lang="en-US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(Mutual Benefit)</a:t>
            </a:r>
            <a:endParaRPr lang="th-TH" altLang="th-TH" sz="24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8210" name="TextBox 43"/>
          <p:cNvSpPr txBox="1">
            <a:spLocks noChangeArrowheads="1"/>
          </p:cNvSpPr>
          <p:nvPr/>
        </p:nvSpPr>
        <p:spPr bwMode="auto">
          <a:xfrm>
            <a:off x="4945063" y="5896322"/>
            <a:ext cx="28632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เป็นเรียนรู้ร่วมกัน </a:t>
            </a:r>
            <a:r>
              <a:rPr lang="en-US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(Scholarship)</a:t>
            </a:r>
            <a:endParaRPr lang="th-TH" altLang="th-TH" sz="24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8211" name="TextBox 44"/>
          <p:cNvSpPr txBox="1">
            <a:spLocks noChangeArrowheads="1"/>
          </p:cNvSpPr>
          <p:nvPr/>
        </p:nvSpPr>
        <p:spPr bwMode="auto">
          <a:xfrm>
            <a:off x="4945063" y="6297960"/>
            <a:ext cx="360547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เกิดผลกระทบทางสังคม </a:t>
            </a:r>
            <a:r>
              <a:rPr lang="en-US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(Social Impacts)</a:t>
            </a:r>
            <a:endParaRPr lang="th-TH" altLang="th-TH" sz="24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572000" y="5175597"/>
            <a:ext cx="287338" cy="1439863"/>
            <a:chOff x="4572000" y="5175597"/>
            <a:chExt cx="287338" cy="1439863"/>
          </a:xfrm>
        </p:grpSpPr>
        <p:sp>
          <p:nvSpPr>
            <p:cNvPr id="15" name="ลูกศรขวา 14"/>
            <p:cNvSpPr/>
            <p:nvPr/>
          </p:nvSpPr>
          <p:spPr>
            <a:xfrm>
              <a:off x="4573588" y="5175597"/>
              <a:ext cx="285750" cy="144463"/>
            </a:xfrm>
            <a:prstGeom prst="rightArrow">
              <a:avLst/>
            </a:prstGeom>
            <a:solidFill>
              <a:srgbClr val="FF9900"/>
            </a:solidFill>
            <a:ln w="0">
              <a:solidFill>
                <a:srgbClr val="FF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th-TH"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  <p:sp>
          <p:nvSpPr>
            <p:cNvPr id="49" name="ลูกศรขวา 48"/>
            <p:cNvSpPr/>
            <p:nvPr/>
          </p:nvSpPr>
          <p:spPr>
            <a:xfrm>
              <a:off x="4572000" y="5607397"/>
              <a:ext cx="285750" cy="144463"/>
            </a:xfrm>
            <a:prstGeom prst="rightArrow">
              <a:avLst/>
            </a:prstGeom>
            <a:solidFill>
              <a:srgbClr val="FF9900"/>
            </a:solidFill>
            <a:ln w="0">
              <a:solidFill>
                <a:srgbClr val="FF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th-TH"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  <p:sp>
          <p:nvSpPr>
            <p:cNvPr id="50" name="ลูกศรขวา 49"/>
            <p:cNvSpPr/>
            <p:nvPr/>
          </p:nvSpPr>
          <p:spPr>
            <a:xfrm>
              <a:off x="4572000" y="6039197"/>
              <a:ext cx="285750" cy="144463"/>
            </a:xfrm>
            <a:prstGeom prst="rightArrow">
              <a:avLst/>
            </a:prstGeom>
            <a:solidFill>
              <a:srgbClr val="FF9900"/>
            </a:solidFill>
            <a:ln w="0">
              <a:solidFill>
                <a:srgbClr val="FF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th-TH"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  <p:sp>
          <p:nvSpPr>
            <p:cNvPr id="51" name="ลูกศรขวา 50"/>
            <p:cNvSpPr/>
            <p:nvPr/>
          </p:nvSpPr>
          <p:spPr>
            <a:xfrm>
              <a:off x="4572000" y="6470997"/>
              <a:ext cx="285750" cy="144463"/>
            </a:xfrm>
            <a:prstGeom prst="rightArrow">
              <a:avLst/>
            </a:prstGeom>
            <a:solidFill>
              <a:srgbClr val="FF9900"/>
            </a:solidFill>
            <a:ln w="0">
              <a:solidFill>
                <a:srgbClr val="FF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th-TH"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7218406" y="2268265"/>
            <a:ext cx="1818090" cy="18088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ปฏิบัติงานไม่ใช่ฝึกงานหรือดูงาน </a:t>
            </a:r>
          </a:p>
          <a:p>
            <a:pPr algn="ctr"/>
            <a:r>
              <a:rPr lang="th-TH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หรือฝึก</a:t>
            </a:r>
            <a:endParaRPr lang="en-US" dirty="0" smtClean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pPr algn="ctr"/>
            <a:r>
              <a:rPr lang="th-TH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สหกิจศึกษา</a:t>
            </a:r>
            <a:endParaRPr lang="th-TH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6948296" y="2439268"/>
            <a:ext cx="252000" cy="324000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36" name="Group 35"/>
          <p:cNvGrpSpPr/>
          <p:nvPr/>
        </p:nvGrpSpPr>
        <p:grpSpPr>
          <a:xfrm>
            <a:off x="-108520" y="260648"/>
            <a:ext cx="4032448" cy="792088"/>
            <a:chOff x="-108520" y="404664"/>
            <a:chExt cx="4032448" cy="792088"/>
          </a:xfrm>
        </p:grpSpPr>
        <p:sp>
          <p:nvSpPr>
            <p:cNvPr id="37" name="Pentagon 36"/>
            <p:cNvSpPr/>
            <p:nvPr/>
          </p:nvSpPr>
          <p:spPr>
            <a:xfrm>
              <a:off x="-108520" y="404664"/>
              <a:ext cx="4032448" cy="792088"/>
            </a:xfrm>
            <a:prstGeom prst="homePlate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2" name="Rectangle 2"/>
            <p:cNvSpPr txBox="1">
              <a:spLocks noChangeArrowheads="1"/>
            </p:cNvSpPr>
            <p:nvPr/>
          </p:nvSpPr>
          <p:spPr bwMode="auto">
            <a:xfrm>
              <a:off x="-1" y="515144"/>
              <a:ext cx="377991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361950">
                <a:defRPr/>
              </a:pPr>
              <a:r>
                <a:rPr lang="th-TH" sz="4500" b="1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2. สหกิจศึกษา </a:t>
              </a:r>
              <a:r>
                <a:rPr lang="th-TH" sz="4000" b="1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UPC" panose="02020603050405020304" pitchFamily="18" charset="-34"/>
                  <a:cs typeface="AngsanaUPC" panose="02020603050405020304" pitchFamily="18" charset="-34"/>
                </a:rPr>
                <a:t>(ต่อ)</a:t>
              </a:r>
              <a:endParaRPr lang="en-US" sz="38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8208" grpId="0"/>
      <p:bldP spid="8209" grpId="0"/>
      <p:bldP spid="8210" grpId="0"/>
      <p:bldP spid="8211" grpId="0"/>
      <p:bldP spid="8" grpId="0" animBg="1"/>
      <p:bldP spid="1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2&quot; unique_id=&quot;10247&quot;&gt;&lt;object type=&quot;3&quot; unique_id=&quot;10248&quot;&gt;&lt;property id=&quot;20148&quot; value=&quot;5&quot;/&gt;&lt;property id=&quot;20300&quot; value=&quot;Slide 1 - &amp;quot;ooperative Education&amp;quot;&quot;/&gt;&lt;property id=&quot;20307&quot; value=&quot;294&quot;/&gt;&lt;/object&gt;&lt;object type=&quot;3&quot; unique_id=&quot;10249&quot;&gt;&lt;property id=&quot;20148&quot; value=&quot;5&quot;/&gt;&lt;property id=&quot;20300&quot; value=&quot;Slide 2&quot;/&gt;&lt;property id=&quot;20307&quot; value=&quot;300&quot;/&gt;&lt;/object&gt;&lt;object type=&quot;3&quot; unique_id=&quot;10250&quot;&gt;&lt;property id=&quot;20148&quot; value=&quot;5&quot;/&gt;&lt;property id=&quot;20300&quot; value=&quot;Slide 3&quot;/&gt;&lt;property id=&quot;20307&quot; value=&quot;295&quot;/&gt;&lt;/object&gt;&lt;object type=&quot;3&quot; unique_id=&quot;10251&quot;&gt;&lt;property id=&quot;20148&quot; value=&quot;5&quot;/&gt;&lt;property id=&quot;20300&quot; value=&quot;Slide 4&quot;/&gt;&lt;property id=&quot;20307&quot; value=&quot;299&quot;/&gt;&lt;/object&gt;&lt;object type=&quot;3&quot; unique_id=&quot;10252&quot;&gt;&lt;property id=&quot;20148&quot; value=&quot;5&quot;/&gt;&lt;property id=&quot;20300&quot; value=&quot;Slide 5&quot;/&gt;&lt;property id=&quot;20307&quot; value=&quot;304&quot;/&gt;&lt;/object&gt;&lt;object type=&quot;3&quot; unique_id=&quot;10253&quot;&gt;&lt;property id=&quot;20148&quot; value=&quot;5&quot;/&gt;&lt;property id=&quot;20300&quot; value=&quot;Slide 6&quot;/&gt;&lt;property id=&quot;20307&quot; value=&quot;310&quot;/&gt;&lt;/object&gt;&lt;object type=&quot;3&quot; unique_id=&quot;10254&quot;&gt;&lt;property id=&quot;20148&quot; value=&quot;5&quot;/&gt;&lt;property id=&quot;20300&quot; value=&quot;Slide 7&quot;/&gt;&lt;property id=&quot;20307&quot; value=&quot;317&quot;/&gt;&lt;/object&gt;&lt;object type=&quot;3&quot; unique_id=&quot;10255&quot;&gt;&lt;property id=&quot;20148&quot; value=&quot;5&quot;/&gt;&lt;property id=&quot;20300&quot; value=&quot;Slide 8&quot;/&gt;&lt;property id=&quot;20307&quot; value=&quot;316&quot;/&gt;&lt;/object&gt;&lt;object type=&quot;3&quot; unique_id=&quot;10256&quot;&gt;&lt;property id=&quot;20148&quot; value=&quot;5&quot;/&gt;&lt;property id=&quot;20300&quot; value=&quot;Slide 9&quot;/&gt;&lt;property id=&quot;20307&quot; value=&quot;311&quot;/&gt;&lt;/object&gt;&lt;object type=&quot;3&quot; unique_id=&quot;10257&quot;&gt;&lt;property id=&quot;20148&quot; value=&quot;5&quot;/&gt;&lt;property id=&quot;20300&quot; value=&quot;Slide 10&quot;/&gt;&lt;property id=&quot;20307&quot; value=&quot;308&quot;/&gt;&lt;/object&gt;&lt;object type=&quot;3&quot; unique_id=&quot;10258&quot;&gt;&lt;property id=&quot;20148&quot; value=&quot;5&quot;/&gt;&lt;property id=&quot;20300&quot; value=&quot;Slide 11&quot;/&gt;&lt;property id=&quot;20307&quot; value=&quot;309&quot;/&gt;&lt;/object&gt;&lt;object type=&quot;3&quot; unique_id=&quot;10259&quot;&gt;&lt;property id=&quot;20148&quot; value=&quot;5&quot;/&gt;&lt;property id=&quot;20300&quot; value=&quot;Slide 12&quot;/&gt;&lt;property id=&quot;20307&quot; value=&quot;301&quot;/&gt;&lt;/object&gt;&lt;object type=&quot;3&quot; unique_id=&quot;10336&quot;&gt;&lt;property id=&quot;20148&quot; value=&quot;5&quot;/&gt;&lt;property id=&quot;20300&quot; value=&quot;Slide 13&quot;/&gt;&lt;property id=&quot;20307&quot; value=&quot;318&quot;/&gt;&lt;/object&gt;&lt;/object&gt;&lt;object type=&quot;8&quot; unique_id=&quot;10275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Crop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4012</TotalTime>
  <Words>1823</Words>
  <Application>Microsoft Office PowerPoint</Application>
  <PresentationFormat>On-screen Show (4:3)</PresentationFormat>
  <Paragraphs>248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7" baseType="lpstr">
      <vt:lpstr>Angsana New</vt:lpstr>
      <vt:lpstr>AngsanaUPC</vt:lpstr>
      <vt:lpstr>Arial</vt:lpstr>
      <vt:lpstr>Arial Black</vt:lpstr>
      <vt:lpstr>Calibri</vt:lpstr>
      <vt:lpstr>Cordia New</vt:lpstr>
      <vt:lpstr>DilleniaUPC</vt:lpstr>
      <vt:lpstr>Franklin Gothic Book</vt:lpstr>
      <vt:lpstr>KodchiangUPC</vt:lpstr>
      <vt:lpstr>LilyUPC</vt:lpstr>
      <vt:lpstr>TH SarabunPSK</vt:lpstr>
      <vt:lpstr>Crop</vt:lpstr>
      <vt:lpstr>PowerPoint Presentation</vt:lpstr>
      <vt:lpstr>PowerPoint Presentation</vt:lpstr>
      <vt:lpstr>PowerPoint Presentation</vt:lpstr>
      <vt:lpstr>PowerPoint Presentation</vt:lpstr>
      <vt:lpstr>Experiential Learning</vt:lpstr>
      <vt:lpstr>Experiential Learning…</vt:lpstr>
      <vt:lpstr>Retain what you learn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7. ก้าวใหม่:  สู่การเป็นสหกิจศึกษา 4.0 ในศตวรรษที่ 21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Cooperative Education</dc:title>
  <dc:creator>WUT</dc:creator>
  <cp:lastModifiedBy>วราภรณ์ ยงบรรทม</cp:lastModifiedBy>
  <cp:revision>394</cp:revision>
  <cp:lastPrinted>2017-12-06T03:09:37Z</cp:lastPrinted>
  <dcterms:created xsi:type="dcterms:W3CDTF">2009-01-29T02:20:56Z</dcterms:created>
  <dcterms:modified xsi:type="dcterms:W3CDTF">2020-02-24T08:33:37Z</dcterms:modified>
</cp:coreProperties>
</file>