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7" r:id="rId3"/>
    <p:sldId id="258" r:id="rId4"/>
    <p:sldId id="259" r:id="rId5"/>
    <p:sldId id="269" r:id="rId6"/>
    <p:sldId id="260" r:id="rId7"/>
    <p:sldId id="261" r:id="rId8"/>
    <p:sldId id="262" r:id="rId9"/>
    <p:sldId id="263" r:id="rId10"/>
    <p:sldId id="264" r:id="rId11"/>
    <p:sldId id="265" r:id="rId12"/>
    <p:sldId id="266" r:id="rId13"/>
    <p:sldId id="267" r:id="rId14"/>
  </p:sldIdLst>
  <p:sldSz cx="9906000" cy="6858000" type="A4"/>
  <p:notesSz cx="6797675" cy="9926638"/>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302" y="-90"/>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ภาพนิ่งชื่อเรื่อง">
    <p:spTree>
      <p:nvGrpSpPr>
        <p:cNvPr id="1" name=""/>
        <p:cNvGrpSpPr/>
        <p:nvPr/>
      </p:nvGrpSpPr>
      <p:grpSpPr>
        <a:xfrm>
          <a:off x="0" y="0"/>
          <a:ext cx="0" cy="0"/>
          <a:chOff x="0" y="0"/>
          <a:chExt cx="0" cy="0"/>
        </a:xfrm>
      </p:grpSpPr>
      <p:sp>
        <p:nvSpPr>
          <p:cNvPr id="2" name="ชื่อเรื่อง 1"/>
          <p:cNvSpPr>
            <a:spLocks noGrp="1"/>
          </p:cNvSpPr>
          <p:nvPr>
            <p:ph type="ctrTitle"/>
          </p:nvPr>
        </p:nvSpPr>
        <p:spPr>
          <a:xfrm>
            <a:off x="742950" y="2130426"/>
            <a:ext cx="8420100" cy="1470025"/>
          </a:xfrm>
        </p:spPr>
        <p:txBody>
          <a:bodyPr/>
          <a:lstStyle/>
          <a:p>
            <a:r>
              <a:rPr lang="th-TH" smtClean="0"/>
              <a:t>คลิกเพื่อแก้ไขลักษณะชื่อเรื่องต้นแบบ</a:t>
            </a:r>
            <a:endParaRPr lang="th-TH"/>
          </a:p>
        </p:txBody>
      </p:sp>
      <p:sp>
        <p:nvSpPr>
          <p:cNvPr id="3" name="ชื่อเรื่องรอง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h-TH" smtClean="0"/>
              <a:t>คลิกเพื่อแก้ไขลักษณะชื่อเรื่องรองต้นแบบ</a:t>
            </a:r>
            <a:endParaRPr lang="th-TH"/>
          </a:p>
        </p:txBody>
      </p:sp>
      <p:sp>
        <p:nvSpPr>
          <p:cNvPr id="4" name="ตัวแทนวันที่ 3"/>
          <p:cNvSpPr>
            <a:spLocks noGrp="1"/>
          </p:cNvSpPr>
          <p:nvPr>
            <p:ph type="dt" sz="half" idx="10"/>
          </p:nvPr>
        </p:nvSpPr>
        <p:spPr/>
        <p:txBody>
          <a:bodyPr/>
          <a:lstStyle/>
          <a:p>
            <a:fld id="{95E3E901-68CD-4D98-9EC0-99F03FA17A0A}" type="datetimeFigureOut">
              <a:rPr lang="th-TH" smtClean="0"/>
              <a:t>01/08/56</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4274984972"/>
      </p:ext>
    </p:extLst>
  </p:cSld>
  <p:clrMapOvr>
    <a:masterClrMapping/>
  </p:clrMapOvr>
  <p:transition spd="slow">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ชื่อเรื่องและข้อความแนวตั้ง">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smtClean="0"/>
              <a:t>คลิกเพื่อแก้ไขลักษณะชื่อเรื่องต้นแบบ</a:t>
            </a:r>
            <a:endParaRPr lang="th-TH"/>
          </a:p>
        </p:txBody>
      </p:sp>
      <p:sp>
        <p:nvSpPr>
          <p:cNvPr id="3" name="ตัวแทนข้อความแนวตั้ง 2"/>
          <p:cNvSpPr>
            <a:spLocks noGrp="1"/>
          </p:cNvSpPr>
          <p:nvPr>
            <p:ph type="body" orient="vert" idx="1"/>
          </p:nvPr>
        </p:nvSpPr>
        <p:spPr/>
        <p:txBody>
          <a:bodyPr vert="eaVert"/>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วันที่ 3"/>
          <p:cNvSpPr>
            <a:spLocks noGrp="1"/>
          </p:cNvSpPr>
          <p:nvPr>
            <p:ph type="dt" sz="half" idx="10"/>
          </p:nvPr>
        </p:nvSpPr>
        <p:spPr/>
        <p:txBody>
          <a:bodyPr/>
          <a:lstStyle/>
          <a:p>
            <a:fld id="{95E3E901-68CD-4D98-9EC0-99F03FA17A0A}" type="datetimeFigureOut">
              <a:rPr lang="th-TH" smtClean="0"/>
              <a:t>01/08/56</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3623883645"/>
      </p:ext>
    </p:extLst>
  </p:cSld>
  <p:clrMapOvr>
    <a:masterClrMapping/>
  </p:clrMapOvr>
  <p:transition spd="slow">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ข้อความและชื่อเรื่องแนวตั้ง">
    <p:spTree>
      <p:nvGrpSpPr>
        <p:cNvPr id="1" name=""/>
        <p:cNvGrpSpPr/>
        <p:nvPr/>
      </p:nvGrpSpPr>
      <p:grpSpPr>
        <a:xfrm>
          <a:off x="0" y="0"/>
          <a:ext cx="0" cy="0"/>
          <a:chOff x="0" y="0"/>
          <a:chExt cx="0" cy="0"/>
        </a:xfrm>
      </p:grpSpPr>
      <p:sp>
        <p:nvSpPr>
          <p:cNvPr id="2" name="ชื่อเรื่องแนวตั้ง 1"/>
          <p:cNvSpPr>
            <a:spLocks noGrp="1"/>
          </p:cNvSpPr>
          <p:nvPr>
            <p:ph type="title" orient="vert"/>
          </p:nvPr>
        </p:nvSpPr>
        <p:spPr>
          <a:xfrm>
            <a:off x="7181850" y="274639"/>
            <a:ext cx="2228850" cy="5851525"/>
          </a:xfrm>
        </p:spPr>
        <p:txBody>
          <a:bodyPr vert="eaVert"/>
          <a:lstStyle/>
          <a:p>
            <a:r>
              <a:rPr lang="th-TH" smtClean="0"/>
              <a:t>คลิกเพื่อแก้ไขลักษณะชื่อเรื่องต้นแบบ</a:t>
            </a:r>
            <a:endParaRPr lang="th-TH"/>
          </a:p>
        </p:txBody>
      </p:sp>
      <p:sp>
        <p:nvSpPr>
          <p:cNvPr id="3" name="ตัวแทนข้อความแนวตั้ง 2"/>
          <p:cNvSpPr>
            <a:spLocks noGrp="1"/>
          </p:cNvSpPr>
          <p:nvPr>
            <p:ph type="body" orient="vert" idx="1"/>
          </p:nvPr>
        </p:nvSpPr>
        <p:spPr>
          <a:xfrm>
            <a:off x="495300" y="274639"/>
            <a:ext cx="6521450" cy="5851525"/>
          </a:xfrm>
        </p:spPr>
        <p:txBody>
          <a:bodyPr vert="eaVert"/>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วันที่ 3"/>
          <p:cNvSpPr>
            <a:spLocks noGrp="1"/>
          </p:cNvSpPr>
          <p:nvPr>
            <p:ph type="dt" sz="half" idx="10"/>
          </p:nvPr>
        </p:nvSpPr>
        <p:spPr/>
        <p:txBody>
          <a:bodyPr/>
          <a:lstStyle/>
          <a:p>
            <a:fld id="{95E3E901-68CD-4D98-9EC0-99F03FA17A0A}" type="datetimeFigureOut">
              <a:rPr lang="th-TH" smtClean="0"/>
              <a:t>01/08/56</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452696204"/>
      </p:ext>
    </p:extLst>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ชื่อเรื่องและเนื้อหา">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smtClean="0"/>
              <a:t>คลิกเพื่อแก้ไขลักษณะชื่อเรื่องต้นแบบ</a:t>
            </a:r>
            <a:endParaRPr lang="th-TH"/>
          </a:p>
        </p:txBody>
      </p:sp>
      <p:sp>
        <p:nvSpPr>
          <p:cNvPr id="3" name="ตัวแทนเนื้อหา 2"/>
          <p:cNvSpPr>
            <a:spLocks noGrp="1"/>
          </p:cNvSpPr>
          <p:nvPr>
            <p:ph idx="1"/>
          </p:nvPr>
        </p:nvSpPr>
        <p:spPr/>
        <p:txBody>
          <a:body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วันที่ 3"/>
          <p:cNvSpPr>
            <a:spLocks noGrp="1"/>
          </p:cNvSpPr>
          <p:nvPr>
            <p:ph type="dt" sz="half" idx="10"/>
          </p:nvPr>
        </p:nvSpPr>
        <p:spPr/>
        <p:txBody>
          <a:bodyPr/>
          <a:lstStyle/>
          <a:p>
            <a:fld id="{95E3E901-68CD-4D98-9EC0-99F03FA17A0A}" type="datetimeFigureOut">
              <a:rPr lang="th-TH" smtClean="0"/>
              <a:t>01/08/56</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3090699609"/>
      </p:ext>
    </p:extLst>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ส่วนหัวของส่วน">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782506" y="4406901"/>
            <a:ext cx="8420100" cy="1362075"/>
          </a:xfrm>
        </p:spPr>
        <p:txBody>
          <a:bodyPr anchor="t"/>
          <a:lstStyle>
            <a:lvl1pPr algn="l">
              <a:defRPr sz="4000" b="1" cap="all"/>
            </a:lvl1pPr>
          </a:lstStyle>
          <a:p>
            <a:r>
              <a:rPr lang="th-TH" smtClean="0"/>
              <a:t>คลิกเพื่อแก้ไขลักษณะชื่อเรื่องต้นแบบ</a:t>
            </a:r>
            <a:endParaRPr lang="th-TH"/>
          </a:p>
        </p:txBody>
      </p:sp>
      <p:sp>
        <p:nvSpPr>
          <p:cNvPr id="3" name="ตัวแทนข้อความ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h-TH" smtClean="0"/>
              <a:t>คลิกเพื่อแก้ไขลักษณะของข้อความต้นแบบ</a:t>
            </a:r>
          </a:p>
        </p:txBody>
      </p:sp>
      <p:sp>
        <p:nvSpPr>
          <p:cNvPr id="4" name="ตัวแทนวันที่ 3"/>
          <p:cNvSpPr>
            <a:spLocks noGrp="1"/>
          </p:cNvSpPr>
          <p:nvPr>
            <p:ph type="dt" sz="half" idx="10"/>
          </p:nvPr>
        </p:nvSpPr>
        <p:spPr/>
        <p:txBody>
          <a:bodyPr/>
          <a:lstStyle/>
          <a:p>
            <a:fld id="{95E3E901-68CD-4D98-9EC0-99F03FA17A0A}" type="datetimeFigureOut">
              <a:rPr lang="th-TH" smtClean="0"/>
              <a:t>01/08/56</a:t>
            </a:fld>
            <a:endParaRPr lang="th-TH"/>
          </a:p>
        </p:txBody>
      </p:sp>
      <p:sp>
        <p:nvSpPr>
          <p:cNvPr id="5" name="ตัวแทนท้ายกระดาษ 4"/>
          <p:cNvSpPr>
            <a:spLocks noGrp="1"/>
          </p:cNvSpPr>
          <p:nvPr>
            <p:ph type="ftr" sz="quarter" idx="11"/>
          </p:nvPr>
        </p:nvSpPr>
        <p:spPr/>
        <p:txBody>
          <a:bodyPr/>
          <a:lstStyle/>
          <a:p>
            <a:endParaRPr lang="th-TH"/>
          </a:p>
        </p:txBody>
      </p:sp>
      <p:sp>
        <p:nvSpPr>
          <p:cNvPr id="6" name="ตัวแทนหมายเลขภาพนิ่ง 5"/>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571787620"/>
      </p:ext>
    </p:extLst>
  </p:cSld>
  <p:clrMapOvr>
    <a:masterClrMapping/>
  </p:clrMapOvr>
  <p:transition spd="slow">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เนื้อหา 2 ส่วน">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smtClean="0"/>
              <a:t>คลิกเพื่อแก้ไขลักษณะชื่อเรื่องต้นแบบ</a:t>
            </a:r>
            <a:endParaRPr lang="th-TH"/>
          </a:p>
        </p:txBody>
      </p:sp>
      <p:sp>
        <p:nvSpPr>
          <p:cNvPr id="3" name="ตัวแทนเนื้อหา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เนื้อหา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5" name="ตัวแทนวันที่ 4"/>
          <p:cNvSpPr>
            <a:spLocks noGrp="1"/>
          </p:cNvSpPr>
          <p:nvPr>
            <p:ph type="dt" sz="half" idx="10"/>
          </p:nvPr>
        </p:nvSpPr>
        <p:spPr/>
        <p:txBody>
          <a:bodyPr/>
          <a:lstStyle/>
          <a:p>
            <a:fld id="{95E3E901-68CD-4D98-9EC0-99F03FA17A0A}" type="datetimeFigureOut">
              <a:rPr lang="th-TH" smtClean="0"/>
              <a:t>01/08/56</a:t>
            </a:fld>
            <a:endParaRPr lang="th-TH"/>
          </a:p>
        </p:txBody>
      </p:sp>
      <p:sp>
        <p:nvSpPr>
          <p:cNvPr id="6" name="ตัวแทนท้ายกระดาษ 5"/>
          <p:cNvSpPr>
            <a:spLocks noGrp="1"/>
          </p:cNvSpPr>
          <p:nvPr>
            <p:ph type="ftr" sz="quarter" idx="11"/>
          </p:nvPr>
        </p:nvSpPr>
        <p:spPr/>
        <p:txBody>
          <a:bodyPr/>
          <a:lstStyle/>
          <a:p>
            <a:endParaRPr lang="th-TH"/>
          </a:p>
        </p:txBody>
      </p:sp>
      <p:sp>
        <p:nvSpPr>
          <p:cNvPr id="7" name="ตัวแทนหมายเลขภาพนิ่ง 6"/>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72549466"/>
      </p:ext>
    </p:extLst>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การเปรียบเทียบ">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lvl1pPr>
              <a:defRPr/>
            </a:lvl1pPr>
          </a:lstStyle>
          <a:p>
            <a:r>
              <a:rPr lang="th-TH" smtClean="0"/>
              <a:t>คลิกเพื่อแก้ไขลักษณะชื่อเรื่องต้นแบบ</a:t>
            </a:r>
            <a:endParaRPr lang="th-TH"/>
          </a:p>
        </p:txBody>
      </p:sp>
      <p:sp>
        <p:nvSpPr>
          <p:cNvPr id="3" name="ตัวแทนข้อความ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h-TH" smtClean="0"/>
              <a:t>คลิกเพื่อแก้ไขลักษณะของข้อความต้นแบบ</a:t>
            </a:r>
          </a:p>
        </p:txBody>
      </p:sp>
      <p:sp>
        <p:nvSpPr>
          <p:cNvPr id="4" name="ตัวแทนเนื้อหา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5" name="ตัวแทนข้อความ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h-TH" smtClean="0"/>
              <a:t>คลิกเพื่อแก้ไขลักษณะของข้อความต้นแบบ</a:t>
            </a:r>
          </a:p>
        </p:txBody>
      </p:sp>
      <p:sp>
        <p:nvSpPr>
          <p:cNvPr id="6" name="ตัวแทนเนื้อหา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7" name="ตัวแทนวันที่ 6"/>
          <p:cNvSpPr>
            <a:spLocks noGrp="1"/>
          </p:cNvSpPr>
          <p:nvPr>
            <p:ph type="dt" sz="half" idx="10"/>
          </p:nvPr>
        </p:nvSpPr>
        <p:spPr/>
        <p:txBody>
          <a:bodyPr/>
          <a:lstStyle/>
          <a:p>
            <a:fld id="{95E3E901-68CD-4D98-9EC0-99F03FA17A0A}" type="datetimeFigureOut">
              <a:rPr lang="th-TH" smtClean="0"/>
              <a:t>01/08/56</a:t>
            </a:fld>
            <a:endParaRPr lang="th-TH"/>
          </a:p>
        </p:txBody>
      </p:sp>
      <p:sp>
        <p:nvSpPr>
          <p:cNvPr id="8" name="ตัวแทนท้ายกระดาษ 7"/>
          <p:cNvSpPr>
            <a:spLocks noGrp="1"/>
          </p:cNvSpPr>
          <p:nvPr>
            <p:ph type="ftr" sz="quarter" idx="11"/>
          </p:nvPr>
        </p:nvSpPr>
        <p:spPr/>
        <p:txBody>
          <a:bodyPr/>
          <a:lstStyle/>
          <a:p>
            <a:endParaRPr lang="th-TH"/>
          </a:p>
        </p:txBody>
      </p:sp>
      <p:sp>
        <p:nvSpPr>
          <p:cNvPr id="9" name="ตัวแทนหมายเลขภาพนิ่ง 8"/>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2032880959"/>
      </p:ext>
    </p:extLst>
  </p:cSld>
  <p:clrMapOvr>
    <a:masterClrMapping/>
  </p:clrMapOvr>
  <p:transition spd="slow">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เฉพาะชื่อเรื่อง">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lang="th-TH" smtClean="0"/>
              <a:t>คลิกเพื่อแก้ไขลักษณะชื่อเรื่องต้นแบบ</a:t>
            </a:r>
            <a:endParaRPr lang="th-TH"/>
          </a:p>
        </p:txBody>
      </p:sp>
      <p:sp>
        <p:nvSpPr>
          <p:cNvPr id="3" name="ตัวแทนวันที่ 2"/>
          <p:cNvSpPr>
            <a:spLocks noGrp="1"/>
          </p:cNvSpPr>
          <p:nvPr>
            <p:ph type="dt" sz="half" idx="10"/>
          </p:nvPr>
        </p:nvSpPr>
        <p:spPr/>
        <p:txBody>
          <a:bodyPr/>
          <a:lstStyle/>
          <a:p>
            <a:fld id="{95E3E901-68CD-4D98-9EC0-99F03FA17A0A}" type="datetimeFigureOut">
              <a:rPr lang="th-TH" smtClean="0"/>
              <a:t>01/08/56</a:t>
            </a:fld>
            <a:endParaRPr lang="th-TH"/>
          </a:p>
        </p:txBody>
      </p:sp>
      <p:sp>
        <p:nvSpPr>
          <p:cNvPr id="4" name="ตัวแทนท้ายกระดาษ 3"/>
          <p:cNvSpPr>
            <a:spLocks noGrp="1"/>
          </p:cNvSpPr>
          <p:nvPr>
            <p:ph type="ftr" sz="quarter" idx="11"/>
          </p:nvPr>
        </p:nvSpPr>
        <p:spPr/>
        <p:txBody>
          <a:bodyPr/>
          <a:lstStyle/>
          <a:p>
            <a:endParaRPr lang="th-TH"/>
          </a:p>
        </p:txBody>
      </p:sp>
      <p:sp>
        <p:nvSpPr>
          <p:cNvPr id="5" name="ตัวแทนหมายเลขภาพนิ่ง 4"/>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2069637430"/>
      </p:ext>
    </p:extLst>
  </p:cSld>
  <p:clrMapOvr>
    <a:masterClrMapping/>
  </p:clrMapOvr>
  <p:transition spd="slow">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ว่างเปล่า">
    <p:spTree>
      <p:nvGrpSpPr>
        <p:cNvPr id="1" name=""/>
        <p:cNvGrpSpPr/>
        <p:nvPr/>
      </p:nvGrpSpPr>
      <p:grpSpPr>
        <a:xfrm>
          <a:off x="0" y="0"/>
          <a:ext cx="0" cy="0"/>
          <a:chOff x="0" y="0"/>
          <a:chExt cx="0" cy="0"/>
        </a:xfrm>
      </p:grpSpPr>
      <p:sp>
        <p:nvSpPr>
          <p:cNvPr id="2" name="ตัวแทนวันที่ 1"/>
          <p:cNvSpPr>
            <a:spLocks noGrp="1"/>
          </p:cNvSpPr>
          <p:nvPr>
            <p:ph type="dt" sz="half" idx="10"/>
          </p:nvPr>
        </p:nvSpPr>
        <p:spPr/>
        <p:txBody>
          <a:bodyPr/>
          <a:lstStyle/>
          <a:p>
            <a:fld id="{95E3E901-68CD-4D98-9EC0-99F03FA17A0A}" type="datetimeFigureOut">
              <a:rPr lang="th-TH" smtClean="0"/>
              <a:t>01/08/56</a:t>
            </a:fld>
            <a:endParaRPr lang="th-TH"/>
          </a:p>
        </p:txBody>
      </p:sp>
      <p:sp>
        <p:nvSpPr>
          <p:cNvPr id="3" name="ตัวแทนท้ายกระดาษ 2"/>
          <p:cNvSpPr>
            <a:spLocks noGrp="1"/>
          </p:cNvSpPr>
          <p:nvPr>
            <p:ph type="ftr" sz="quarter" idx="11"/>
          </p:nvPr>
        </p:nvSpPr>
        <p:spPr/>
        <p:txBody>
          <a:bodyPr/>
          <a:lstStyle/>
          <a:p>
            <a:endParaRPr lang="th-TH"/>
          </a:p>
        </p:txBody>
      </p:sp>
      <p:sp>
        <p:nvSpPr>
          <p:cNvPr id="4" name="ตัวแทนหมายเลขภาพนิ่ง 3"/>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1962576606"/>
      </p:ext>
    </p:extLst>
  </p:cSld>
  <p:clrMapOvr>
    <a:masterClrMapping/>
  </p:clrMapOvr>
  <p:transition spd="slow">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เนื้อหาพร้อมคำอธิบายภาพ">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495300" y="273050"/>
            <a:ext cx="3259006" cy="1162050"/>
          </a:xfrm>
        </p:spPr>
        <p:txBody>
          <a:bodyPr anchor="b"/>
          <a:lstStyle>
            <a:lvl1pPr algn="l">
              <a:defRPr sz="2000" b="1"/>
            </a:lvl1pPr>
          </a:lstStyle>
          <a:p>
            <a:r>
              <a:rPr lang="th-TH" smtClean="0"/>
              <a:t>คลิกเพื่อแก้ไขลักษณะชื่อเรื่องต้นแบบ</a:t>
            </a:r>
            <a:endParaRPr lang="th-TH"/>
          </a:p>
        </p:txBody>
      </p:sp>
      <p:sp>
        <p:nvSpPr>
          <p:cNvPr id="3" name="ตัวแทนเนื้อหา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ข้อความ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h-TH" smtClean="0"/>
              <a:t>คลิกเพื่อแก้ไขลักษณะของข้อความต้นแบบ</a:t>
            </a:r>
          </a:p>
        </p:txBody>
      </p:sp>
      <p:sp>
        <p:nvSpPr>
          <p:cNvPr id="5" name="ตัวแทนวันที่ 4"/>
          <p:cNvSpPr>
            <a:spLocks noGrp="1"/>
          </p:cNvSpPr>
          <p:nvPr>
            <p:ph type="dt" sz="half" idx="10"/>
          </p:nvPr>
        </p:nvSpPr>
        <p:spPr/>
        <p:txBody>
          <a:bodyPr/>
          <a:lstStyle/>
          <a:p>
            <a:fld id="{95E3E901-68CD-4D98-9EC0-99F03FA17A0A}" type="datetimeFigureOut">
              <a:rPr lang="th-TH" smtClean="0"/>
              <a:t>01/08/56</a:t>
            </a:fld>
            <a:endParaRPr lang="th-TH"/>
          </a:p>
        </p:txBody>
      </p:sp>
      <p:sp>
        <p:nvSpPr>
          <p:cNvPr id="6" name="ตัวแทนท้ายกระดาษ 5"/>
          <p:cNvSpPr>
            <a:spLocks noGrp="1"/>
          </p:cNvSpPr>
          <p:nvPr>
            <p:ph type="ftr" sz="quarter" idx="11"/>
          </p:nvPr>
        </p:nvSpPr>
        <p:spPr/>
        <p:txBody>
          <a:bodyPr/>
          <a:lstStyle/>
          <a:p>
            <a:endParaRPr lang="th-TH"/>
          </a:p>
        </p:txBody>
      </p:sp>
      <p:sp>
        <p:nvSpPr>
          <p:cNvPr id="7" name="ตัวแทนหมายเลขภาพนิ่ง 6"/>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741773376"/>
      </p:ext>
    </p:extLst>
  </p:cSld>
  <p:clrMapOvr>
    <a:masterClrMapping/>
  </p:clrMapOvr>
  <p:transition spd="slow">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รูปภาพพร้อมคำอธิบายภาพ">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1941645" y="4800600"/>
            <a:ext cx="5943600" cy="566738"/>
          </a:xfrm>
        </p:spPr>
        <p:txBody>
          <a:bodyPr anchor="b"/>
          <a:lstStyle>
            <a:lvl1pPr algn="l">
              <a:defRPr sz="2000" b="1"/>
            </a:lvl1pPr>
          </a:lstStyle>
          <a:p>
            <a:r>
              <a:rPr lang="th-TH" smtClean="0"/>
              <a:t>คลิกเพื่อแก้ไขลักษณะชื่อเรื่องต้นแบบ</a:t>
            </a:r>
            <a:endParaRPr lang="th-TH"/>
          </a:p>
        </p:txBody>
      </p:sp>
      <p:sp>
        <p:nvSpPr>
          <p:cNvPr id="3" name="ตัวแทนรูปภาพ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ตัวแทนข้อความ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h-TH" smtClean="0"/>
              <a:t>คลิกเพื่อแก้ไขลักษณะของข้อความต้นแบบ</a:t>
            </a:r>
          </a:p>
        </p:txBody>
      </p:sp>
      <p:sp>
        <p:nvSpPr>
          <p:cNvPr id="5" name="ตัวแทนวันที่ 4"/>
          <p:cNvSpPr>
            <a:spLocks noGrp="1"/>
          </p:cNvSpPr>
          <p:nvPr>
            <p:ph type="dt" sz="half" idx="10"/>
          </p:nvPr>
        </p:nvSpPr>
        <p:spPr/>
        <p:txBody>
          <a:bodyPr/>
          <a:lstStyle/>
          <a:p>
            <a:fld id="{95E3E901-68CD-4D98-9EC0-99F03FA17A0A}" type="datetimeFigureOut">
              <a:rPr lang="th-TH" smtClean="0"/>
              <a:t>01/08/56</a:t>
            </a:fld>
            <a:endParaRPr lang="th-TH"/>
          </a:p>
        </p:txBody>
      </p:sp>
      <p:sp>
        <p:nvSpPr>
          <p:cNvPr id="6" name="ตัวแทนท้ายกระดาษ 5"/>
          <p:cNvSpPr>
            <a:spLocks noGrp="1"/>
          </p:cNvSpPr>
          <p:nvPr>
            <p:ph type="ftr" sz="quarter" idx="11"/>
          </p:nvPr>
        </p:nvSpPr>
        <p:spPr/>
        <p:txBody>
          <a:bodyPr/>
          <a:lstStyle/>
          <a:p>
            <a:endParaRPr lang="th-TH"/>
          </a:p>
        </p:txBody>
      </p:sp>
      <p:sp>
        <p:nvSpPr>
          <p:cNvPr id="7" name="ตัวแทนหมายเลขภาพนิ่ง 6"/>
          <p:cNvSpPr>
            <a:spLocks noGrp="1"/>
          </p:cNvSpPr>
          <p:nvPr>
            <p:ph type="sldNum" sz="quarter" idx="12"/>
          </p:nvPr>
        </p:nvSpPr>
        <p:spPr/>
        <p:txBody>
          <a:bodyPr/>
          <a:lstStyle/>
          <a:p>
            <a:fld id="{29AA857C-B571-40BD-96B1-652F591CF47C}" type="slidenum">
              <a:rPr lang="th-TH" smtClean="0"/>
              <a:t>‹#›</a:t>
            </a:fld>
            <a:endParaRPr lang="th-TH"/>
          </a:p>
        </p:txBody>
      </p:sp>
    </p:spTree>
    <p:extLst>
      <p:ext uri="{BB962C8B-B14F-4D97-AF65-F5344CB8AC3E}">
        <p14:creationId xmlns:p14="http://schemas.microsoft.com/office/powerpoint/2010/main" val="2913085610"/>
      </p:ext>
    </p:extLst>
  </p:cSld>
  <p:clrMapOvr>
    <a:masterClrMapping/>
  </p:clrMapOvr>
  <p:transition spd="slow">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ชื่อเรื่อง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th-TH" smtClean="0"/>
              <a:t>คลิกเพื่อแก้ไขลักษณะชื่อเรื่องต้นแบบ</a:t>
            </a:r>
            <a:endParaRPr lang="th-TH"/>
          </a:p>
        </p:txBody>
      </p:sp>
      <p:sp>
        <p:nvSpPr>
          <p:cNvPr id="3" name="ตัวแทนข้อความ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4" name="ตัวแทนวันที่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E3E901-68CD-4D98-9EC0-99F03FA17A0A}" type="datetimeFigureOut">
              <a:rPr lang="th-TH" smtClean="0"/>
              <a:t>01/08/56</a:t>
            </a:fld>
            <a:endParaRPr lang="th-TH"/>
          </a:p>
        </p:txBody>
      </p:sp>
      <p:sp>
        <p:nvSpPr>
          <p:cNvPr id="5" name="ตัวแทนท้ายกระดาษ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ตัวแทนหมายเลขภาพนิ่ง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AA857C-B571-40BD-96B1-652F591CF47C}" type="slidenum">
              <a:rPr lang="th-TH" smtClean="0"/>
              <a:t>‹#›</a:t>
            </a:fld>
            <a:endParaRPr lang="th-TH"/>
          </a:p>
        </p:txBody>
      </p:sp>
    </p:spTree>
    <p:extLst>
      <p:ext uri="{BB962C8B-B14F-4D97-AF65-F5344CB8AC3E}">
        <p14:creationId xmlns:p14="http://schemas.microsoft.com/office/powerpoint/2010/main" val="19292439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สี่เหลี่ยมผืนผ้า 3"/>
          <p:cNvSpPr/>
          <p:nvPr/>
        </p:nvSpPr>
        <p:spPr>
          <a:xfrm>
            <a:off x="200472" y="188640"/>
            <a:ext cx="9505056" cy="6480720"/>
          </a:xfrm>
          <a:prstGeom prst="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endParaRPr lang="th-TH"/>
          </a:p>
        </p:txBody>
      </p:sp>
      <p:sp>
        <p:nvSpPr>
          <p:cNvPr id="2" name="ชื่อเรื่อง 1"/>
          <p:cNvSpPr>
            <a:spLocks noGrp="1"/>
          </p:cNvSpPr>
          <p:nvPr>
            <p:ph type="ctrTitle"/>
          </p:nvPr>
        </p:nvSpPr>
        <p:spPr>
          <a:xfrm>
            <a:off x="823377" y="908720"/>
            <a:ext cx="8420100" cy="1470025"/>
          </a:xfrm>
        </p:spPr>
        <p:txBody>
          <a:bodyPr>
            <a:normAutofit/>
          </a:bodyPr>
          <a:lstStyle/>
          <a:p>
            <a:r>
              <a:rPr lang="th-TH" sz="6000" b="1" dirty="0" smtClean="0">
                <a:effectLst>
                  <a:outerShdw blurRad="38100" dist="38100" dir="2700000" algn="tl">
                    <a:srgbClr val="000000">
                      <a:alpha val="43137"/>
                    </a:srgbClr>
                  </a:outerShdw>
                </a:effectLst>
              </a:rPr>
              <a:t>การศึกษาเพื่อพัฒนาความเป็นมนุษย์</a:t>
            </a:r>
            <a:endParaRPr lang="th-TH" sz="6000" b="1" dirty="0">
              <a:effectLst>
                <a:outerShdw blurRad="38100" dist="38100" dir="2700000" algn="tl">
                  <a:srgbClr val="000000">
                    <a:alpha val="43137"/>
                  </a:srgbClr>
                </a:outerShdw>
              </a:effectLst>
            </a:endParaRPr>
          </a:p>
        </p:txBody>
      </p:sp>
      <p:sp>
        <p:nvSpPr>
          <p:cNvPr id="3" name="ชื่อเรื่องรอง 2"/>
          <p:cNvSpPr>
            <a:spLocks noGrp="1"/>
          </p:cNvSpPr>
          <p:nvPr>
            <p:ph type="subTitle" idx="1"/>
          </p:nvPr>
        </p:nvSpPr>
        <p:spPr>
          <a:xfrm>
            <a:off x="1485900" y="2252464"/>
            <a:ext cx="6934200" cy="1752600"/>
          </a:xfrm>
        </p:spPr>
        <p:txBody>
          <a:bodyPr>
            <a:normAutofit/>
          </a:bodyPr>
          <a:lstStyle/>
          <a:p>
            <a:r>
              <a:rPr lang="th-TH" sz="4000" b="1" dirty="0" smtClean="0">
                <a:solidFill>
                  <a:schemeClr val="tx1"/>
                </a:solidFill>
                <a:effectLst/>
                <a:latin typeface="AngsanaUPC" pitchFamily="18" charset="-34"/>
                <a:cs typeface="AngsanaUPC" pitchFamily="18" charset="-34"/>
              </a:rPr>
              <a:t>โดย</a:t>
            </a:r>
          </a:p>
          <a:p>
            <a:r>
              <a:rPr lang="th-TH" sz="4000" b="1" dirty="0" smtClean="0">
                <a:solidFill>
                  <a:schemeClr val="tx1"/>
                </a:solidFill>
                <a:effectLst/>
                <a:latin typeface="AngsanaUPC" pitchFamily="18" charset="-34"/>
                <a:cs typeface="AngsanaUPC" pitchFamily="18" charset="-34"/>
              </a:rPr>
              <a:t>ศาสตราจารย์ ดร. วิจิตร ศรี</a:t>
            </a:r>
            <a:r>
              <a:rPr lang="th-TH" sz="4000" b="1" dirty="0" err="1" smtClean="0">
                <a:solidFill>
                  <a:schemeClr val="tx1"/>
                </a:solidFill>
                <a:effectLst/>
                <a:latin typeface="AngsanaUPC" pitchFamily="18" charset="-34"/>
                <a:cs typeface="AngsanaUPC" pitchFamily="18" charset="-34"/>
              </a:rPr>
              <a:t>สอ้าน</a:t>
            </a:r>
            <a:endParaRPr lang="th-TH" sz="4000" b="1" dirty="0">
              <a:solidFill>
                <a:schemeClr val="tx1"/>
              </a:solidFill>
              <a:effectLst/>
              <a:latin typeface="AngsanaUPC" pitchFamily="18" charset="-34"/>
              <a:cs typeface="AngsanaUPC" pitchFamily="18" charset="-34"/>
            </a:endParaRPr>
          </a:p>
        </p:txBody>
      </p:sp>
      <p:pic>
        <p:nvPicPr>
          <p:cNvPr id="6" name="Picture 2" descr="https://encrypted-tbn0.gstatic.com/images?q=tbn:ANd9GcS_FBvSxNklzlg582JVN3leOAhnxSYxQmO9ASeWS2iP8qD-sS9nr1Q0iUb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3969" y="4149080"/>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423925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13" dur="500"/>
                                        <p:tgtEl>
                                          <p:spTgt spid="3">
                                            <p:txEl>
                                              <p:pRg st="0" end="0"/>
                                            </p:txEl>
                                          </p:spTgt>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8" dur="500"/>
                                        <p:tgtEl>
                                          <p:spTgt spid="3">
                                            <p:txEl>
                                              <p:pRg st="1" end="1"/>
                                            </p:txEl>
                                          </p:spTgt>
                                        </p:tgtEl>
                                      </p:cBhvr>
                                    </p:animEffect>
                                  </p:childTnLst>
                                </p:cTn>
                              </p:par>
                            </p:childTnLst>
                          </p:cTn>
                        </p:par>
                        <p:par>
                          <p:cTn id="19" fill="hold">
                            <p:stCondLst>
                              <p:cond delay="1500"/>
                            </p:stCondLst>
                            <p:childTnLst>
                              <p:par>
                                <p:cTn id="20" presetID="6" presetClass="entr" presetSubtype="3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out)">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ชื่อเรื่องรอง 2"/>
          <p:cNvSpPr txBox="1">
            <a:spLocks/>
          </p:cNvSpPr>
          <p:nvPr/>
        </p:nvSpPr>
        <p:spPr>
          <a:xfrm>
            <a:off x="3672408" y="260648"/>
            <a:ext cx="6393160" cy="237626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ในทศวรรษที่ผ่านมา </a:t>
            </a:r>
            <a:r>
              <a:rPr lang="th-TH" sz="3600" b="1" dirty="0" err="1" smtClean="0">
                <a:solidFill>
                  <a:schemeClr val="tx1"/>
                </a:solidFill>
                <a:latin typeface="AngsanaUPC" pitchFamily="18" charset="-34"/>
                <a:cs typeface="AngsanaUPC" pitchFamily="18" charset="-34"/>
              </a:rPr>
              <a:t>สกอ</a:t>
            </a:r>
            <a:r>
              <a:rPr lang="th-TH" sz="3600" b="1" dirty="0" smtClean="0">
                <a:solidFill>
                  <a:schemeClr val="tx1"/>
                </a:solidFill>
                <a:latin typeface="AngsanaUPC" pitchFamily="18" charset="-34"/>
                <a:cs typeface="AngsanaUPC" pitchFamily="18" charset="-34"/>
              </a:rPr>
              <a:t>. ได้กำหนดกรอบมาตรฐานคุณวุฒิระดับอุดมศึกษา </a:t>
            </a:r>
            <a:r>
              <a:rPr lang="en-US" sz="3600" b="1" dirty="0" smtClean="0">
                <a:solidFill>
                  <a:schemeClr val="tx1"/>
                </a:solidFill>
                <a:latin typeface="AngsanaUPC" pitchFamily="18" charset="-34"/>
                <a:cs typeface="AngsanaUPC" pitchFamily="18" charset="-34"/>
              </a:rPr>
              <a:t>(Thai Qualifications Framework for Higher Education: TQF) </a:t>
            </a:r>
            <a:r>
              <a:rPr lang="th-TH" sz="3600" b="1" dirty="0" smtClean="0">
                <a:solidFill>
                  <a:schemeClr val="tx1"/>
                </a:solidFill>
                <a:latin typeface="AngsanaUPC" pitchFamily="18" charset="-34"/>
                <a:cs typeface="AngsanaUPC" pitchFamily="18" charset="-34"/>
              </a:rPr>
              <a:t>ครอบคลุมอย่างน้อย 5 ด้าน </a:t>
            </a:r>
            <a:endParaRPr lang="en-US" sz="3600" b="1" dirty="0">
              <a:solidFill>
                <a:schemeClr val="tx1"/>
              </a:solidFill>
              <a:latin typeface="AngsanaUPC" pitchFamily="18" charset="-34"/>
              <a:cs typeface="AngsanaUPC" pitchFamily="18" charset="-34"/>
            </a:endParaRPr>
          </a:p>
        </p:txBody>
      </p:sp>
      <p:sp>
        <p:nvSpPr>
          <p:cNvPr id="11" name="ชื่อเรื่องรอง 2"/>
          <p:cNvSpPr txBox="1">
            <a:spLocks/>
          </p:cNvSpPr>
          <p:nvPr/>
        </p:nvSpPr>
        <p:spPr>
          <a:xfrm>
            <a:off x="3440832" y="4077072"/>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sp>
        <p:nvSpPr>
          <p:cNvPr id="12" name="ชื่อเรื่องรอง 2"/>
          <p:cNvSpPr txBox="1">
            <a:spLocks/>
          </p:cNvSpPr>
          <p:nvPr/>
        </p:nvSpPr>
        <p:spPr>
          <a:xfrm>
            <a:off x="3728864" y="4941520"/>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grpSp>
        <p:nvGrpSpPr>
          <p:cNvPr id="7" name="กลุ่ม 6"/>
          <p:cNvGrpSpPr/>
          <p:nvPr/>
        </p:nvGrpSpPr>
        <p:grpSpPr>
          <a:xfrm>
            <a:off x="3312368" y="-171400"/>
            <a:ext cx="360040" cy="936104"/>
            <a:chOff x="3080792" y="-27384"/>
            <a:chExt cx="360040" cy="684076"/>
          </a:xfrm>
          <a:solidFill>
            <a:srgbClr val="7030A0"/>
          </a:solidFill>
        </p:grpSpPr>
        <p:cxnSp>
          <p:nvCxnSpPr>
            <p:cNvPr id="4" name="ตัวเชื่อมต่อตรง 3"/>
            <p:cNvCxnSpPr/>
            <p:nvPr/>
          </p:nvCxnSpPr>
          <p:spPr>
            <a:xfrm>
              <a:off x="3080792" y="-27384"/>
              <a:ext cx="0" cy="612000"/>
            </a:xfrm>
            <a:prstGeom prst="line">
              <a:avLst/>
            </a:prstGeom>
            <a:grpFill/>
            <a:ln w="57150">
              <a:solidFill>
                <a:srgbClr val="7030A0"/>
              </a:solidFill>
            </a:ln>
          </p:spPr>
          <p:style>
            <a:lnRef idx="1">
              <a:schemeClr val="accent2"/>
            </a:lnRef>
            <a:fillRef idx="0">
              <a:schemeClr val="accent2"/>
            </a:fillRef>
            <a:effectRef idx="0">
              <a:schemeClr val="accent2"/>
            </a:effectRef>
            <a:fontRef idx="minor">
              <a:schemeClr val="tx1"/>
            </a:fontRef>
          </p:style>
        </p:cxnSp>
        <p:sp>
          <p:nvSpPr>
            <p:cNvPr id="13" name="ลูกศรขวา 12"/>
            <p:cNvSpPr/>
            <p:nvPr/>
          </p:nvSpPr>
          <p:spPr>
            <a:xfrm>
              <a:off x="3080792" y="404664"/>
              <a:ext cx="360040" cy="252028"/>
            </a:xfrm>
            <a:prstGeom prst="rightArrow">
              <a:avLst/>
            </a:prstGeom>
            <a:grp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pSp>
      <p:sp>
        <p:nvSpPr>
          <p:cNvPr id="8" name="ชื่อเรื่องรอง 2"/>
          <p:cNvSpPr txBox="1">
            <a:spLocks/>
          </p:cNvSpPr>
          <p:nvPr/>
        </p:nvSpPr>
        <p:spPr>
          <a:xfrm>
            <a:off x="3800872" y="2564552"/>
            <a:ext cx="3672408" cy="6484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b="1" dirty="0" smtClean="0">
                <a:solidFill>
                  <a:schemeClr val="tx1"/>
                </a:solidFill>
                <a:latin typeface="AngsanaUPC" pitchFamily="18" charset="-34"/>
                <a:cs typeface="AngsanaUPC" pitchFamily="18" charset="-34"/>
              </a:rPr>
              <a:t>คุณธรรมจริยธรรม</a:t>
            </a:r>
            <a:endParaRPr lang="en-US" b="1" dirty="0">
              <a:solidFill>
                <a:schemeClr val="tx1"/>
              </a:solidFill>
              <a:latin typeface="AngsanaUPC" pitchFamily="18" charset="-34"/>
              <a:cs typeface="AngsanaUPC" pitchFamily="18" charset="-34"/>
            </a:endParaRPr>
          </a:p>
        </p:txBody>
      </p:sp>
      <p:sp>
        <p:nvSpPr>
          <p:cNvPr id="9" name="ชื่อเรื่องรอง 2"/>
          <p:cNvSpPr txBox="1">
            <a:spLocks/>
          </p:cNvSpPr>
          <p:nvPr/>
        </p:nvSpPr>
        <p:spPr>
          <a:xfrm>
            <a:off x="3800872" y="3140264"/>
            <a:ext cx="2088232" cy="6484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b="1" dirty="0" smtClean="0">
                <a:solidFill>
                  <a:schemeClr val="tx1"/>
                </a:solidFill>
                <a:latin typeface="AngsanaUPC" pitchFamily="18" charset="-34"/>
                <a:cs typeface="AngsanaUPC" pitchFamily="18" charset="-34"/>
              </a:rPr>
              <a:t>ความรู้</a:t>
            </a:r>
            <a:endParaRPr lang="en-US" b="1" dirty="0">
              <a:solidFill>
                <a:schemeClr val="tx1"/>
              </a:solidFill>
              <a:latin typeface="AngsanaUPC" pitchFamily="18" charset="-34"/>
              <a:cs typeface="AngsanaUPC" pitchFamily="18" charset="-34"/>
            </a:endParaRPr>
          </a:p>
        </p:txBody>
      </p:sp>
      <p:sp>
        <p:nvSpPr>
          <p:cNvPr id="10" name="ชื่อเรื่องรอง 2"/>
          <p:cNvSpPr txBox="1">
            <a:spLocks/>
          </p:cNvSpPr>
          <p:nvPr/>
        </p:nvSpPr>
        <p:spPr>
          <a:xfrm>
            <a:off x="3800872" y="3716328"/>
            <a:ext cx="2808312" cy="6484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b="1" dirty="0" smtClean="0">
                <a:solidFill>
                  <a:schemeClr val="tx1"/>
                </a:solidFill>
                <a:latin typeface="AngsanaUPC" pitchFamily="18" charset="-34"/>
                <a:cs typeface="AngsanaUPC" pitchFamily="18" charset="-34"/>
              </a:rPr>
              <a:t>ทักษะทางปัญญา</a:t>
            </a:r>
            <a:endParaRPr lang="en-US" b="1" dirty="0">
              <a:solidFill>
                <a:schemeClr val="tx1"/>
              </a:solidFill>
              <a:latin typeface="AngsanaUPC" pitchFamily="18" charset="-34"/>
              <a:cs typeface="AngsanaUPC" pitchFamily="18" charset="-34"/>
            </a:endParaRPr>
          </a:p>
        </p:txBody>
      </p:sp>
      <p:sp>
        <p:nvSpPr>
          <p:cNvPr id="14" name="ชื่อเรื่องรอง 2"/>
          <p:cNvSpPr txBox="1">
            <a:spLocks/>
          </p:cNvSpPr>
          <p:nvPr/>
        </p:nvSpPr>
        <p:spPr>
          <a:xfrm>
            <a:off x="3800871" y="4292744"/>
            <a:ext cx="6120681" cy="6484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b="1" dirty="0" smtClean="0">
                <a:solidFill>
                  <a:schemeClr val="tx1"/>
                </a:solidFill>
                <a:latin typeface="AngsanaUPC" pitchFamily="18" charset="-34"/>
                <a:cs typeface="AngsanaUPC" pitchFamily="18" charset="-34"/>
              </a:rPr>
              <a:t>ทักษะความสัมพันธ์ระหว่างบุคคลและความรับผิดชอบ</a:t>
            </a:r>
            <a:endParaRPr lang="en-US" b="1" dirty="0">
              <a:solidFill>
                <a:schemeClr val="tx1"/>
              </a:solidFill>
              <a:latin typeface="AngsanaUPC" pitchFamily="18" charset="-34"/>
              <a:cs typeface="AngsanaUPC" pitchFamily="18" charset="-34"/>
            </a:endParaRPr>
          </a:p>
        </p:txBody>
      </p:sp>
      <p:sp>
        <p:nvSpPr>
          <p:cNvPr id="20" name="ชื่อเรื่องรอง 2"/>
          <p:cNvSpPr txBox="1">
            <a:spLocks/>
          </p:cNvSpPr>
          <p:nvPr/>
        </p:nvSpPr>
        <p:spPr>
          <a:xfrm>
            <a:off x="3800872" y="4868808"/>
            <a:ext cx="5832648" cy="6484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b="1" dirty="0" smtClean="0">
                <a:solidFill>
                  <a:schemeClr val="tx1"/>
                </a:solidFill>
                <a:latin typeface="AngsanaUPC" pitchFamily="18" charset="-34"/>
                <a:cs typeface="AngsanaUPC" pitchFamily="18" charset="-34"/>
              </a:rPr>
              <a:t>ทักษะการวิเคราะห์เชิงตัวเลข  การสื่อสารและการใช้เทคโนโลยีสารสนเทศ</a:t>
            </a:r>
            <a:endParaRPr lang="en-US" b="1" dirty="0">
              <a:solidFill>
                <a:schemeClr val="tx1"/>
              </a:solidFill>
              <a:latin typeface="AngsanaUPC" pitchFamily="18" charset="-34"/>
              <a:cs typeface="AngsanaUPC" pitchFamily="18" charset="-34"/>
            </a:endParaRPr>
          </a:p>
        </p:txBody>
      </p:sp>
      <p:grpSp>
        <p:nvGrpSpPr>
          <p:cNvPr id="6" name="กลุ่ม 5"/>
          <p:cNvGrpSpPr/>
          <p:nvPr/>
        </p:nvGrpSpPr>
        <p:grpSpPr>
          <a:xfrm>
            <a:off x="3440832" y="2492544"/>
            <a:ext cx="360040" cy="2808312"/>
            <a:chOff x="3656856" y="2348880"/>
            <a:chExt cx="360040" cy="2808312"/>
          </a:xfrm>
        </p:grpSpPr>
        <p:sp>
          <p:nvSpPr>
            <p:cNvPr id="15" name="ลูกศรขวา 14"/>
            <p:cNvSpPr/>
            <p:nvPr/>
          </p:nvSpPr>
          <p:spPr>
            <a:xfrm>
              <a:off x="3656856" y="2565256"/>
              <a:ext cx="360040" cy="252028"/>
            </a:xfrm>
            <a:prstGeom prst="rightArrow">
              <a:avLst/>
            </a:prstGeom>
            <a:ln>
              <a:solidFill>
                <a:srgbClr val="7030A0"/>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sp>
          <p:nvSpPr>
            <p:cNvPr id="16" name="ลูกศรขวา 15"/>
            <p:cNvSpPr/>
            <p:nvPr/>
          </p:nvSpPr>
          <p:spPr>
            <a:xfrm>
              <a:off x="3656856" y="3141320"/>
              <a:ext cx="360040" cy="252028"/>
            </a:xfrm>
            <a:prstGeom prst="rightArrow">
              <a:avLst/>
            </a:prstGeom>
            <a:ln>
              <a:solidFill>
                <a:srgbClr val="7030A0"/>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sp>
          <p:nvSpPr>
            <p:cNvPr id="17" name="ลูกศรขวา 16"/>
            <p:cNvSpPr/>
            <p:nvPr/>
          </p:nvSpPr>
          <p:spPr>
            <a:xfrm>
              <a:off x="3656856" y="3717384"/>
              <a:ext cx="360040" cy="252028"/>
            </a:xfrm>
            <a:prstGeom prst="rightArrow">
              <a:avLst/>
            </a:prstGeom>
            <a:ln>
              <a:solidFill>
                <a:srgbClr val="7030A0"/>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sp>
          <p:nvSpPr>
            <p:cNvPr id="18" name="ลูกศรขวา 17"/>
            <p:cNvSpPr/>
            <p:nvPr/>
          </p:nvSpPr>
          <p:spPr>
            <a:xfrm>
              <a:off x="3656856" y="4329452"/>
              <a:ext cx="360040" cy="252028"/>
            </a:xfrm>
            <a:prstGeom prst="rightArrow">
              <a:avLst/>
            </a:prstGeom>
            <a:ln>
              <a:solidFill>
                <a:srgbClr val="7030A0"/>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cxnSp>
          <p:nvCxnSpPr>
            <p:cNvPr id="19" name="ตัวเชื่อมต่อตรง 18"/>
            <p:cNvCxnSpPr/>
            <p:nvPr/>
          </p:nvCxnSpPr>
          <p:spPr>
            <a:xfrm>
              <a:off x="3656856" y="2348880"/>
              <a:ext cx="0" cy="2736000"/>
            </a:xfrm>
            <a:prstGeom prst="line">
              <a:avLst/>
            </a:prstGeom>
            <a:ln w="57150">
              <a:solidFill>
                <a:srgbClr val="7030A0"/>
              </a:solidFill>
            </a:ln>
          </p:spPr>
          <p:style>
            <a:lnRef idx="1">
              <a:schemeClr val="accent2"/>
            </a:lnRef>
            <a:fillRef idx="0">
              <a:schemeClr val="accent2"/>
            </a:fillRef>
            <a:effectRef idx="0">
              <a:schemeClr val="accent2"/>
            </a:effectRef>
            <a:fontRef idx="minor">
              <a:schemeClr val="tx1"/>
            </a:fontRef>
          </p:style>
        </p:cxnSp>
        <p:sp>
          <p:nvSpPr>
            <p:cNvPr id="21" name="ลูกศรขวา 20"/>
            <p:cNvSpPr/>
            <p:nvPr/>
          </p:nvSpPr>
          <p:spPr>
            <a:xfrm>
              <a:off x="3656856" y="4905164"/>
              <a:ext cx="360040" cy="252028"/>
            </a:xfrm>
            <a:prstGeom prst="rightArrow">
              <a:avLst/>
            </a:prstGeom>
            <a:ln>
              <a:solidFill>
                <a:srgbClr val="7030A0"/>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pSp>
      <p:sp>
        <p:nvSpPr>
          <p:cNvPr id="22" name="ชื่อเรื่องรอง 2"/>
          <p:cNvSpPr txBox="1">
            <a:spLocks/>
          </p:cNvSpPr>
          <p:nvPr/>
        </p:nvSpPr>
        <p:spPr>
          <a:xfrm>
            <a:off x="2216696" y="6083794"/>
            <a:ext cx="7268860" cy="5796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0"/>
              </a:spcBef>
            </a:pPr>
            <a:r>
              <a:rPr lang="th-TH" b="1" dirty="0" smtClean="0">
                <a:solidFill>
                  <a:schemeClr val="tx1"/>
                </a:solidFill>
                <a:effectLst>
                  <a:glow rad="63500">
                    <a:schemeClr val="accent4">
                      <a:satMod val="175000"/>
                      <a:alpha val="40000"/>
                    </a:schemeClr>
                  </a:glow>
                </a:effectLst>
                <a:latin typeface="AngsanaUPC" pitchFamily="18" charset="-34"/>
                <a:cs typeface="AngsanaUPC" pitchFamily="18" charset="-34"/>
              </a:rPr>
              <a:t>การพัฒนาหลักสูตรวิชาศึกษาทั่วไปจึงต้องจัดตาม </a:t>
            </a:r>
            <a:r>
              <a:rPr lang="en-US" b="1" dirty="0" smtClean="0">
                <a:solidFill>
                  <a:schemeClr val="tx1"/>
                </a:solidFill>
                <a:effectLst>
                  <a:glow rad="63500">
                    <a:schemeClr val="accent4">
                      <a:satMod val="175000"/>
                      <a:alpha val="40000"/>
                    </a:schemeClr>
                  </a:glow>
                </a:effectLst>
                <a:latin typeface="AngsanaUPC" pitchFamily="18" charset="-34"/>
                <a:cs typeface="AngsanaUPC" pitchFamily="18" charset="-34"/>
              </a:rPr>
              <a:t>TQF </a:t>
            </a:r>
            <a:r>
              <a:rPr lang="th-TH" b="1" dirty="0" smtClean="0">
                <a:solidFill>
                  <a:schemeClr val="tx1"/>
                </a:solidFill>
                <a:effectLst>
                  <a:glow rad="63500">
                    <a:schemeClr val="accent4">
                      <a:satMod val="175000"/>
                      <a:alpha val="40000"/>
                    </a:schemeClr>
                  </a:glow>
                </a:effectLst>
                <a:latin typeface="AngsanaUPC" pitchFamily="18" charset="-34"/>
                <a:cs typeface="AngsanaUPC" pitchFamily="18" charset="-34"/>
              </a:rPr>
              <a:t>ด้วย</a:t>
            </a:r>
            <a:endParaRPr lang="en-US" b="1" dirty="0">
              <a:solidFill>
                <a:schemeClr val="tx1"/>
              </a:solidFill>
              <a:effectLst>
                <a:glow rad="63500">
                  <a:schemeClr val="accent4">
                    <a:satMod val="175000"/>
                    <a:alpha val="40000"/>
                  </a:schemeClr>
                </a:glow>
              </a:effectLst>
              <a:latin typeface="AngsanaUPC" pitchFamily="18" charset="-34"/>
              <a:cs typeface="AngsanaUPC" pitchFamily="18" charset="-34"/>
            </a:endParaRPr>
          </a:p>
        </p:txBody>
      </p:sp>
      <p:sp>
        <p:nvSpPr>
          <p:cNvPr id="25" name="TextBox 24"/>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9</a:t>
            </a:r>
            <a:endParaRPr lang="th-TH" sz="2000" b="1" dirty="0"/>
          </a:p>
        </p:txBody>
      </p:sp>
      <p:sp>
        <p:nvSpPr>
          <p:cNvPr id="28" name="ชื่อเรื่องรอง 2"/>
          <p:cNvSpPr>
            <a:spLocks noGrp="1"/>
          </p:cNvSpPr>
          <p:nvPr>
            <p:ph type="subTitle" idx="1"/>
          </p:nvPr>
        </p:nvSpPr>
        <p:spPr>
          <a:xfrm>
            <a:off x="128464" y="188640"/>
            <a:ext cx="3042338" cy="4032448"/>
          </a:xfrm>
        </p:spPr>
        <p:style>
          <a:lnRef idx="1">
            <a:schemeClr val="accent4"/>
          </a:lnRef>
          <a:fillRef idx="2">
            <a:schemeClr val="accent4"/>
          </a:fillRef>
          <a:effectRef idx="1">
            <a:schemeClr val="accent4"/>
          </a:effectRef>
          <a:fontRef idx="minor">
            <a:schemeClr val="dk1"/>
          </a:fontRef>
        </p:style>
        <p:txBody>
          <a:bodyPr>
            <a:noAutofit/>
          </a:bodyPr>
          <a:lstStyle/>
          <a:p>
            <a:pPr>
              <a:spcBef>
                <a:spcPts val="0"/>
              </a:spcBef>
            </a:pPr>
            <a:r>
              <a:rPr lang="en-US" sz="4000" b="1" dirty="0" smtClean="0">
                <a:solidFill>
                  <a:schemeClr val="tx1"/>
                </a:solidFill>
                <a:latin typeface="AngsanaUPC" pitchFamily="18" charset="-34"/>
                <a:cs typeface="AngsanaUPC" pitchFamily="18" charset="-34"/>
              </a:rPr>
              <a:t>V</a:t>
            </a:r>
            <a:endParaRPr lang="th-TH" sz="4000" b="1" dirty="0" smtClean="0">
              <a:solidFill>
                <a:schemeClr val="tx1"/>
              </a:solidFill>
              <a:latin typeface="AngsanaUPC" pitchFamily="18" charset="-34"/>
              <a:cs typeface="AngsanaUPC" pitchFamily="18" charset="-34"/>
            </a:endParaRPr>
          </a:p>
          <a:p>
            <a:pPr>
              <a:spcBef>
                <a:spcPts val="0"/>
              </a:spcBef>
            </a:pPr>
            <a:r>
              <a:rPr lang="th-TH" sz="4000" b="1" dirty="0" smtClean="0">
                <a:solidFill>
                  <a:schemeClr val="tx1"/>
                </a:solidFill>
                <a:latin typeface="AngsanaUPC" pitchFamily="18" charset="-34"/>
                <a:cs typeface="AngsanaUPC" pitchFamily="18" charset="-34"/>
              </a:rPr>
              <a:t>หมวดวิชา</a:t>
            </a:r>
          </a:p>
          <a:p>
            <a:pPr>
              <a:spcBef>
                <a:spcPts val="0"/>
              </a:spcBef>
            </a:pPr>
            <a:r>
              <a:rPr lang="th-TH" sz="4000" b="1" dirty="0" smtClean="0">
                <a:solidFill>
                  <a:schemeClr val="tx1"/>
                </a:solidFill>
                <a:latin typeface="AngsanaUPC" pitchFamily="18" charset="-34"/>
                <a:cs typeface="AngsanaUPC" pitchFamily="18" charset="-34"/>
              </a:rPr>
              <a:t>ศึกษาทั่วไปกับ</a:t>
            </a:r>
          </a:p>
          <a:p>
            <a:pPr>
              <a:spcBef>
                <a:spcPts val="0"/>
              </a:spcBef>
            </a:pPr>
            <a:r>
              <a:rPr lang="th-TH" sz="4000" b="1" dirty="0" smtClean="0">
                <a:solidFill>
                  <a:schemeClr val="tx1"/>
                </a:solidFill>
                <a:latin typeface="AngsanaUPC" pitchFamily="18" charset="-34"/>
                <a:cs typeface="AngsanaUPC" pitchFamily="18" charset="-34"/>
              </a:rPr>
              <a:t>การพัฒนา</a:t>
            </a:r>
          </a:p>
          <a:p>
            <a:pPr>
              <a:spcBef>
                <a:spcPts val="0"/>
              </a:spcBef>
            </a:pPr>
            <a:r>
              <a:rPr lang="th-TH" sz="4000" b="1" dirty="0" smtClean="0">
                <a:solidFill>
                  <a:schemeClr val="tx1"/>
                </a:solidFill>
                <a:latin typeface="AngsanaUPC" pitchFamily="18" charset="-34"/>
                <a:cs typeface="AngsanaUPC" pitchFamily="18" charset="-34"/>
              </a:rPr>
              <a:t>ความเป็นมนุษย์</a:t>
            </a:r>
          </a:p>
          <a:p>
            <a:pPr>
              <a:spcBef>
                <a:spcPts val="0"/>
              </a:spcBef>
            </a:pPr>
            <a:r>
              <a:rPr lang="th-TH" sz="4000" b="1" dirty="0" smtClean="0">
                <a:solidFill>
                  <a:schemeClr val="tx1"/>
                </a:solidFill>
                <a:latin typeface="AngsanaUPC" pitchFamily="18" charset="-34"/>
                <a:cs typeface="AngsanaUPC" pitchFamily="18" charset="-34"/>
              </a:rPr>
              <a:t>ในปัจจุบัน</a:t>
            </a:r>
            <a:endParaRPr lang="en-US" sz="4000" b="1" dirty="0" smtClean="0">
              <a:solidFill>
                <a:schemeClr val="tx1"/>
              </a:solidFill>
              <a:latin typeface="AngsanaUPC" pitchFamily="18" charset="-34"/>
              <a:cs typeface="AngsanaUPC" pitchFamily="18" charset="-34"/>
            </a:endParaRPr>
          </a:p>
        </p:txBody>
      </p:sp>
      <p:pic>
        <p:nvPicPr>
          <p:cNvPr id="29" name="Picture 2" descr="https://encrypted-tbn0.gstatic.com/images?q=tbn:ANd9GcS_FBvSxNklzlg582JVN3leOAhnxSYxQmO9ASeWS2iP8qD-sS9nr1Q0iUbH"/>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2520" y="4509120"/>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8985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ppt_x</p:attrName>
                                        </p:attrNameLst>
                                      </p:cBhvr>
                                      <p:tavLst>
                                        <p:tav tm="0">
                                          <p:val>
                                            <p:strVal val="#ppt_x-#ppt_w*1.125000"/>
                                          </p:val>
                                        </p:tav>
                                        <p:tav tm="100000">
                                          <p:val>
                                            <p:strVal val="#ppt_x"/>
                                          </p:val>
                                        </p:tav>
                                      </p:tavLst>
                                    </p:anim>
                                    <p:animEffect transition="in" filter="wipe(right)">
                                      <p:cBhvr>
                                        <p:cTn id="18" dur="500"/>
                                        <p:tgtEl>
                                          <p:spTgt spid="6"/>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p:tgtEl>
                                          <p:spTgt spid="8"/>
                                        </p:tgtEl>
                                        <p:attrNameLst>
                                          <p:attrName>ppt_y</p:attrName>
                                        </p:attrNameLst>
                                      </p:cBhvr>
                                      <p:tavLst>
                                        <p:tav tm="0">
                                          <p:val>
                                            <p:strVal val="#ppt_y+#ppt_h*1.125000"/>
                                          </p:val>
                                        </p:tav>
                                        <p:tav tm="100000">
                                          <p:val>
                                            <p:strVal val="#ppt_y"/>
                                          </p:val>
                                        </p:tav>
                                      </p:tavLst>
                                    </p:anim>
                                    <p:animEffect transition="in" filter="wipe(up)">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ppt_y</p:attrName>
                                        </p:attrNameLst>
                                      </p:cBhvr>
                                      <p:tavLst>
                                        <p:tav tm="0">
                                          <p:val>
                                            <p:strVal val="#ppt_y+#ppt_h*1.125000"/>
                                          </p:val>
                                        </p:tav>
                                        <p:tav tm="100000">
                                          <p:val>
                                            <p:strVal val="#ppt_y"/>
                                          </p:val>
                                        </p:tav>
                                      </p:tavLst>
                                    </p:anim>
                                    <p:animEffect transition="in" filter="wipe(up)">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p:tgtEl>
                                          <p:spTgt spid="10"/>
                                        </p:tgtEl>
                                        <p:attrNameLst>
                                          <p:attrName>ppt_y</p:attrName>
                                        </p:attrNameLst>
                                      </p:cBhvr>
                                      <p:tavLst>
                                        <p:tav tm="0">
                                          <p:val>
                                            <p:strVal val="#ppt_y+#ppt_h*1.125000"/>
                                          </p:val>
                                        </p:tav>
                                        <p:tav tm="100000">
                                          <p:val>
                                            <p:strVal val="#ppt_y"/>
                                          </p:val>
                                        </p:tav>
                                      </p:tavLst>
                                    </p:anim>
                                    <p:animEffect transition="in" filter="wipe(up)">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p:tgtEl>
                                          <p:spTgt spid="14"/>
                                        </p:tgtEl>
                                        <p:attrNameLst>
                                          <p:attrName>ppt_y</p:attrName>
                                        </p:attrNameLst>
                                      </p:cBhvr>
                                      <p:tavLst>
                                        <p:tav tm="0">
                                          <p:val>
                                            <p:strVal val="#ppt_y+#ppt_h*1.125000"/>
                                          </p:val>
                                        </p:tav>
                                        <p:tav tm="100000">
                                          <p:val>
                                            <p:strVal val="#ppt_y"/>
                                          </p:val>
                                        </p:tav>
                                      </p:tavLst>
                                    </p:anim>
                                    <p:animEffect transition="in" filter="wipe(up)">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p:tgtEl>
                                          <p:spTgt spid="20"/>
                                        </p:tgtEl>
                                        <p:attrNameLst>
                                          <p:attrName>ppt_y</p:attrName>
                                        </p:attrNameLst>
                                      </p:cBhvr>
                                      <p:tavLst>
                                        <p:tav tm="0">
                                          <p:val>
                                            <p:strVal val="#ppt_y+#ppt_h*1.125000"/>
                                          </p:val>
                                        </p:tav>
                                        <p:tav tm="100000">
                                          <p:val>
                                            <p:strVal val="#ppt_y"/>
                                          </p:val>
                                        </p:tav>
                                      </p:tavLst>
                                    </p:anim>
                                    <p:animEffect transition="in" filter="wipe(up)">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p:tgtEl>
                                          <p:spTgt spid="22"/>
                                        </p:tgtEl>
                                        <p:attrNameLst>
                                          <p:attrName>ppt_y</p:attrName>
                                        </p:attrNameLst>
                                      </p:cBhvr>
                                      <p:tavLst>
                                        <p:tav tm="0">
                                          <p:val>
                                            <p:strVal val="#ppt_y+#ppt_h*1.125000"/>
                                          </p:val>
                                        </p:tav>
                                        <p:tav tm="100000">
                                          <p:val>
                                            <p:strVal val="#ppt_y"/>
                                          </p:val>
                                        </p:tav>
                                      </p:tavLst>
                                    </p:anim>
                                    <p:animEffect transition="in" filter="wipe(up)">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P spid="14" grpId="0"/>
      <p:bldP spid="20"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ชื่อเรื่องรอง 2"/>
          <p:cNvSpPr txBox="1">
            <a:spLocks/>
          </p:cNvSpPr>
          <p:nvPr/>
        </p:nvSpPr>
        <p:spPr>
          <a:xfrm>
            <a:off x="3600400" y="260648"/>
            <a:ext cx="6105128" cy="108012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54013" indent="-354013" algn="l">
              <a:spcBef>
                <a:spcPts val="0"/>
              </a:spcBef>
            </a:pPr>
            <a:r>
              <a:rPr lang="th-TH" b="1" dirty="0" smtClean="0">
                <a:solidFill>
                  <a:schemeClr val="tx1"/>
                </a:solidFill>
                <a:latin typeface="AngsanaUPC" pitchFamily="18" charset="-34"/>
                <a:cs typeface="AngsanaUPC" pitchFamily="18" charset="-34"/>
              </a:rPr>
              <a:t>1) ต้องปรับเปลี่ยนให้ทันกับความเปลี่ยนแปลงของโลก</a:t>
            </a:r>
            <a:endParaRPr lang="en-US" b="1" dirty="0">
              <a:solidFill>
                <a:schemeClr val="tx1"/>
              </a:solidFill>
              <a:latin typeface="AngsanaUPC" pitchFamily="18" charset="-34"/>
              <a:cs typeface="AngsanaUPC" pitchFamily="18" charset="-34"/>
            </a:endParaRPr>
          </a:p>
        </p:txBody>
      </p:sp>
      <p:sp>
        <p:nvSpPr>
          <p:cNvPr id="9" name="ชื่อเรื่องรอง 2"/>
          <p:cNvSpPr txBox="1">
            <a:spLocks/>
          </p:cNvSpPr>
          <p:nvPr/>
        </p:nvSpPr>
        <p:spPr>
          <a:xfrm>
            <a:off x="3660407" y="1052736"/>
            <a:ext cx="5844649" cy="158417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54013" indent="-354013" algn="l">
              <a:spcBef>
                <a:spcPts val="0"/>
              </a:spcBef>
            </a:pPr>
            <a:r>
              <a:rPr lang="en-US" b="1" dirty="0" smtClean="0">
                <a:solidFill>
                  <a:schemeClr val="tx1"/>
                </a:solidFill>
                <a:latin typeface="AngsanaUPC" pitchFamily="18" charset="-34"/>
                <a:cs typeface="AngsanaUPC" pitchFamily="18" charset="-34"/>
              </a:rPr>
              <a:t>2) </a:t>
            </a:r>
            <a:r>
              <a:rPr lang="th-TH" b="1" dirty="0" smtClean="0">
                <a:solidFill>
                  <a:schemeClr val="tx1"/>
                </a:solidFill>
                <a:latin typeface="AngsanaUPC" pitchFamily="18" charset="-34"/>
                <a:cs typeface="AngsanaUPC" pitchFamily="18" charset="-34"/>
              </a:rPr>
              <a:t>สร้างวิชาในลักษณะ</a:t>
            </a:r>
            <a:r>
              <a:rPr lang="th-TH" b="1" dirty="0" err="1" smtClean="0">
                <a:solidFill>
                  <a:schemeClr val="tx1"/>
                </a:solidFill>
                <a:latin typeface="AngsanaUPC" pitchFamily="18" charset="-34"/>
                <a:cs typeface="AngsanaUPC" pitchFamily="18" charset="-34"/>
              </a:rPr>
              <a:t>บูรณา</a:t>
            </a:r>
            <a:r>
              <a:rPr lang="th-TH" b="1" dirty="0" smtClean="0">
                <a:solidFill>
                  <a:schemeClr val="tx1"/>
                </a:solidFill>
                <a:latin typeface="AngsanaUPC" pitchFamily="18" charset="-34"/>
                <a:cs typeface="AngsanaUPC" pitchFamily="18" charset="-34"/>
              </a:rPr>
              <a:t>การเนื้อหาวิชาและกิจกรรมที่สอดคล้องกับวัตถุประสงค์ของหมวดวิชาศึกษาทั่วไป และ </a:t>
            </a:r>
            <a:r>
              <a:rPr lang="en-US" b="1" dirty="0" smtClean="0">
                <a:solidFill>
                  <a:schemeClr val="tx1"/>
                </a:solidFill>
                <a:latin typeface="AngsanaUPC" pitchFamily="18" charset="-34"/>
                <a:cs typeface="AngsanaUPC" pitchFamily="18" charset="-34"/>
              </a:rPr>
              <a:t>TQF</a:t>
            </a:r>
            <a:endParaRPr lang="en-US" b="1" dirty="0">
              <a:solidFill>
                <a:schemeClr val="tx1"/>
              </a:solidFill>
              <a:latin typeface="AngsanaUPC" pitchFamily="18" charset="-34"/>
              <a:cs typeface="AngsanaUPC" pitchFamily="18" charset="-34"/>
            </a:endParaRPr>
          </a:p>
        </p:txBody>
      </p:sp>
      <p:sp>
        <p:nvSpPr>
          <p:cNvPr id="10" name="ชื่อเรื่องรอง 2"/>
          <p:cNvSpPr txBox="1">
            <a:spLocks/>
          </p:cNvSpPr>
          <p:nvPr/>
        </p:nvSpPr>
        <p:spPr>
          <a:xfrm>
            <a:off x="3660407" y="2780928"/>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54013" indent="-354013" algn="l">
              <a:spcBef>
                <a:spcPts val="0"/>
              </a:spcBef>
            </a:pPr>
            <a:r>
              <a:rPr lang="th-TH" b="1" dirty="0" smtClean="0">
                <a:solidFill>
                  <a:schemeClr val="tx1"/>
                </a:solidFill>
                <a:latin typeface="AngsanaUPC" pitchFamily="18" charset="-34"/>
                <a:cs typeface="AngsanaUPC" pitchFamily="18" charset="-34"/>
              </a:rPr>
              <a:t>3) วิชาศึกษาทั่วไปเป็นวิชา “ชีวิต” ที่ผสมผสานระหว่างการเรียนกับผู้สอนหรือวิทยากร การศึกษาค้นคว้าด้วยตนเอง การทำกิจกรรมในลักษณะ </a:t>
            </a:r>
            <a:r>
              <a:rPr lang="en-US" b="1" dirty="0" smtClean="0">
                <a:solidFill>
                  <a:schemeClr val="tx1"/>
                </a:solidFill>
                <a:latin typeface="AngsanaUPC" pitchFamily="18" charset="-34"/>
                <a:cs typeface="AngsanaUPC" pitchFamily="18" charset="-34"/>
              </a:rPr>
              <a:t>Engagement </a:t>
            </a:r>
            <a:r>
              <a:rPr lang="th-TH" b="1" dirty="0" smtClean="0">
                <a:solidFill>
                  <a:schemeClr val="tx1"/>
                </a:solidFill>
                <a:latin typeface="AngsanaUPC" pitchFamily="18" charset="-34"/>
                <a:cs typeface="AngsanaUPC" pitchFamily="18" charset="-34"/>
              </a:rPr>
              <a:t>ที่ก่อให้เกิดการเรียนรู้จากการทำร่วมกับองค์กรชุมชน เป็นการจัดแบบ </a:t>
            </a:r>
            <a:r>
              <a:rPr lang="en-US" b="1" dirty="0" smtClean="0">
                <a:solidFill>
                  <a:schemeClr val="tx1"/>
                </a:solidFill>
                <a:latin typeface="AngsanaUPC" pitchFamily="18" charset="-34"/>
                <a:cs typeface="AngsanaUPC" pitchFamily="18" charset="-34"/>
              </a:rPr>
              <a:t>“Blended Teaching and Learning” </a:t>
            </a:r>
            <a:r>
              <a:rPr lang="th-TH" b="1" dirty="0" smtClean="0">
                <a:solidFill>
                  <a:schemeClr val="tx1"/>
                </a:solidFill>
                <a:latin typeface="AngsanaUPC" pitchFamily="18" charset="-34"/>
                <a:cs typeface="AngsanaUPC" pitchFamily="18" charset="-34"/>
              </a:rPr>
              <a:t>ให้เป็นผู้รู้ชัดและปฏิบัติได้</a:t>
            </a:r>
            <a:endParaRPr lang="en-US" b="1" dirty="0" smtClean="0">
              <a:solidFill>
                <a:schemeClr val="tx1"/>
              </a:solidFill>
              <a:latin typeface="AngsanaUPC" pitchFamily="18" charset="-34"/>
              <a:cs typeface="AngsanaUPC" pitchFamily="18" charset="-34"/>
            </a:endParaRPr>
          </a:p>
          <a:p>
            <a:pPr algn="l">
              <a:spcBef>
                <a:spcPts val="0"/>
              </a:spcBef>
            </a:pPr>
            <a:endParaRPr lang="en-US" b="1" dirty="0" smtClean="0">
              <a:solidFill>
                <a:schemeClr val="tx1"/>
              </a:solidFill>
              <a:latin typeface="AngsanaUPC" pitchFamily="18" charset="-34"/>
              <a:cs typeface="AngsanaUPC" pitchFamily="18" charset="-34"/>
            </a:endParaRPr>
          </a:p>
          <a:p>
            <a:pPr algn="l">
              <a:spcBef>
                <a:spcPts val="0"/>
              </a:spcBef>
            </a:pPr>
            <a:endParaRPr lang="en-US" b="1" dirty="0">
              <a:solidFill>
                <a:schemeClr val="tx1"/>
              </a:solidFill>
              <a:latin typeface="AngsanaUPC" pitchFamily="18" charset="-34"/>
              <a:cs typeface="AngsanaUPC" pitchFamily="18" charset="-34"/>
            </a:endParaRPr>
          </a:p>
        </p:txBody>
      </p:sp>
      <p:sp>
        <p:nvSpPr>
          <p:cNvPr id="11" name="ชื่อเรื่องรอง 2"/>
          <p:cNvSpPr txBox="1">
            <a:spLocks/>
          </p:cNvSpPr>
          <p:nvPr/>
        </p:nvSpPr>
        <p:spPr>
          <a:xfrm>
            <a:off x="3672408" y="4221088"/>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sp>
        <p:nvSpPr>
          <p:cNvPr id="12" name="ชื่อเรื่องรอง 2"/>
          <p:cNvSpPr txBox="1">
            <a:spLocks/>
          </p:cNvSpPr>
          <p:nvPr/>
        </p:nvSpPr>
        <p:spPr>
          <a:xfrm>
            <a:off x="3744416" y="5229200"/>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grpSp>
        <p:nvGrpSpPr>
          <p:cNvPr id="2" name="กลุ่ม 1"/>
          <p:cNvGrpSpPr/>
          <p:nvPr/>
        </p:nvGrpSpPr>
        <p:grpSpPr>
          <a:xfrm>
            <a:off x="3240360" y="404664"/>
            <a:ext cx="360040" cy="6444008"/>
            <a:chOff x="3440832" y="404664"/>
            <a:chExt cx="360040" cy="6444008"/>
          </a:xfrm>
        </p:grpSpPr>
        <p:cxnSp>
          <p:nvCxnSpPr>
            <p:cNvPr id="4" name="ตัวเชื่อมต่อตรง 3"/>
            <p:cNvCxnSpPr/>
            <p:nvPr/>
          </p:nvCxnSpPr>
          <p:spPr>
            <a:xfrm>
              <a:off x="3440832" y="476672"/>
              <a:ext cx="0" cy="6372000"/>
            </a:xfrm>
            <a:prstGeom prst="line">
              <a:avLst/>
            </a:prstGeom>
            <a:ln w="57150">
              <a:solidFill>
                <a:srgbClr val="0070C0"/>
              </a:solidFill>
            </a:ln>
          </p:spPr>
          <p:style>
            <a:lnRef idx="1">
              <a:schemeClr val="accent2"/>
            </a:lnRef>
            <a:fillRef idx="0">
              <a:schemeClr val="accent2"/>
            </a:fillRef>
            <a:effectRef idx="0">
              <a:schemeClr val="accent2"/>
            </a:effectRef>
            <a:fontRef idx="minor">
              <a:schemeClr val="tx1"/>
            </a:fontRef>
          </p:style>
        </p:cxnSp>
        <p:sp>
          <p:nvSpPr>
            <p:cNvPr id="13" name="ลูกศรขวา 12"/>
            <p:cNvSpPr/>
            <p:nvPr/>
          </p:nvSpPr>
          <p:spPr>
            <a:xfrm>
              <a:off x="3440832" y="404664"/>
              <a:ext cx="360040" cy="25202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th-TH"/>
            </a:p>
          </p:txBody>
        </p:sp>
        <p:sp>
          <p:nvSpPr>
            <p:cNvPr id="14" name="ลูกศรขวา 13"/>
            <p:cNvSpPr/>
            <p:nvPr/>
          </p:nvSpPr>
          <p:spPr>
            <a:xfrm>
              <a:off x="3440832" y="1196752"/>
              <a:ext cx="360040" cy="25202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th-TH"/>
            </a:p>
          </p:txBody>
        </p:sp>
        <p:sp>
          <p:nvSpPr>
            <p:cNvPr id="15" name="ลูกศรขวา 14"/>
            <p:cNvSpPr/>
            <p:nvPr/>
          </p:nvSpPr>
          <p:spPr>
            <a:xfrm>
              <a:off x="3440832" y="2996952"/>
              <a:ext cx="360040" cy="25202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th-TH"/>
            </a:p>
          </p:txBody>
        </p:sp>
      </p:grpSp>
      <p:sp>
        <p:nvSpPr>
          <p:cNvPr id="17" name="TextBox 16"/>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10</a:t>
            </a:r>
            <a:endParaRPr lang="th-TH" sz="2000" b="1" dirty="0"/>
          </a:p>
        </p:txBody>
      </p:sp>
      <p:sp>
        <p:nvSpPr>
          <p:cNvPr id="18" name="ชื่อเรื่องรอง 2"/>
          <p:cNvSpPr txBox="1">
            <a:spLocks/>
          </p:cNvSpPr>
          <p:nvPr/>
        </p:nvSpPr>
        <p:spPr>
          <a:xfrm>
            <a:off x="56456" y="764704"/>
            <a:ext cx="3042338" cy="3456384"/>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4000" b="1" smtClean="0">
                <a:solidFill>
                  <a:schemeClr val="tx1"/>
                </a:solidFill>
                <a:latin typeface="AngsanaUPC" pitchFamily="18" charset="-34"/>
                <a:cs typeface="AngsanaUPC" pitchFamily="18" charset="-34"/>
              </a:rPr>
              <a:t>VI</a:t>
            </a:r>
            <a:endParaRPr lang="th-TH" sz="4000" b="1" smtClean="0">
              <a:solidFill>
                <a:schemeClr val="tx1"/>
              </a:solidFill>
              <a:latin typeface="AngsanaUPC" pitchFamily="18" charset="-34"/>
              <a:cs typeface="AngsanaUPC" pitchFamily="18" charset="-34"/>
            </a:endParaRPr>
          </a:p>
          <a:p>
            <a:r>
              <a:rPr lang="th-TH" sz="4000" b="1" smtClean="0">
                <a:solidFill>
                  <a:schemeClr val="tx1"/>
                </a:solidFill>
                <a:latin typeface="AngsanaUPC" pitchFamily="18" charset="-34"/>
                <a:cs typeface="AngsanaUPC" pitchFamily="18" charset="-34"/>
              </a:rPr>
              <a:t>หลักสูตรและ       การเรียนการสอนวิชาศึกษาทั่วไปในอนาคต</a:t>
            </a:r>
            <a:endParaRPr lang="en-US" sz="4000" b="1" dirty="0">
              <a:solidFill>
                <a:schemeClr val="tx1"/>
              </a:solidFill>
              <a:latin typeface="AngsanaUPC" pitchFamily="18" charset="-34"/>
              <a:cs typeface="AngsanaUPC" pitchFamily="18" charset="-34"/>
            </a:endParaRPr>
          </a:p>
        </p:txBody>
      </p:sp>
      <p:pic>
        <p:nvPicPr>
          <p:cNvPr id="19" name="Picture 2" descr="https://encrypted-tbn0.gstatic.com/images?q=tbn:ANd9GcS_FBvSxNklzlg582JVN3leOAhnxSYxQmO9ASeWS2iP8qD-sS9nr1Q0iUbH"/>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2520" y="4509120"/>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816949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ppt_x</p:attrName>
                                        </p:attrNameLst>
                                      </p:cBhvr>
                                      <p:tavLst>
                                        <p:tav tm="0">
                                          <p:val>
                                            <p:strVal val="#ppt_x-#ppt_w*1.125000"/>
                                          </p:val>
                                        </p:tav>
                                        <p:tav tm="100000">
                                          <p:val>
                                            <p:strVal val="#ppt_x"/>
                                          </p:val>
                                        </p:tav>
                                      </p:tavLst>
                                    </p:anim>
                                    <p:animEffect transition="in" filter="wipe(right)">
                                      <p:cBhvr>
                                        <p:cTn id="14" dur="500"/>
                                        <p:tgtEl>
                                          <p:spTgt spid="2"/>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ppt_y</p:attrName>
                                        </p:attrNameLst>
                                      </p:cBhvr>
                                      <p:tavLst>
                                        <p:tav tm="0">
                                          <p:val>
                                            <p:strVal val="#ppt_y+#ppt_h*1.125000"/>
                                          </p:val>
                                        </p:tav>
                                        <p:tav tm="100000">
                                          <p:val>
                                            <p:strVal val="#ppt_y"/>
                                          </p:val>
                                        </p:tav>
                                      </p:tavLst>
                                    </p:anim>
                                    <p:animEffect transition="in" filter="wipe(up)">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ชื่อเรื่องรอง 2"/>
          <p:cNvSpPr txBox="1">
            <a:spLocks/>
          </p:cNvSpPr>
          <p:nvPr/>
        </p:nvSpPr>
        <p:spPr>
          <a:xfrm>
            <a:off x="3512840" y="188640"/>
            <a:ext cx="6105128" cy="108012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54013" indent="-354013" algn="l">
              <a:spcBef>
                <a:spcPts val="0"/>
              </a:spcBef>
            </a:pPr>
            <a:r>
              <a:rPr lang="th-TH" b="1" dirty="0">
                <a:solidFill>
                  <a:schemeClr val="tx1"/>
                </a:solidFill>
                <a:latin typeface="AngsanaUPC" pitchFamily="18" charset="-34"/>
                <a:cs typeface="AngsanaUPC" pitchFamily="18" charset="-34"/>
              </a:rPr>
              <a:t>4</a:t>
            </a:r>
            <a:r>
              <a:rPr lang="th-TH" b="1" dirty="0" smtClean="0">
                <a:solidFill>
                  <a:schemeClr val="tx1"/>
                </a:solidFill>
                <a:latin typeface="AngsanaUPC" pitchFamily="18" charset="-34"/>
                <a:cs typeface="AngsanaUPC" pitchFamily="18" charset="-34"/>
              </a:rPr>
              <a:t>) ควรเน้นเรื่อง </a:t>
            </a:r>
            <a:r>
              <a:rPr lang="en-US" b="1" dirty="0" smtClean="0">
                <a:solidFill>
                  <a:schemeClr val="tx1"/>
                </a:solidFill>
                <a:latin typeface="AngsanaUPC" pitchFamily="18" charset="-34"/>
                <a:cs typeface="AngsanaUPC" pitchFamily="18" charset="-34"/>
              </a:rPr>
              <a:t>Entrepreneurship, Management Skills </a:t>
            </a:r>
            <a:r>
              <a:rPr lang="th-TH" b="1" dirty="0" smtClean="0">
                <a:solidFill>
                  <a:schemeClr val="tx1"/>
                </a:solidFill>
                <a:latin typeface="AngsanaUPC" pitchFamily="18" charset="-34"/>
                <a:cs typeface="AngsanaUPC" pitchFamily="18" charset="-34"/>
              </a:rPr>
              <a:t>และ </a:t>
            </a:r>
            <a:r>
              <a:rPr lang="en-US" b="1" dirty="0" smtClean="0">
                <a:solidFill>
                  <a:schemeClr val="tx1"/>
                </a:solidFill>
                <a:latin typeface="AngsanaUPC" pitchFamily="18" charset="-34"/>
                <a:cs typeface="AngsanaUPC" pitchFamily="18" charset="-34"/>
              </a:rPr>
              <a:t>Employability </a:t>
            </a:r>
            <a:r>
              <a:rPr lang="th-TH" b="1" dirty="0" smtClean="0">
                <a:solidFill>
                  <a:schemeClr val="tx1"/>
                </a:solidFill>
                <a:latin typeface="AngsanaUPC" pitchFamily="18" charset="-34"/>
                <a:cs typeface="AngsanaUPC" pitchFamily="18" charset="-34"/>
              </a:rPr>
              <a:t>เชื่อมประสานกับการศึกษาวิชาเฉพาะด้าน</a:t>
            </a:r>
            <a:endParaRPr lang="en-US" b="1" dirty="0">
              <a:solidFill>
                <a:schemeClr val="tx1"/>
              </a:solidFill>
              <a:latin typeface="AngsanaUPC" pitchFamily="18" charset="-34"/>
              <a:cs typeface="AngsanaUPC" pitchFamily="18" charset="-34"/>
            </a:endParaRPr>
          </a:p>
        </p:txBody>
      </p:sp>
      <p:sp>
        <p:nvSpPr>
          <p:cNvPr id="9" name="ชื่อเรื่องรอง 2"/>
          <p:cNvSpPr txBox="1">
            <a:spLocks/>
          </p:cNvSpPr>
          <p:nvPr/>
        </p:nvSpPr>
        <p:spPr>
          <a:xfrm>
            <a:off x="3512840" y="1772816"/>
            <a:ext cx="5844649" cy="158417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63525" indent="-263525" algn="l">
              <a:spcBef>
                <a:spcPts val="0"/>
              </a:spcBef>
            </a:pPr>
            <a:r>
              <a:rPr lang="en-US" b="1" dirty="0" smtClean="0">
                <a:solidFill>
                  <a:schemeClr val="tx1"/>
                </a:solidFill>
                <a:latin typeface="AngsanaUPC" pitchFamily="18" charset="-34"/>
                <a:cs typeface="AngsanaUPC" pitchFamily="18" charset="-34"/>
              </a:rPr>
              <a:t>5) </a:t>
            </a:r>
            <a:r>
              <a:rPr lang="th-TH" b="1" dirty="0" smtClean="0">
                <a:solidFill>
                  <a:schemeClr val="tx1"/>
                </a:solidFill>
                <a:latin typeface="AngsanaUPC" pitchFamily="18" charset="-34"/>
                <a:cs typeface="AngsanaUPC" pitchFamily="18" charset="-34"/>
              </a:rPr>
              <a:t>ควรพัฒนาคณาจารย์ที่จะสอนวิชาศึกษาทั่วไปให้เข้าใจ เข้าถึงและปฏิบัติการเรียนการสอนได้อย่างมีประสิทธิภาพอย่างต่อเนื่อง โดยให้ความสำคัญกับภาระงาน แรงจูงใจ และการให้การยอมรับผลงานเช่นเดียวกับการสอนวิชาเฉพาะด้านและวิชาชีพ</a:t>
            </a:r>
            <a:endParaRPr lang="en-US" b="1" dirty="0">
              <a:solidFill>
                <a:schemeClr val="tx1"/>
              </a:solidFill>
              <a:latin typeface="AngsanaUPC" pitchFamily="18" charset="-34"/>
              <a:cs typeface="AngsanaUPC" pitchFamily="18" charset="-34"/>
            </a:endParaRPr>
          </a:p>
        </p:txBody>
      </p:sp>
      <p:sp>
        <p:nvSpPr>
          <p:cNvPr id="10" name="ชื่อเรื่องรอง 2"/>
          <p:cNvSpPr txBox="1">
            <a:spLocks/>
          </p:cNvSpPr>
          <p:nvPr/>
        </p:nvSpPr>
        <p:spPr>
          <a:xfrm>
            <a:off x="3512840" y="4445496"/>
            <a:ext cx="6393160"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54013" indent="-354013" algn="l">
              <a:spcBef>
                <a:spcPts val="0"/>
              </a:spcBef>
            </a:pPr>
            <a:r>
              <a:rPr lang="th-TH" b="1" dirty="0">
                <a:solidFill>
                  <a:schemeClr val="tx1"/>
                </a:solidFill>
                <a:latin typeface="AngsanaUPC" pitchFamily="18" charset="-34"/>
                <a:cs typeface="AngsanaUPC" pitchFamily="18" charset="-34"/>
              </a:rPr>
              <a:t>6</a:t>
            </a:r>
            <a:r>
              <a:rPr lang="th-TH" b="1" dirty="0" smtClean="0">
                <a:solidFill>
                  <a:schemeClr val="tx1"/>
                </a:solidFill>
                <a:latin typeface="AngsanaUPC" pitchFamily="18" charset="-34"/>
                <a:cs typeface="AngsanaUPC" pitchFamily="18" charset="-34"/>
              </a:rPr>
              <a:t>) ควรจัดการเรียนการสอนวิชาศึกษาทั่วไปเป็นภาษาอังกฤษ ยกเว้นวิชาภาษาไทยหรือภาษาต่างประเทศอื่น เพื่อเพิ่มการพัฒนาความสามารถในการใช้ภาษาอังกฤษซึ่งเป็นภาษาสากล</a:t>
            </a:r>
            <a:endParaRPr lang="en-US" b="1" dirty="0" smtClean="0">
              <a:solidFill>
                <a:schemeClr val="tx1"/>
              </a:solidFill>
              <a:latin typeface="AngsanaUPC" pitchFamily="18" charset="-34"/>
              <a:cs typeface="AngsanaUPC" pitchFamily="18" charset="-34"/>
            </a:endParaRPr>
          </a:p>
          <a:p>
            <a:pPr algn="l">
              <a:spcBef>
                <a:spcPts val="0"/>
              </a:spcBef>
            </a:pPr>
            <a:endParaRPr lang="en-US" b="1" dirty="0" smtClean="0">
              <a:solidFill>
                <a:schemeClr val="tx1"/>
              </a:solidFill>
              <a:latin typeface="AngsanaUPC" pitchFamily="18" charset="-34"/>
              <a:cs typeface="AngsanaUPC" pitchFamily="18" charset="-34"/>
            </a:endParaRPr>
          </a:p>
          <a:p>
            <a:pPr algn="l">
              <a:spcBef>
                <a:spcPts val="0"/>
              </a:spcBef>
            </a:pPr>
            <a:endParaRPr lang="en-US" b="1" dirty="0">
              <a:solidFill>
                <a:schemeClr val="tx1"/>
              </a:solidFill>
              <a:latin typeface="AngsanaUPC" pitchFamily="18" charset="-34"/>
              <a:cs typeface="AngsanaUPC" pitchFamily="18" charset="-34"/>
            </a:endParaRPr>
          </a:p>
        </p:txBody>
      </p:sp>
      <p:sp>
        <p:nvSpPr>
          <p:cNvPr id="11" name="ชื่อเรื่องรอง 2"/>
          <p:cNvSpPr txBox="1">
            <a:spLocks/>
          </p:cNvSpPr>
          <p:nvPr/>
        </p:nvSpPr>
        <p:spPr>
          <a:xfrm>
            <a:off x="3584848" y="4221088"/>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sp>
        <p:nvSpPr>
          <p:cNvPr id="12" name="ชื่อเรื่องรอง 2"/>
          <p:cNvSpPr txBox="1">
            <a:spLocks/>
          </p:cNvSpPr>
          <p:nvPr/>
        </p:nvSpPr>
        <p:spPr>
          <a:xfrm>
            <a:off x="3656856" y="5229200"/>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grpSp>
        <p:nvGrpSpPr>
          <p:cNvPr id="6" name="กลุ่ม 5"/>
          <p:cNvGrpSpPr/>
          <p:nvPr/>
        </p:nvGrpSpPr>
        <p:grpSpPr>
          <a:xfrm>
            <a:off x="3152800" y="-27384"/>
            <a:ext cx="360040" cy="4896544"/>
            <a:chOff x="3152800" y="-27384"/>
            <a:chExt cx="360040" cy="4896544"/>
          </a:xfrm>
        </p:grpSpPr>
        <p:cxnSp>
          <p:nvCxnSpPr>
            <p:cNvPr id="4" name="ตัวเชื่อมต่อตรง 3"/>
            <p:cNvCxnSpPr/>
            <p:nvPr/>
          </p:nvCxnSpPr>
          <p:spPr>
            <a:xfrm>
              <a:off x="3152800" y="-27384"/>
              <a:ext cx="0" cy="4788000"/>
            </a:xfrm>
            <a:prstGeom prst="line">
              <a:avLst/>
            </a:prstGeom>
            <a:ln w="57150">
              <a:solidFill>
                <a:srgbClr val="0070C0"/>
              </a:solidFill>
            </a:ln>
          </p:spPr>
          <p:style>
            <a:lnRef idx="1">
              <a:schemeClr val="accent2"/>
            </a:lnRef>
            <a:fillRef idx="0">
              <a:schemeClr val="accent2"/>
            </a:fillRef>
            <a:effectRef idx="0">
              <a:schemeClr val="accent2"/>
            </a:effectRef>
            <a:fontRef idx="minor">
              <a:schemeClr val="tx1"/>
            </a:fontRef>
          </p:style>
        </p:cxnSp>
        <p:sp>
          <p:nvSpPr>
            <p:cNvPr id="13" name="ลูกศรขวา 12"/>
            <p:cNvSpPr/>
            <p:nvPr/>
          </p:nvSpPr>
          <p:spPr>
            <a:xfrm>
              <a:off x="3152800" y="332656"/>
              <a:ext cx="360040" cy="252028"/>
            </a:xfrm>
            <a:prstGeom prst="rightArrow">
              <a:avLst/>
            </a:prstGeom>
            <a:ln>
              <a:solidFill>
                <a:srgbClr val="0070C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th-TH"/>
            </a:p>
          </p:txBody>
        </p:sp>
        <p:sp>
          <p:nvSpPr>
            <p:cNvPr id="14" name="ลูกศรขวา 13"/>
            <p:cNvSpPr/>
            <p:nvPr/>
          </p:nvSpPr>
          <p:spPr>
            <a:xfrm>
              <a:off x="3152800" y="1916832"/>
              <a:ext cx="360040" cy="252028"/>
            </a:xfrm>
            <a:prstGeom prst="rightArrow">
              <a:avLst/>
            </a:prstGeom>
            <a:ln>
              <a:solidFill>
                <a:srgbClr val="0070C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th-TH"/>
            </a:p>
          </p:txBody>
        </p:sp>
        <p:sp>
          <p:nvSpPr>
            <p:cNvPr id="15" name="ลูกศรขวา 14"/>
            <p:cNvSpPr/>
            <p:nvPr/>
          </p:nvSpPr>
          <p:spPr>
            <a:xfrm>
              <a:off x="3152800" y="4617132"/>
              <a:ext cx="360040" cy="252028"/>
            </a:xfrm>
            <a:prstGeom prst="rightArrow">
              <a:avLst/>
            </a:prstGeom>
            <a:ln>
              <a:solidFill>
                <a:srgbClr val="0070C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th-TH"/>
            </a:p>
          </p:txBody>
        </p:sp>
      </p:grpSp>
      <p:sp>
        <p:nvSpPr>
          <p:cNvPr id="17" name="TextBox 16"/>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11</a:t>
            </a:r>
            <a:endParaRPr lang="th-TH" sz="2000" b="1" dirty="0"/>
          </a:p>
        </p:txBody>
      </p:sp>
      <p:sp>
        <p:nvSpPr>
          <p:cNvPr id="18" name="ชื่อเรื่องรอง 2"/>
          <p:cNvSpPr>
            <a:spLocks noGrp="1"/>
          </p:cNvSpPr>
          <p:nvPr>
            <p:ph type="subTitle" idx="1"/>
          </p:nvPr>
        </p:nvSpPr>
        <p:spPr>
          <a:xfrm>
            <a:off x="56456" y="764704"/>
            <a:ext cx="3042338" cy="3456384"/>
          </a:xfrm>
        </p:spPr>
        <p:style>
          <a:lnRef idx="1">
            <a:schemeClr val="accent1"/>
          </a:lnRef>
          <a:fillRef idx="2">
            <a:schemeClr val="accent1"/>
          </a:fillRef>
          <a:effectRef idx="1">
            <a:schemeClr val="accent1"/>
          </a:effectRef>
          <a:fontRef idx="minor">
            <a:schemeClr val="dk1"/>
          </a:fontRef>
        </p:style>
        <p:txBody>
          <a:bodyPr>
            <a:noAutofit/>
          </a:bodyPr>
          <a:lstStyle/>
          <a:p>
            <a:r>
              <a:rPr lang="en-US" sz="4000" b="1" dirty="0" smtClean="0">
                <a:solidFill>
                  <a:schemeClr val="tx1"/>
                </a:solidFill>
                <a:latin typeface="AngsanaUPC" pitchFamily="18" charset="-34"/>
                <a:cs typeface="AngsanaUPC" pitchFamily="18" charset="-34"/>
              </a:rPr>
              <a:t>VI</a:t>
            </a:r>
            <a:endParaRPr lang="th-TH" sz="4000" b="1" dirty="0" smtClean="0">
              <a:solidFill>
                <a:schemeClr val="tx1"/>
              </a:solidFill>
              <a:latin typeface="AngsanaUPC" pitchFamily="18" charset="-34"/>
              <a:cs typeface="AngsanaUPC" pitchFamily="18" charset="-34"/>
            </a:endParaRPr>
          </a:p>
          <a:p>
            <a:r>
              <a:rPr lang="th-TH" sz="4000" b="1" dirty="0" smtClean="0">
                <a:solidFill>
                  <a:schemeClr val="tx1"/>
                </a:solidFill>
                <a:latin typeface="AngsanaUPC" pitchFamily="18" charset="-34"/>
                <a:cs typeface="AngsanaUPC" pitchFamily="18" charset="-34"/>
              </a:rPr>
              <a:t>หลักสูตรและ       การเรียนการสอนวิชาศึกษาทั่วไปในอนาคต</a:t>
            </a:r>
            <a:endParaRPr lang="en-US" sz="4000" b="1" dirty="0" smtClean="0">
              <a:solidFill>
                <a:schemeClr val="tx1"/>
              </a:solidFill>
              <a:latin typeface="AngsanaUPC" pitchFamily="18" charset="-34"/>
              <a:cs typeface="AngsanaUPC" pitchFamily="18" charset="-34"/>
            </a:endParaRPr>
          </a:p>
        </p:txBody>
      </p:sp>
      <p:pic>
        <p:nvPicPr>
          <p:cNvPr id="19" name="Picture 2" descr="https://encrypted-tbn0.gstatic.com/images?q=tbn:ANd9GcS_FBvSxNklzlg582JVN3leOAhnxSYxQmO9ASeWS2iP8qD-sS9nr1Q0iUbH"/>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2520" y="4509120"/>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04961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right)">
                                      <p:cBhvr>
                                        <p:cTn id="8" dur="500"/>
                                        <p:tgtEl>
                                          <p:spTgt spid="6"/>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p:tgtEl>
                                          <p:spTgt spid="9"/>
                                        </p:tgtEl>
                                        <p:attrNameLst>
                                          <p:attrName>ppt_y</p:attrName>
                                        </p:attrNameLst>
                                      </p:cBhvr>
                                      <p:tavLst>
                                        <p:tav tm="0">
                                          <p:val>
                                            <p:strVal val="#ppt_y+#ppt_h*1.125000"/>
                                          </p:val>
                                        </p:tav>
                                        <p:tav tm="100000">
                                          <p:val>
                                            <p:strVal val="#ppt_y"/>
                                          </p:val>
                                        </p:tav>
                                      </p:tavLst>
                                    </p:anim>
                                    <p:animEffect transition="in" filter="wipe(up)">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p:tgtEl>
                                          <p:spTgt spid="10"/>
                                        </p:tgtEl>
                                        <p:attrNameLst>
                                          <p:attrName>ppt_y</p:attrName>
                                        </p:attrNameLst>
                                      </p:cBhvr>
                                      <p:tavLst>
                                        <p:tav tm="0">
                                          <p:val>
                                            <p:strVal val="#ppt_y+#ppt_h*1.125000"/>
                                          </p:val>
                                        </p:tav>
                                        <p:tav tm="100000">
                                          <p:val>
                                            <p:strVal val="#ppt_y"/>
                                          </p:val>
                                        </p:tav>
                                      </p:tavLst>
                                    </p:anim>
                                    <p:animEffect transition="in" filter="wipe(up)">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สี่เหลี่ยมผืนผ้า 3"/>
          <p:cNvSpPr/>
          <p:nvPr/>
        </p:nvSpPr>
        <p:spPr>
          <a:xfrm>
            <a:off x="200472" y="188640"/>
            <a:ext cx="9505056" cy="6480720"/>
          </a:xfrm>
          <a:prstGeom prst="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endParaRPr lang="th-TH"/>
          </a:p>
        </p:txBody>
      </p:sp>
      <p:sp>
        <p:nvSpPr>
          <p:cNvPr id="2" name="ชื่อเรื่อง 1"/>
          <p:cNvSpPr>
            <a:spLocks noGrp="1"/>
          </p:cNvSpPr>
          <p:nvPr>
            <p:ph type="ctrTitle"/>
          </p:nvPr>
        </p:nvSpPr>
        <p:spPr>
          <a:xfrm>
            <a:off x="823377" y="908720"/>
            <a:ext cx="8420100" cy="1470025"/>
          </a:xfrm>
        </p:spPr>
        <p:txBody>
          <a:bodyPr>
            <a:normAutofit/>
          </a:bodyPr>
          <a:lstStyle/>
          <a:p>
            <a:r>
              <a:rPr lang="th-TH" sz="6000" b="1" dirty="0" smtClean="0">
                <a:effectLst>
                  <a:outerShdw blurRad="38100" dist="38100" dir="2700000" algn="tl">
                    <a:srgbClr val="000000">
                      <a:alpha val="43137"/>
                    </a:srgbClr>
                  </a:outerShdw>
                </a:effectLst>
              </a:rPr>
              <a:t>การศึกษาเพื่อพัฒนาความเป็นมนุษย์</a:t>
            </a:r>
            <a:endParaRPr lang="th-TH" sz="6000" b="1" dirty="0">
              <a:effectLst>
                <a:outerShdw blurRad="38100" dist="38100" dir="2700000" algn="tl">
                  <a:srgbClr val="000000">
                    <a:alpha val="43137"/>
                  </a:srgbClr>
                </a:outerShdw>
              </a:effectLst>
            </a:endParaRPr>
          </a:p>
        </p:txBody>
      </p:sp>
      <p:sp>
        <p:nvSpPr>
          <p:cNvPr id="3" name="ชื่อเรื่องรอง 2"/>
          <p:cNvSpPr>
            <a:spLocks noGrp="1"/>
          </p:cNvSpPr>
          <p:nvPr>
            <p:ph type="subTitle" idx="1"/>
          </p:nvPr>
        </p:nvSpPr>
        <p:spPr>
          <a:xfrm>
            <a:off x="1485900" y="2252464"/>
            <a:ext cx="6934200" cy="1752600"/>
          </a:xfrm>
        </p:spPr>
        <p:txBody>
          <a:bodyPr>
            <a:normAutofit/>
          </a:bodyPr>
          <a:lstStyle/>
          <a:p>
            <a:r>
              <a:rPr lang="th-TH" sz="4000" b="1" dirty="0" smtClean="0">
                <a:solidFill>
                  <a:schemeClr val="tx1"/>
                </a:solidFill>
                <a:effectLst/>
                <a:latin typeface="AngsanaUPC" pitchFamily="18" charset="-34"/>
                <a:cs typeface="AngsanaUPC" pitchFamily="18" charset="-34"/>
              </a:rPr>
              <a:t>โดย</a:t>
            </a:r>
          </a:p>
          <a:p>
            <a:r>
              <a:rPr lang="th-TH" sz="4000" b="1" dirty="0" smtClean="0">
                <a:solidFill>
                  <a:schemeClr val="tx1"/>
                </a:solidFill>
                <a:effectLst/>
                <a:latin typeface="AngsanaUPC" pitchFamily="18" charset="-34"/>
                <a:cs typeface="AngsanaUPC" pitchFamily="18" charset="-34"/>
              </a:rPr>
              <a:t>ศาสตราจารย์ ดร. วิจิตร ศรี</a:t>
            </a:r>
            <a:r>
              <a:rPr lang="th-TH" sz="4000" b="1" dirty="0" err="1" smtClean="0">
                <a:solidFill>
                  <a:schemeClr val="tx1"/>
                </a:solidFill>
                <a:effectLst/>
                <a:latin typeface="AngsanaUPC" pitchFamily="18" charset="-34"/>
                <a:cs typeface="AngsanaUPC" pitchFamily="18" charset="-34"/>
              </a:rPr>
              <a:t>สอ้าน</a:t>
            </a:r>
            <a:endParaRPr lang="th-TH" sz="4000" b="1" dirty="0">
              <a:solidFill>
                <a:schemeClr val="tx1"/>
              </a:solidFill>
              <a:effectLst/>
              <a:latin typeface="AngsanaUPC" pitchFamily="18" charset="-34"/>
              <a:cs typeface="AngsanaUPC" pitchFamily="18" charset="-34"/>
            </a:endParaRPr>
          </a:p>
        </p:txBody>
      </p:sp>
      <p:pic>
        <p:nvPicPr>
          <p:cNvPr id="6" name="Picture 2" descr="https://encrypted-tbn0.gstatic.com/images?q=tbn:ANd9GcS_FBvSxNklzlg582JVN3leOAhnxSYxQmO9ASeWS2iP8qD-sS9nr1Q0iUb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3969" y="4149080"/>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425476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13" dur="500"/>
                                        <p:tgtEl>
                                          <p:spTgt spid="3">
                                            <p:txEl>
                                              <p:pRg st="0" end="0"/>
                                            </p:txEl>
                                          </p:spTgt>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ชื่อเรื่องรอง 2"/>
          <p:cNvSpPr>
            <a:spLocks noGrp="1"/>
          </p:cNvSpPr>
          <p:nvPr>
            <p:ph type="subTitle" idx="1"/>
          </p:nvPr>
        </p:nvSpPr>
        <p:spPr>
          <a:xfrm>
            <a:off x="194471" y="332656"/>
            <a:ext cx="2958329" cy="3960440"/>
          </a:xfrm>
        </p:spPr>
        <p:style>
          <a:lnRef idx="1">
            <a:schemeClr val="accent5"/>
          </a:lnRef>
          <a:fillRef idx="2">
            <a:schemeClr val="accent5"/>
          </a:fillRef>
          <a:effectRef idx="1">
            <a:schemeClr val="accent5"/>
          </a:effectRef>
          <a:fontRef idx="minor">
            <a:schemeClr val="dk1"/>
          </a:fontRef>
        </p:style>
        <p:txBody>
          <a:bodyPr>
            <a:noAutofit/>
          </a:bodyPr>
          <a:lstStyle/>
          <a:p>
            <a:r>
              <a:rPr lang="en-US" sz="3600" b="1" dirty="0" smtClean="0">
                <a:solidFill>
                  <a:schemeClr val="tx1"/>
                </a:solidFill>
                <a:latin typeface="AngsanaUPC" pitchFamily="18" charset="-34"/>
                <a:cs typeface="AngsanaUPC" pitchFamily="18" charset="-34"/>
              </a:rPr>
              <a:t>I</a:t>
            </a:r>
          </a:p>
          <a:p>
            <a:r>
              <a:rPr lang="th-TH" sz="3600" b="1" dirty="0" smtClean="0">
                <a:solidFill>
                  <a:schemeClr val="tx1"/>
                </a:solidFill>
                <a:latin typeface="AngsanaUPC" pitchFamily="18" charset="-34"/>
                <a:cs typeface="AngsanaUPC" pitchFamily="18" charset="-34"/>
              </a:rPr>
              <a:t>การศึกษาเพื่อพัฒนา</a:t>
            </a:r>
          </a:p>
          <a:p>
            <a:r>
              <a:rPr lang="th-TH" sz="3600" b="1" dirty="0" smtClean="0">
                <a:solidFill>
                  <a:schemeClr val="tx1"/>
                </a:solidFill>
                <a:latin typeface="AngsanaUPC" pitchFamily="18" charset="-34"/>
                <a:cs typeface="AngsanaUPC" pitchFamily="18" charset="-34"/>
              </a:rPr>
              <a:t>ความเป็นมนุษย์</a:t>
            </a:r>
          </a:p>
          <a:p>
            <a:r>
              <a:rPr lang="en-US" sz="3600" b="1" dirty="0" smtClean="0">
                <a:solidFill>
                  <a:schemeClr val="tx1"/>
                </a:solidFill>
                <a:latin typeface="AngsanaUPC" pitchFamily="18" charset="-34"/>
                <a:cs typeface="AngsanaUPC" pitchFamily="18" charset="-34"/>
              </a:rPr>
              <a:t>(Education for Human Development)</a:t>
            </a:r>
          </a:p>
        </p:txBody>
      </p:sp>
      <p:sp>
        <p:nvSpPr>
          <p:cNvPr id="5" name="ชื่อเรื่องรอง 2"/>
          <p:cNvSpPr txBox="1">
            <a:spLocks/>
          </p:cNvSpPr>
          <p:nvPr/>
        </p:nvSpPr>
        <p:spPr>
          <a:xfrm>
            <a:off x="3860879" y="188640"/>
            <a:ext cx="2964329" cy="6480720"/>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en-US" sz="2800" b="1" dirty="0" smtClean="0">
                <a:solidFill>
                  <a:schemeClr val="tx1"/>
                </a:solidFill>
                <a:latin typeface="AngsanaUPC" pitchFamily="18" charset="-34"/>
                <a:cs typeface="AngsanaUPC" pitchFamily="18" charset="-34"/>
              </a:rPr>
              <a:t>Education is the only form of action that can transform potentials into competencies for life.  Within this perspective, to act for new generations is to create educational concepts and practices that can generate competencies for people to transform themselves and their realities through the full development of their potentials. </a:t>
            </a:r>
          </a:p>
          <a:p>
            <a:pPr algn="r">
              <a:spcBef>
                <a:spcPts val="0"/>
              </a:spcBef>
            </a:pPr>
            <a:r>
              <a:rPr lang="en-US" sz="2800" b="1" dirty="0" smtClean="0">
                <a:solidFill>
                  <a:schemeClr val="tx1"/>
                </a:solidFill>
                <a:latin typeface="AngsanaUPC" pitchFamily="18" charset="-34"/>
                <a:cs typeface="AngsanaUPC" pitchFamily="18" charset="-34"/>
              </a:rPr>
              <a:t>UNESCO 2005</a:t>
            </a:r>
            <a:endParaRPr lang="en-US" sz="2800" b="1" dirty="0">
              <a:solidFill>
                <a:schemeClr val="tx1"/>
              </a:solidFill>
              <a:latin typeface="AngsanaUPC" pitchFamily="18" charset="-34"/>
              <a:cs typeface="AngsanaUPC" pitchFamily="18" charset="-34"/>
            </a:endParaRPr>
          </a:p>
        </p:txBody>
      </p:sp>
      <p:sp>
        <p:nvSpPr>
          <p:cNvPr id="6" name="ชื่อเรื่องรอง 2"/>
          <p:cNvSpPr txBox="1">
            <a:spLocks/>
          </p:cNvSpPr>
          <p:nvPr/>
        </p:nvSpPr>
        <p:spPr>
          <a:xfrm>
            <a:off x="7593293" y="1064126"/>
            <a:ext cx="2184243" cy="3661018"/>
          </a:xfrm>
          <a:prstGeom prst="rect">
            <a:avLst/>
          </a:prstGeom>
          <a:effectLst>
            <a:glow rad="1397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en-US" sz="2800" b="1" dirty="0" smtClean="0">
                <a:solidFill>
                  <a:schemeClr val="tx1"/>
                </a:solidFill>
                <a:latin typeface="AngsanaUPC" pitchFamily="18" charset="-34"/>
                <a:cs typeface="AngsanaUPC" pitchFamily="18" charset="-34"/>
              </a:rPr>
              <a:t>In order to develop these potentials all spheres of human existence must be considered: Personal, Social, Cognitive and Productive</a:t>
            </a:r>
            <a:endParaRPr lang="en-US" sz="2800" b="1" dirty="0">
              <a:solidFill>
                <a:schemeClr val="tx1"/>
              </a:solidFill>
              <a:latin typeface="AngsanaUPC" pitchFamily="18" charset="-34"/>
              <a:cs typeface="AngsanaUPC" pitchFamily="18" charset="-34"/>
            </a:endParaRPr>
          </a:p>
        </p:txBody>
      </p:sp>
      <p:sp>
        <p:nvSpPr>
          <p:cNvPr id="7" name="ลูกศรขวา 6"/>
          <p:cNvSpPr/>
          <p:nvPr/>
        </p:nvSpPr>
        <p:spPr>
          <a:xfrm>
            <a:off x="3224808" y="2852936"/>
            <a:ext cx="576064" cy="43204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th-TH"/>
          </a:p>
        </p:txBody>
      </p:sp>
      <p:sp>
        <p:nvSpPr>
          <p:cNvPr id="8" name="ลูกศรขวา 7"/>
          <p:cNvSpPr/>
          <p:nvPr/>
        </p:nvSpPr>
        <p:spPr>
          <a:xfrm>
            <a:off x="6897216" y="2852936"/>
            <a:ext cx="576064" cy="43204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th-TH"/>
          </a:p>
        </p:txBody>
      </p:sp>
      <p:sp>
        <p:nvSpPr>
          <p:cNvPr id="9" name="TextBox 8"/>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1</a:t>
            </a:r>
            <a:endParaRPr lang="th-TH" sz="2000" b="1" dirty="0"/>
          </a:p>
        </p:txBody>
      </p:sp>
      <p:pic>
        <p:nvPicPr>
          <p:cNvPr id="2050" name="Picture 2" descr="https://encrypted-tbn0.gstatic.com/images?q=tbn:ANd9GcS_FBvSxNklzlg582JVN3leOAhnxSYxQmO9ASeWS2iP8qD-sS9nr1Q0iUbH"/>
          <p:cNvPicPr>
            <a:picLocks noChangeAspect="1" noChangeArrowheads="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90683" y="4528410"/>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753138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right)">
                                      <p:cBhvr>
                                        <p:cTn id="14" dur="500"/>
                                        <p:tgtEl>
                                          <p:spTgt spid="7"/>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ppt_x</p:attrName>
                                        </p:attrNameLst>
                                      </p:cBhvr>
                                      <p:tavLst>
                                        <p:tav tm="0">
                                          <p:val>
                                            <p:strVal val="#ppt_x-#ppt_w*1.125000"/>
                                          </p:val>
                                        </p:tav>
                                        <p:tav tm="100000">
                                          <p:val>
                                            <p:strVal val="#ppt_x"/>
                                          </p:val>
                                        </p:tav>
                                      </p:tavLst>
                                    </p:anim>
                                    <p:animEffect transition="in" filter="wipe(right)">
                                      <p:cBhvr>
                                        <p:cTn id="24" dur="500"/>
                                        <p:tgtEl>
                                          <p:spTgt spid="8"/>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ชื่อเรื่องรอง 2"/>
          <p:cNvSpPr>
            <a:spLocks noGrp="1"/>
          </p:cNvSpPr>
          <p:nvPr>
            <p:ph type="subTitle" idx="1"/>
          </p:nvPr>
        </p:nvSpPr>
        <p:spPr>
          <a:xfrm>
            <a:off x="200472" y="116632"/>
            <a:ext cx="9505056" cy="576064"/>
          </a:xfrm>
        </p:spPr>
        <p:style>
          <a:lnRef idx="1">
            <a:schemeClr val="accent3"/>
          </a:lnRef>
          <a:fillRef idx="2">
            <a:schemeClr val="accent3"/>
          </a:fillRef>
          <a:effectRef idx="1">
            <a:schemeClr val="accent3"/>
          </a:effectRef>
          <a:fontRef idx="minor">
            <a:schemeClr val="dk1"/>
          </a:fontRef>
        </p:style>
        <p:txBody>
          <a:bodyPr>
            <a:noAutofit/>
          </a:bodyPr>
          <a:lstStyle/>
          <a:p>
            <a:r>
              <a:rPr lang="en-US" sz="4000" b="1" dirty="0" smtClean="0">
                <a:solidFill>
                  <a:schemeClr val="tx1"/>
                </a:solidFill>
                <a:latin typeface="AngsanaUPC" pitchFamily="18" charset="-34"/>
                <a:cs typeface="AngsanaUPC" pitchFamily="18" charset="-34"/>
              </a:rPr>
              <a:t>II  Four Pillars of Education for the 21</a:t>
            </a:r>
            <a:r>
              <a:rPr lang="en-US" sz="4000" b="1" baseline="30000" dirty="0" smtClean="0">
                <a:solidFill>
                  <a:schemeClr val="tx1"/>
                </a:solidFill>
                <a:latin typeface="AngsanaUPC" pitchFamily="18" charset="-34"/>
                <a:cs typeface="AngsanaUPC" pitchFamily="18" charset="-34"/>
              </a:rPr>
              <a:t>st</a:t>
            </a:r>
            <a:r>
              <a:rPr lang="en-US" sz="4000" b="1" dirty="0" smtClean="0">
                <a:solidFill>
                  <a:schemeClr val="tx1"/>
                </a:solidFill>
                <a:latin typeface="AngsanaUPC" pitchFamily="18" charset="-34"/>
                <a:cs typeface="AngsanaUPC" pitchFamily="18" charset="-34"/>
              </a:rPr>
              <a:t> Century: UNESCO</a:t>
            </a:r>
          </a:p>
        </p:txBody>
      </p:sp>
      <p:sp>
        <p:nvSpPr>
          <p:cNvPr id="5" name="ชื่อเรื่องรอง 2"/>
          <p:cNvSpPr txBox="1">
            <a:spLocks/>
          </p:cNvSpPr>
          <p:nvPr/>
        </p:nvSpPr>
        <p:spPr>
          <a:xfrm>
            <a:off x="344488" y="5013176"/>
            <a:ext cx="9217023" cy="1728192"/>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lvl="1">
              <a:lnSpc>
                <a:spcPts val="2500"/>
              </a:lnSpc>
              <a:spcBef>
                <a:spcPts val="0"/>
              </a:spcBef>
            </a:pPr>
            <a:r>
              <a:rPr lang="en-US" sz="2400" b="1" dirty="0" smtClean="0">
                <a:solidFill>
                  <a:schemeClr val="tx1"/>
                </a:solidFill>
                <a:latin typeface="AngsanaUPC" pitchFamily="18" charset="-34"/>
                <a:cs typeface="AngsanaUPC" pitchFamily="18" charset="-34"/>
              </a:rPr>
              <a:t>When we look at the four types of learning from the perspective of the development of people’s potential – Learning to Be (how to be yourself and create a life project), to Live Together (living with differences, creating new forms of social participation), to Know (Claiming knowledge tools and using them for the common good) and to Do (acting productively, making it easier to enter and stay in the new labor world) – they become tools for the transformation of oneself and of the world.</a:t>
            </a:r>
            <a:endParaRPr lang="en-US" sz="2400" b="1" dirty="0">
              <a:solidFill>
                <a:schemeClr val="tx1"/>
              </a:solidFill>
              <a:latin typeface="AngsanaUPC" pitchFamily="18" charset="-34"/>
              <a:cs typeface="AngsanaUPC" pitchFamily="18" charset="-34"/>
            </a:endParaRPr>
          </a:p>
        </p:txBody>
      </p:sp>
      <p:grpSp>
        <p:nvGrpSpPr>
          <p:cNvPr id="26" name="กลุ่ม 25"/>
          <p:cNvGrpSpPr/>
          <p:nvPr/>
        </p:nvGrpSpPr>
        <p:grpSpPr>
          <a:xfrm>
            <a:off x="2630160" y="1043444"/>
            <a:ext cx="4771112" cy="4251040"/>
            <a:chOff x="2630160" y="1043444"/>
            <a:chExt cx="4771112" cy="4251040"/>
          </a:xfrm>
        </p:grpSpPr>
        <p:sp>
          <p:nvSpPr>
            <p:cNvPr id="16" name="วงรี 15"/>
            <p:cNvSpPr/>
            <p:nvPr/>
          </p:nvSpPr>
          <p:spPr>
            <a:xfrm>
              <a:off x="2927484" y="1342509"/>
              <a:ext cx="4176464" cy="3094603"/>
            </a:xfrm>
            <a:prstGeom prst="ellipse">
              <a:avLst/>
            </a:prstGeom>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th-TH"/>
            </a:p>
          </p:txBody>
        </p:sp>
        <p:sp>
          <p:nvSpPr>
            <p:cNvPr id="2" name="วงรี 1"/>
            <p:cNvSpPr/>
            <p:nvPr/>
          </p:nvSpPr>
          <p:spPr>
            <a:xfrm>
              <a:off x="4151620" y="2132856"/>
              <a:ext cx="1728192" cy="1440160"/>
            </a:xfrm>
            <a:prstGeom prst="ellipse">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2000" dirty="0" smtClean="0"/>
                <a:t>individual</a:t>
              </a:r>
              <a:endParaRPr lang="th-TH" sz="2000" dirty="0"/>
            </a:p>
          </p:txBody>
        </p:sp>
        <p:sp>
          <p:nvSpPr>
            <p:cNvPr id="4" name="TextBox 3"/>
            <p:cNvSpPr txBox="1"/>
            <p:nvPr/>
          </p:nvSpPr>
          <p:spPr>
            <a:xfrm>
              <a:off x="4632410" y="1500491"/>
              <a:ext cx="671338" cy="369332"/>
            </a:xfrm>
            <a:prstGeom prst="rect">
              <a:avLst/>
            </a:prstGeom>
            <a:noFill/>
          </p:spPr>
          <p:txBody>
            <a:bodyPr wrap="none" rtlCol="0">
              <a:spAutoFit/>
            </a:bodyPr>
            <a:lstStyle/>
            <a:p>
              <a:r>
                <a:rPr lang="en-US" sz="1800" dirty="0"/>
                <a:t>t</a:t>
              </a:r>
              <a:r>
                <a:rPr lang="en-US" sz="1800" dirty="0" smtClean="0"/>
                <a:t>o be</a:t>
              </a:r>
              <a:endParaRPr lang="th-TH" sz="1800" dirty="0"/>
            </a:p>
          </p:txBody>
        </p:sp>
        <p:sp>
          <p:nvSpPr>
            <p:cNvPr id="9" name="TextBox 8"/>
            <p:cNvSpPr txBox="1"/>
            <p:nvPr/>
          </p:nvSpPr>
          <p:spPr>
            <a:xfrm>
              <a:off x="4522961" y="3717032"/>
              <a:ext cx="996811" cy="646331"/>
            </a:xfrm>
            <a:prstGeom prst="rect">
              <a:avLst/>
            </a:prstGeom>
            <a:noFill/>
          </p:spPr>
          <p:txBody>
            <a:bodyPr wrap="none" rtlCol="0">
              <a:spAutoFit/>
            </a:bodyPr>
            <a:lstStyle/>
            <a:p>
              <a:pPr algn="ctr"/>
              <a:r>
                <a:rPr lang="en-US" sz="1800" dirty="0"/>
                <a:t>t</a:t>
              </a:r>
              <a:r>
                <a:rPr lang="en-US" sz="1800" dirty="0" smtClean="0"/>
                <a:t>o live</a:t>
              </a:r>
            </a:p>
            <a:p>
              <a:pPr algn="ctr"/>
              <a:r>
                <a:rPr lang="en-US" sz="1800" dirty="0" smtClean="0"/>
                <a:t>together</a:t>
              </a:r>
              <a:endParaRPr lang="th-TH" sz="1800" dirty="0"/>
            </a:p>
          </p:txBody>
        </p:sp>
        <p:sp>
          <p:nvSpPr>
            <p:cNvPr id="10" name="TextBox 9"/>
            <p:cNvSpPr txBox="1"/>
            <p:nvPr/>
          </p:nvSpPr>
          <p:spPr>
            <a:xfrm>
              <a:off x="3143508" y="2699628"/>
              <a:ext cx="677750" cy="369332"/>
            </a:xfrm>
            <a:prstGeom prst="rect">
              <a:avLst/>
            </a:prstGeom>
            <a:noFill/>
          </p:spPr>
          <p:txBody>
            <a:bodyPr wrap="none" rtlCol="0">
              <a:spAutoFit/>
            </a:bodyPr>
            <a:lstStyle/>
            <a:p>
              <a:r>
                <a:rPr lang="en-US" sz="1800" dirty="0"/>
                <a:t>t</a:t>
              </a:r>
              <a:r>
                <a:rPr lang="en-US" sz="1800" dirty="0" smtClean="0"/>
                <a:t>o do</a:t>
              </a:r>
              <a:endParaRPr lang="th-TH" sz="1800" dirty="0"/>
            </a:p>
          </p:txBody>
        </p:sp>
        <p:sp>
          <p:nvSpPr>
            <p:cNvPr id="11" name="TextBox 10"/>
            <p:cNvSpPr txBox="1"/>
            <p:nvPr/>
          </p:nvSpPr>
          <p:spPr>
            <a:xfrm>
              <a:off x="6023828" y="2699628"/>
              <a:ext cx="946156" cy="369332"/>
            </a:xfrm>
            <a:prstGeom prst="rect">
              <a:avLst/>
            </a:prstGeom>
            <a:noFill/>
          </p:spPr>
          <p:txBody>
            <a:bodyPr wrap="none" rtlCol="0">
              <a:spAutoFit/>
            </a:bodyPr>
            <a:lstStyle/>
            <a:p>
              <a:r>
                <a:rPr lang="en-US" sz="1800" dirty="0"/>
                <a:t>t</a:t>
              </a:r>
              <a:r>
                <a:rPr lang="en-US" sz="1800" dirty="0" smtClean="0"/>
                <a:t>o know</a:t>
              </a:r>
              <a:endParaRPr lang="th-TH" sz="1800" dirty="0"/>
            </a:p>
          </p:txBody>
        </p:sp>
        <p:sp>
          <p:nvSpPr>
            <p:cNvPr id="12" name="TextBox 11"/>
            <p:cNvSpPr txBox="1"/>
            <p:nvPr/>
          </p:nvSpPr>
          <p:spPr>
            <a:xfrm>
              <a:off x="3834013" y="1043444"/>
              <a:ext cx="2219390" cy="369332"/>
            </a:xfrm>
            <a:prstGeom prst="rect">
              <a:avLst/>
            </a:prstGeom>
            <a:noFill/>
          </p:spPr>
          <p:txBody>
            <a:bodyPr wrap="none" rtlCol="0">
              <a:prstTxWarp prst="textArchUp">
                <a:avLst>
                  <a:gd name="adj" fmla="val 10372878"/>
                </a:avLst>
              </a:prstTxWarp>
              <a:spAutoFit/>
            </a:bodyPr>
            <a:lstStyle/>
            <a:p>
              <a:pPr algn="ctr"/>
              <a:r>
                <a:rPr lang="en-US" sz="1800" dirty="0" smtClean="0"/>
                <a:t>Personal  Competency</a:t>
              </a:r>
              <a:endParaRPr lang="th-TH" sz="1800" dirty="0"/>
            </a:p>
          </p:txBody>
        </p:sp>
        <p:sp>
          <p:nvSpPr>
            <p:cNvPr id="13" name="TextBox 12"/>
            <p:cNvSpPr txBox="1"/>
            <p:nvPr/>
          </p:nvSpPr>
          <p:spPr>
            <a:xfrm rot="16200000">
              <a:off x="1705131" y="2697846"/>
              <a:ext cx="2219390" cy="369332"/>
            </a:xfrm>
            <a:prstGeom prst="rect">
              <a:avLst/>
            </a:prstGeom>
            <a:noFill/>
          </p:spPr>
          <p:txBody>
            <a:bodyPr wrap="none" rtlCol="0">
              <a:prstTxWarp prst="textArchUp">
                <a:avLst>
                  <a:gd name="adj" fmla="val 10400873"/>
                </a:avLst>
              </a:prstTxWarp>
              <a:spAutoFit/>
            </a:bodyPr>
            <a:lstStyle/>
            <a:p>
              <a:pPr algn="ctr"/>
              <a:r>
                <a:rPr lang="en-US" sz="1800" dirty="0" smtClean="0"/>
                <a:t>Productive  Competency</a:t>
              </a:r>
              <a:endParaRPr lang="th-TH" sz="1800" dirty="0"/>
            </a:p>
          </p:txBody>
        </p:sp>
        <p:sp>
          <p:nvSpPr>
            <p:cNvPr id="14" name="TextBox 13"/>
            <p:cNvSpPr txBox="1"/>
            <p:nvPr/>
          </p:nvSpPr>
          <p:spPr>
            <a:xfrm rot="5400000">
              <a:off x="6106911" y="2697845"/>
              <a:ext cx="2219390" cy="369332"/>
            </a:xfrm>
            <a:prstGeom prst="rect">
              <a:avLst/>
            </a:prstGeom>
            <a:noFill/>
          </p:spPr>
          <p:txBody>
            <a:bodyPr wrap="none" rtlCol="0">
              <a:prstTxWarp prst="textArchUp">
                <a:avLst>
                  <a:gd name="adj" fmla="val 10428139"/>
                </a:avLst>
              </a:prstTxWarp>
              <a:spAutoFit/>
            </a:bodyPr>
            <a:lstStyle/>
            <a:p>
              <a:pPr algn="ctr"/>
              <a:r>
                <a:rPr lang="en-US" sz="1800" dirty="0" smtClean="0"/>
                <a:t>Cognitive  Competency</a:t>
              </a:r>
              <a:endParaRPr lang="th-TH" sz="1800" dirty="0"/>
            </a:p>
          </p:txBody>
        </p:sp>
        <p:sp>
          <p:nvSpPr>
            <p:cNvPr id="15" name="TextBox 14"/>
            <p:cNvSpPr txBox="1"/>
            <p:nvPr/>
          </p:nvSpPr>
          <p:spPr>
            <a:xfrm>
              <a:off x="3935596" y="4437112"/>
              <a:ext cx="2219390" cy="369332"/>
            </a:xfrm>
            <a:prstGeom prst="rect">
              <a:avLst/>
            </a:prstGeom>
            <a:noFill/>
          </p:spPr>
          <p:txBody>
            <a:bodyPr wrap="none" rtlCol="0">
              <a:prstTxWarp prst="textArchDown">
                <a:avLst>
                  <a:gd name="adj" fmla="val 21219917"/>
                </a:avLst>
              </a:prstTxWarp>
              <a:spAutoFit/>
            </a:bodyPr>
            <a:lstStyle/>
            <a:p>
              <a:pPr algn="ctr"/>
              <a:r>
                <a:rPr lang="en-US" sz="1800" dirty="0" smtClean="0"/>
                <a:t>Social Competency</a:t>
              </a:r>
              <a:endParaRPr lang="th-TH" sz="1800" dirty="0"/>
            </a:p>
          </p:txBody>
        </p:sp>
        <p:sp>
          <p:nvSpPr>
            <p:cNvPr id="21" name="ส่วนโค้ง 20"/>
            <p:cNvSpPr/>
            <p:nvPr/>
          </p:nvSpPr>
          <p:spPr>
            <a:xfrm rot="17400000">
              <a:off x="3041800" y="2127444"/>
              <a:ext cx="2209756" cy="1271107"/>
            </a:xfrm>
            <a:prstGeom prst="arc">
              <a:avLst/>
            </a:prstGeom>
            <a:ln w="38100">
              <a:solidFill>
                <a:schemeClr val="tx1">
                  <a:lumMod val="95000"/>
                  <a:lumOff val="5000"/>
                </a:schemeClr>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h-TH">
                <a:ln w="38100">
                  <a:solidFill>
                    <a:schemeClr val="tx1"/>
                  </a:solidFill>
                  <a:prstDash val="lgDash"/>
                </a:ln>
              </a:endParaRPr>
            </a:p>
          </p:txBody>
        </p:sp>
        <p:sp>
          <p:nvSpPr>
            <p:cNvPr id="22" name="ส่วนโค้ง 21"/>
            <p:cNvSpPr/>
            <p:nvPr/>
          </p:nvSpPr>
          <p:spPr>
            <a:xfrm rot="17400000">
              <a:off x="3151746" y="3554052"/>
              <a:ext cx="2209756" cy="1271107"/>
            </a:xfrm>
            <a:prstGeom prst="arc">
              <a:avLst/>
            </a:prstGeom>
            <a:ln w="38100">
              <a:solidFill>
                <a:schemeClr val="tx1">
                  <a:lumMod val="95000"/>
                  <a:lumOff val="5000"/>
                </a:schemeClr>
              </a:solidFill>
              <a:prstDash val="dash"/>
              <a:headEnd type="triangle" w="med" len="med"/>
              <a:tailEnd type="none" w="med" len="med"/>
            </a:ln>
            <a:scene3d>
              <a:camera prst="orthographicFront">
                <a:rot lat="0" lon="0" rev="60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th-TH">
                <a:ln w="38100">
                  <a:solidFill>
                    <a:schemeClr val="tx1"/>
                  </a:solidFill>
                  <a:prstDash val="lgDash"/>
                </a:ln>
              </a:endParaRPr>
            </a:p>
          </p:txBody>
        </p:sp>
        <p:sp>
          <p:nvSpPr>
            <p:cNvPr id="23" name="ส่วนโค้ง 22"/>
            <p:cNvSpPr/>
            <p:nvPr/>
          </p:nvSpPr>
          <p:spPr>
            <a:xfrm rot="17400000">
              <a:off x="5157284" y="3441642"/>
              <a:ext cx="2209756" cy="1271107"/>
            </a:xfrm>
            <a:prstGeom prst="arc">
              <a:avLst/>
            </a:prstGeom>
            <a:ln w="38100">
              <a:solidFill>
                <a:schemeClr val="tx1">
                  <a:lumMod val="95000"/>
                  <a:lumOff val="5000"/>
                </a:schemeClr>
              </a:solidFill>
              <a:prstDash val="dash"/>
              <a:headEnd type="triangle" w="med" len="med"/>
              <a:tailEnd type="none" w="med" len="med"/>
            </a:ln>
            <a:scene3d>
              <a:camera prst="orthographicFront">
                <a:rot lat="0" lon="0" rev="105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th-TH">
                <a:ln w="38100">
                  <a:solidFill>
                    <a:schemeClr val="tx1"/>
                  </a:solidFill>
                  <a:prstDash val="lgDash"/>
                </a:ln>
              </a:endParaRPr>
            </a:p>
          </p:txBody>
        </p:sp>
        <p:sp>
          <p:nvSpPr>
            <p:cNvPr id="24" name="ส่วนโค้ง 23"/>
            <p:cNvSpPr/>
            <p:nvPr/>
          </p:nvSpPr>
          <p:spPr>
            <a:xfrm rot="17400000">
              <a:off x="5023954" y="2041884"/>
              <a:ext cx="2209756" cy="1271107"/>
            </a:xfrm>
            <a:prstGeom prst="arc">
              <a:avLst/>
            </a:prstGeom>
            <a:ln w="38100">
              <a:solidFill>
                <a:schemeClr val="tx1">
                  <a:lumMod val="95000"/>
                  <a:lumOff val="5000"/>
                </a:schemeClr>
              </a:solidFill>
              <a:prstDash val="dash"/>
              <a:headEnd type="triangle" w="med" len="med"/>
              <a:tailEnd type="none" w="med" len="med"/>
            </a:ln>
            <a:scene3d>
              <a:camera prst="orthographicFront">
                <a:rot lat="0" lon="0" rev="165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th-TH">
                <a:ln w="38100">
                  <a:solidFill>
                    <a:schemeClr val="tx1"/>
                  </a:solidFill>
                  <a:prstDash val="lgDash"/>
                </a:ln>
              </a:endParaRPr>
            </a:p>
          </p:txBody>
        </p:sp>
      </p:grpSp>
      <p:sp>
        <p:nvSpPr>
          <p:cNvPr id="25" name="TextBox 24"/>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2</a:t>
            </a:r>
            <a:endParaRPr lang="th-TH" sz="2000" b="1" dirty="0"/>
          </a:p>
        </p:txBody>
      </p:sp>
    </p:spTree>
    <p:extLst>
      <p:ext uri="{BB962C8B-B14F-4D97-AF65-F5344CB8AC3E}">
        <p14:creationId xmlns:p14="http://schemas.microsoft.com/office/powerpoint/2010/main" val="393024706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p:tgtEl>
                                          <p:spTgt spid="26"/>
                                        </p:tgtEl>
                                        <p:attrNameLst>
                                          <p:attrName>ppt_y</p:attrName>
                                        </p:attrNameLst>
                                      </p:cBhvr>
                                      <p:tavLst>
                                        <p:tav tm="0">
                                          <p:val>
                                            <p:strVal val="#ppt_y+#ppt_h*1.125000"/>
                                          </p:val>
                                        </p:tav>
                                        <p:tav tm="100000">
                                          <p:val>
                                            <p:strVal val="#ppt_y"/>
                                          </p:val>
                                        </p:tav>
                                      </p:tavLst>
                                    </p:anim>
                                    <p:animEffect transition="in" filter="wipe(up)">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up)">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ชื่อเรื่องรอง 2"/>
          <p:cNvSpPr>
            <a:spLocks noGrp="1"/>
          </p:cNvSpPr>
          <p:nvPr>
            <p:ph type="subTitle" idx="1"/>
          </p:nvPr>
        </p:nvSpPr>
        <p:spPr>
          <a:xfrm>
            <a:off x="194471" y="764704"/>
            <a:ext cx="3042338" cy="2304256"/>
          </a:xfrm>
        </p:spPr>
        <p:style>
          <a:lnRef idx="1">
            <a:schemeClr val="accent6"/>
          </a:lnRef>
          <a:fillRef idx="2">
            <a:schemeClr val="accent6"/>
          </a:fillRef>
          <a:effectRef idx="1">
            <a:schemeClr val="accent6"/>
          </a:effectRef>
          <a:fontRef idx="minor">
            <a:schemeClr val="dk1"/>
          </a:fontRef>
        </p:style>
        <p:txBody>
          <a:bodyPr>
            <a:noAutofit/>
          </a:bodyPr>
          <a:lstStyle/>
          <a:p>
            <a:r>
              <a:rPr lang="en-US" sz="4000" b="1" dirty="0" smtClean="0">
                <a:solidFill>
                  <a:schemeClr val="tx1"/>
                </a:solidFill>
                <a:latin typeface="AngsanaUPC" pitchFamily="18" charset="-34"/>
                <a:cs typeface="AngsanaUPC" pitchFamily="18" charset="-34"/>
              </a:rPr>
              <a:t>III</a:t>
            </a:r>
            <a:endParaRPr lang="th-TH" sz="4000" b="1" dirty="0" smtClean="0">
              <a:solidFill>
                <a:schemeClr val="tx1"/>
              </a:solidFill>
              <a:latin typeface="AngsanaUPC" pitchFamily="18" charset="-34"/>
              <a:cs typeface="AngsanaUPC" pitchFamily="18" charset="-34"/>
            </a:endParaRPr>
          </a:p>
          <a:p>
            <a:r>
              <a:rPr lang="th-TH" sz="4000" b="1" dirty="0" smtClean="0">
                <a:solidFill>
                  <a:schemeClr val="tx1"/>
                </a:solidFill>
                <a:latin typeface="AngsanaUPC" pitchFamily="18" charset="-34"/>
                <a:cs typeface="AngsanaUPC" pitchFamily="18" charset="-34"/>
              </a:rPr>
              <a:t>การศึกษาเพื่อพัฒนา</a:t>
            </a:r>
          </a:p>
          <a:p>
            <a:r>
              <a:rPr lang="th-TH" sz="4000" b="1" dirty="0" smtClean="0">
                <a:solidFill>
                  <a:schemeClr val="tx1"/>
                </a:solidFill>
                <a:latin typeface="AngsanaUPC" pitchFamily="18" charset="-34"/>
                <a:cs typeface="AngsanaUPC" pitchFamily="18" charset="-34"/>
              </a:rPr>
              <a:t>คนให้เป็นบัณฑิต</a:t>
            </a:r>
            <a:endParaRPr lang="en-US" sz="4000" b="1" dirty="0" smtClean="0">
              <a:solidFill>
                <a:schemeClr val="tx1"/>
              </a:solidFill>
              <a:latin typeface="AngsanaUPC" pitchFamily="18" charset="-34"/>
              <a:cs typeface="AngsanaUPC" pitchFamily="18" charset="-34"/>
            </a:endParaRPr>
          </a:p>
        </p:txBody>
      </p:sp>
      <p:sp>
        <p:nvSpPr>
          <p:cNvPr id="5" name="ชื่อเรื่องรอง 2"/>
          <p:cNvSpPr txBox="1">
            <a:spLocks/>
          </p:cNvSpPr>
          <p:nvPr/>
        </p:nvSpPr>
        <p:spPr>
          <a:xfrm>
            <a:off x="3728864" y="332656"/>
            <a:ext cx="5844649" cy="108012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เป็นกระบวนการต่อเนื่องจากครอบครัว การศึกษาขั้นพื้นฐาน การอาชีวศึกษาและการอุดมศึกษา</a:t>
            </a:r>
            <a:endParaRPr lang="en-US" sz="3600" b="1" dirty="0">
              <a:solidFill>
                <a:schemeClr val="tx1"/>
              </a:solidFill>
              <a:latin typeface="AngsanaUPC" pitchFamily="18" charset="-34"/>
              <a:cs typeface="AngsanaUPC" pitchFamily="18" charset="-34"/>
            </a:endParaRPr>
          </a:p>
        </p:txBody>
      </p:sp>
      <p:sp>
        <p:nvSpPr>
          <p:cNvPr id="9" name="ชื่อเรื่องรอง 2"/>
          <p:cNvSpPr txBox="1">
            <a:spLocks/>
          </p:cNvSpPr>
          <p:nvPr/>
        </p:nvSpPr>
        <p:spPr>
          <a:xfrm>
            <a:off x="3728864" y="2420888"/>
            <a:ext cx="5844649" cy="158417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มุ่งพัฒนาศักยภาพของแต่ละคน เพื่อให้เป็นคนที่สมบูรณ์เต็มตามศักยภาพ มีสมรรถนะ </a:t>
            </a:r>
            <a:r>
              <a:rPr lang="en-US" sz="3600" b="1" dirty="0" smtClean="0">
                <a:solidFill>
                  <a:schemeClr val="tx1"/>
                </a:solidFill>
                <a:latin typeface="AngsanaUPC" pitchFamily="18" charset="-34"/>
                <a:cs typeface="AngsanaUPC" pitchFamily="18" charset="-34"/>
              </a:rPr>
              <a:t>(Competencies) </a:t>
            </a:r>
            <a:r>
              <a:rPr lang="th-TH" sz="3600" b="1" dirty="0" smtClean="0">
                <a:solidFill>
                  <a:schemeClr val="tx1"/>
                </a:solidFill>
                <a:latin typeface="AngsanaUPC" pitchFamily="18" charset="-34"/>
                <a:cs typeface="AngsanaUPC" pitchFamily="18" charset="-34"/>
              </a:rPr>
              <a:t>ด้าน </a:t>
            </a:r>
            <a:r>
              <a:rPr lang="en-US" sz="3600" b="1" dirty="0" smtClean="0">
                <a:solidFill>
                  <a:schemeClr val="tx1"/>
                </a:solidFill>
                <a:latin typeface="AngsanaUPC" pitchFamily="18" charset="-34"/>
                <a:cs typeface="AngsanaUPC" pitchFamily="18" charset="-34"/>
              </a:rPr>
              <a:t>Personal, Cognitive, Social </a:t>
            </a:r>
            <a:r>
              <a:rPr lang="th-TH" sz="3600" b="1" dirty="0" smtClean="0">
                <a:solidFill>
                  <a:schemeClr val="tx1"/>
                </a:solidFill>
                <a:latin typeface="AngsanaUPC" pitchFamily="18" charset="-34"/>
                <a:cs typeface="AngsanaUPC" pitchFamily="18" charset="-34"/>
              </a:rPr>
              <a:t>และ </a:t>
            </a:r>
            <a:r>
              <a:rPr lang="en-US" sz="3600" b="1" dirty="0" smtClean="0">
                <a:solidFill>
                  <a:schemeClr val="tx1"/>
                </a:solidFill>
                <a:latin typeface="AngsanaUPC" pitchFamily="18" charset="-34"/>
                <a:cs typeface="AngsanaUPC" pitchFamily="18" charset="-34"/>
              </a:rPr>
              <a:t>Productive</a:t>
            </a:r>
            <a:endParaRPr lang="en-US" sz="3600" b="1" dirty="0">
              <a:solidFill>
                <a:schemeClr val="tx1"/>
              </a:solidFill>
              <a:latin typeface="AngsanaUPC" pitchFamily="18" charset="-34"/>
              <a:cs typeface="AngsanaUPC" pitchFamily="18" charset="-34"/>
            </a:endParaRPr>
          </a:p>
        </p:txBody>
      </p:sp>
      <p:sp>
        <p:nvSpPr>
          <p:cNvPr id="11" name="ชื่อเรื่องรอง 2"/>
          <p:cNvSpPr txBox="1">
            <a:spLocks/>
          </p:cNvSpPr>
          <p:nvPr/>
        </p:nvSpPr>
        <p:spPr>
          <a:xfrm>
            <a:off x="3872880" y="4221088"/>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sp>
        <p:nvSpPr>
          <p:cNvPr id="12" name="ชื่อเรื่องรอง 2"/>
          <p:cNvSpPr txBox="1">
            <a:spLocks/>
          </p:cNvSpPr>
          <p:nvPr/>
        </p:nvSpPr>
        <p:spPr>
          <a:xfrm>
            <a:off x="3944888" y="5229200"/>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grpSp>
        <p:nvGrpSpPr>
          <p:cNvPr id="19" name="กลุ่ม 18"/>
          <p:cNvGrpSpPr/>
          <p:nvPr/>
        </p:nvGrpSpPr>
        <p:grpSpPr>
          <a:xfrm>
            <a:off x="3368824" y="490600"/>
            <a:ext cx="360040" cy="6538800"/>
            <a:chOff x="3368824" y="490600"/>
            <a:chExt cx="360040" cy="6538800"/>
          </a:xfrm>
        </p:grpSpPr>
        <p:cxnSp>
          <p:nvCxnSpPr>
            <p:cNvPr id="4" name="ตัวเชื่อมต่อตรง 3"/>
            <p:cNvCxnSpPr/>
            <p:nvPr/>
          </p:nvCxnSpPr>
          <p:spPr>
            <a:xfrm>
              <a:off x="3368824" y="549400"/>
              <a:ext cx="0" cy="6480000"/>
            </a:xfrm>
            <a:prstGeom prst="line">
              <a:avLst/>
            </a:prstGeom>
            <a:ln w="57150">
              <a:solidFill>
                <a:schemeClr val="accent6">
                  <a:lumMod val="75000"/>
                </a:schemeClr>
              </a:solidFill>
            </a:ln>
          </p:spPr>
          <p:style>
            <a:lnRef idx="1">
              <a:schemeClr val="accent2"/>
            </a:lnRef>
            <a:fillRef idx="0">
              <a:schemeClr val="accent2"/>
            </a:fillRef>
            <a:effectRef idx="0">
              <a:schemeClr val="accent2"/>
            </a:effectRef>
            <a:fontRef idx="minor">
              <a:schemeClr val="tx1"/>
            </a:fontRef>
          </p:style>
        </p:cxnSp>
        <p:sp>
          <p:nvSpPr>
            <p:cNvPr id="13" name="ลูกศรขวา 12"/>
            <p:cNvSpPr/>
            <p:nvPr/>
          </p:nvSpPr>
          <p:spPr>
            <a:xfrm>
              <a:off x="3368824" y="490600"/>
              <a:ext cx="360040" cy="274104"/>
            </a:xfrm>
            <a:prstGeom prst="rightArrow">
              <a:avLst/>
            </a:prstGeom>
            <a:ln>
              <a:solidFill>
                <a:schemeClr val="accent6">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a:p>
          </p:txBody>
        </p:sp>
        <p:sp>
          <p:nvSpPr>
            <p:cNvPr id="14" name="ลูกศรขวา 13"/>
            <p:cNvSpPr/>
            <p:nvPr/>
          </p:nvSpPr>
          <p:spPr>
            <a:xfrm>
              <a:off x="3368824" y="2578832"/>
              <a:ext cx="360040" cy="274104"/>
            </a:xfrm>
            <a:prstGeom prst="rightArrow">
              <a:avLst/>
            </a:prstGeom>
            <a:ln>
              <a:solidFill>
                <a:schemeClr val="accent6">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a:p>
          </p:txBody>
        </p:sp>
      </p:grpSp>
      <p:sp>
        <p:nvSpPr>
          <p:cNvPr id="17" name="TextBox 16"/>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3</a:t>
            </a:r>
            <a:endParaRPr lang="th-TH" sz="2000" b="1" dirty="0"/>
          </a:p>
        </p:txBody>
      </p:sp>
      <p:pic>
        <p:nvPicPr>
          <p:cNvPr id="18" name="Picture 2" descr="https://encrypted-tbn0.gstatic.com/images?q=tbn:ANd9GcS_FBvSxNklzlg582JVN3leOAhnxSYxQmO9ASeWS2iP8qD-sS9nr1Q0iUbH"/>
          <p:cNvPicPr>
            <a:picLocks noChangeAspect="1" noChangeArrowheads="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8675" y="3660122"/>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29857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p:tgtEl>
                                          <p:spTgt spid="19"/>
                                        </p:tgtEl>
                                        <p:attrNameLst>
                                          <p:attrName>ppt_x</p:attrName>
                                        </p:attrNameLst>
                                      </p:cBhvr>
                                      <p:tavLst>
                                        <p:tav tm="0">
                                          <p:val>
                                            <p:strVal val="#ppt_x-#ppt_w*1.125000"/>
                                          </p:val>
                                        </p:tav>
                                        <p:tav tm="100000">
                                          <p:val>
                                            <p:strVal val="#ppt_x"/>
                                          </p:val>
                                        </p:tav>
                                      </p:tavLst>
                                    </p:anim>
                                    <p:animEffect transition="in" filter="wipe(right)">
                                      <p:cBhvr>
                                        <p:cTn id="14" dur="500"/>
                                        <p:tgtEl>
                                          <p:spTgt spid="19"/>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ชื่อเรื่องรอง 2"/>
          <p:cNvSpPr>
            <a:spLocks noGrp="1"/>
          </p:cNvSpPr>
          <p:nvPr>
            <p:ph type="subTitle" idx="1"/>
          </p:nvPr>
        </p:nvSpPr>
        <p:spPr>
          <a:xfrm>
            <a:off x="194471" y="764704"/>
            <a:ext cx="3042338" cy="2304256"/>
          </a:xfrm>
        </p:spPr>
        <p:style>
          <a:lnRef idx="1">
            <a:schemeClr val="accent6"/>
          </a:lnRef>
          <a:fillRef idx="2">
            <a:schemeClr val="accent6"/>
          </a:fillRef>
          <a:effectRef idx="1">
            <a:schemeClr val="accent6"/>
          </a:effectRef>
          <a:fontRef idx="minor">
            <a:schemeClr val="dk1"/>
          </a:fontRef>
        </p:style>
        <p:txBody>
          <a:bodyPr>
            <a:noAutofit/>
          </a:bodyPr>
          <a:lstStyle/>
          <a:p>
            <a:r>
              <a:rPr lang="en-US" sz="4000" b="1" dirty="0" smtClean="0">
                <a:solidFill>
                  <a:schemeClr val="tx1"/>
                </a:solidFill>
                <a:latin typeface="AngsanaUPC" pitchFamily="18" charset="-34"/>
                <a:cs typeface="AngsanaUPC" pitchFamily="18" charset="-34"/>
              </a:rPr>
              <a:t>III</a:t>
            </a:r>
            <a:endParaRPr lang="th-TH" sz="4000" b="1" dirty="0" smtClean="0">
              <a:solidFill>
                <a:schemeClr val="tx1"/>
              </a:solidFill>
              <a:latin typeface="AngsanaUPC" pitchFamily="18" charset="-34"/>
              <a:cs typeface="AngsanaUPC" pitchFamily="18" charset="-34"/>
            </a:endParaRPr>
          </a:p>
          <a:p>
            <a:r>
              <a:rPr lang="th-TH" sz="4000" b="1" dirty="0" smtClean="0">
                <a:solidFill>
                  <a:schemeClr val="tx1"/>
                </a:solidFill>
                <a:latin typeface="AngsanaUPC" pitchFamily="18" charset="-34"/>
                <a:cs typeface="AngsanaUPC" pitchFamily="18" charset="-34"/>
              </a:rPr>
              <a:t>การศึกษาเพื่อพัฒนา</a:t>
            </a:r>
          </a:p>
          <a:p>
            <a:r>
              <a:rPr lang="th-TH" sz="4000" b="1" dirty="0" smtClean="0">
                <a:solidFill>
                  <a:schemeClr val="tx1"/>
                </a:solidFill>
                <a:latin typeface="AngsanaUPC" pitchFamily="18" charset="-34"/>
                <a:cs typeface="AngsanaUPC" pitchFamily="18" charset="-34"/>
              </a:rPr>
              <a:t>คนให้เป็นบัณฑิต</a:t>
            </a:r>
            <a:endParaRPr lang="en-US" sz="4000" b="1" dirty="0" smtClean="0">
              <a:solidFill>
                <a:schemeClr val="tx1"/>
              </a:solidFill>
              <a:latin typeface="AngsanaUPC" pitchFamily="18" charset="-34"/>
              <a:cs typeface="AngsanaUPC" pitchFamily="18" charset="-34"/>
            </a:endParaRPr>
          </a:p>
        </p:txBody>
      </p:sp>
      <p:sp>
        <p:nvSpPr>
          <p:cNvPr id="10" name="ชื่อเรื่องรอง 2"/>
          <p:cNvSpPr txBox="1">
            <a:spLocks/>
          </p:cNvSpPr>
          <p:nvPr/>
        </p:nvSpPr>
        <p:spPr>
          <a:xfrm>
            <a:off x="3824669" y="116632"/>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การศึกษาระดับปริญญา หรือ “บัณฑิต” ต้องสร้างให้เป็นทั้ง </a:t>
            </a:r>
            <a:r>
              <a:rPr lang="en-US" sz="3600" b="1" dirty="0" smtClean="0">
                <a:solidFill>
                  <a:schemeClr val="tx1"/>
                </a:solidFill>
                <a:latin typeface="AngsanaUPC" pitchFamily="18" charset="-34"/>
                <a:cs typeface="AngsanaUPC" pitchFamily="18" charset="-34"/>
              </a:rPr>
              <a:t>“Manhood </a:t>
            </a:r>
            <a:r>
              <a:rPr lang="th-TH" sz="3600" b="1" dirty="0" smtClean="0">
                <a:solidFill>
                  <a:schemeClr val="tx1"/>
                </a:solidFill>
                <a:latin typeface="AngsanaUPC" pitchFamily="18" charset="-34"/>
                <a:cs typeface="AngsanaUPC" pitchFamily="18" charset="-34"/>
              </a:rPr>
              <a:t>และ </a:t>
            </a:r>
            <a:r>
              <a:rPr lang="en-US" sz="3600" b="1" dirty="0" smtClean="0">
                <a:solidFill>
                  <a:schemeClr val="tx1"/>
                </a:solidFill>
                <a:latin typeface="AngsanaUPC" pitchFamily="18" charset="-34"/>
                <a:cs typeface="AngsanaUPC" pitchFamily="18" charset="-34"/>
              </a:rPr>
              <a:t>Manpower</a:t>
            </a:r>
            <a:r>
              <a:rPr lang="th-TH" sz="3600" b="1" dirty="0" smtClean="0">
                <a:solidFill>
                  <a:schemeClr val="tx1"/>
                </a:solidFill>
                <a:latin typeface="AngsanaUPC" pitchFamily="18" charset="-34"/>
                <a:cs typeface="AngsanaUPC" pitchFamily="18" charset="-34"/>
              </a:rPr>
              <a:t>” </a:t>
            </a:r>
            <a:r>
              <a:rPr lang="th-TH" sz="3600" b="1" dirty="0" smtClean="0">
                <a:solidFill>
                  <a:schemeClr val="tx1"/>
                </a:solidFill>
                <a:latin typeface="AngsanaUPC" pitchFamily="18" charset="-34"/>
                <a:cs typeface="AngsanaUPC" pitchFamily="18" charset="-34"/>
              </a:rPr>
              <a:t>การสร้าง “ความเป็นคน” และ”กำลังคน” ระดับบัณฑิตปรับเปลี่ยนไปตามความเปลี่ยนแปลงของโลก เป็นเรื่องของ</a:t>
            </a:r>
            <a:r>
              <a:rPr lang="th-TH" sz="3600" b="1" dirty="0" err="1" smtClean="0">
                <a:solidFill>
                  <a:schemeClr val="tx1"/>
                </a:solidFill>
                <a:latin typeface="AngsanaUPC" pitchFamily="18" charset="-34"/>
                <a:cs typeface="AngsanaUPC" pitchFamily="18" charset="-34"/>
              </a:rPr>
              <a:t>ศิลป</a:t>
            </a:r>
            <a:r>
              <a:rPr lang="th-TH" sz="3600" b="1" dirty="0" smtClean="0">
                <a:solidFill>
                  <a:schemeClr val="tx1"/>
                </a:solidFill>
                <a:latin typeface="AngsanaUPC" pitchFamily="18" charset="-34"/>
                <a:cs typeface="AngsanaUPC" pitchFamily="18" charset="-34"/>
              </a:rPr>
              <a:t>ศาสตร์กับวิชาชีพ เพื่อทำให้ผู้ได้รับการศึกษา เป็นผู้มีความรับผิดชอบและเป็นพลเมืองดี และเพื่อสร้างความสามารถของผู้ศึกษาในทางวิชาชีพ</a:t>
            </a:r>
            <a:endParaRPr lang="en-US" sz="3600" b="1" dirty="0" smtClean="0">
              <a:solidFill>
                <a:schemeClr val="tx1"/>
              </a:solidFill>
              <a:latin typeface="AngsanaUPC" pitchFamily="18" charset="-34"/>
              <a:cs typeface="AngsanaUPC" pitchFamily="18" charset="-34"/>
            </a:endParaRPr>
          </a:p>
          <a:p>
            <a:pPr algn="l">
              <a:spcBef>
                <a:spcPts val="0"/>
              </a:spcBef>
            </a:pPr>
            <a:endParaRPr lang="en-US" sz="3600" b="1" dirty="0" smtClean="0">
              <a:solidFill>
                <a:schemeClr val="tx1"/>
              </a:solidFill>
              <a:latin typeface="AngsanaUPC" pitchFamily="18" charset="-34"/>
              <a:cs typeface="AngsanaUPC" pitchFamily="18" charset="-34"/>
            </a:endParaRPr>
          </a:p>
          <a:p>
            <a:pPr algn="l">
              <a:spcBef>
                <a:spcPts val="0"/>
              </a:spcBef>
            </a:pPr>
            <a:endParaRPr lang="en-US" sz="3600" b="1" dirty="0">
              <a:solidFill>
                <a:schemeClr val="tx1"/>
              </a:solidFill>
              <a:latin typeface="AngsanaUPC" pitchFamily="18" charset="-34"/>
              <a:cs typeface="AngsanaUPC" pitchFamily="18" charset="-34"/>
            </a:endParaRPr>
          </a:p>
        </p:txBody>
      </p:sp>
      <p:sp>
        <p:nvSpPr>
          <p:cNvPr id="12" name="ชื่อเรื่องรอง 2"/>
          <p:cNvSpPr txBox="1">
            <a:spLocks/>
          </p:cNvSpPr>
          <p:nvPr/>
        </p:nvSpPr>
        <p:spPr>
          <a:xfrm>
            <a:off x="3944888" y="5229200"/>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grpSp>
        <p:nvGrpSpPr>
          <p:cNvPr id="2" name="กลุ่ม 1"/>
          <p:cNvGrpSpPr/>
          <p:nvPr/>
        </p:nvGrpSpPr>
        <p:grpSpPr>
          <a:xfrm>
            <a:off x="3368824" y="-62864"/>
            <a:ext cx="360040" cy="5220056"/>
            <a:chOff x="3368824" y="-62864"/>
            <a:chExt cx="360040" cy="5220056"/>
          </a:xfrm>
        </p:grpSpPr>
        <p:cxnSp>
          <p:nvCxnSpPr>
            <p:cNvPr id="4" name="ตัวเชื่อมต่อตรง 3"/>
            <p:cNvCxnSpPr/>
            <p:nvPr/>
          </p:nvCxnSpPr>
          <p:spPr>
            <a:xfrm>
              <a:off x="3368824" y="-62864"/>
              <a:ext cx="0" cy="5112000"/>
            </a:xfrm>
            <a:prstGeom prst="line">
              <a:avLst/>
            </a:prstGeom>
            <a:ln w="57150">
              <a:solidFill>
                <a:schemeClr val="accent6">
                  <a:lumMod val="75000"/>
                </a:schemeClr>
              </a:solidFill>
            </a:ln>
          </p:spPr>
          <p:style>
            <a:lnRef idx="1">
              <a:schemeClr val="accent2"/>
            </a:lnRef>
            <a:fillRef idx="0">
              <a:schemeClr val="accent2"/>
            </a:fillRef>
            <a:effectRef idx="0">
              <a:schemeClr val="accent2"/>
            </a:effectRef>
            <a:fontRef idx="minor">
              <a:schemeClr val="tx1"/>
            </a:fontRef>
          </p:style>
        </p:cxnSp>
        <p:sp>
          <p:nvSpPr>
            <p:cNvPr id="13" name="ลูกศรขวา 12"/>
            <p:cNvSpPr/>
            <p:nvPr/>
          </p:nvSpPr>
          <p:spPr>
            <a:xfrm>
              <a:off x="3368824" y="310675"/>
              <a:ext cx="360040" cy="274104"/>
            </a:xfrm>
            <a:prstGeom prst="rightArrow">
              <a:avLst/>
            </a:prstGeom>
            <a:ln>
              <a:solidFill>
                <a:schemeClr val="accent6">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a:p>
          </p:txBody>
        </p:sp>
        <p:sp>
          <p:nvSpPr>
            <p:cNvPr id="15" name="ลูกศรขวา 14"/>
            <p:cNvSpPr/>
            <p:nvPr/>
          </p:nvSpPr>
          <p:spPr>
            <a:xfrm>
              <a:off x="3368824" y="4883088"/>
              <a:ext cx="360040" cy="274104"/>
            </a:xfrm>
            <a:prstGeom prst="rightArrow">
              <a:avLst/>
            </a:prstGeom>
            <a:ln>
              <a:solidFill>
                <a:schemeClr val="accent6">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th-TH"/>
            </a:p>
          </p:txBody>
        </p:sp>
      </p:grpSp>
      <p:sp>
        <p:nvSpPr>
          <p:cNvPr id="17" name="TextBox 16"/>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4</a:t>
            </a:r>
            <a:endParaRPr lang="th-TH" sz="2000" b="1" dirty="0"/>
          </a:p>
        </p:txBody>
      </p:sp>
      <p:pic>
        <p:nvPicPr>
          <p:cNvPr id="18" name="Picture 2" descr="https://encrypted-tbn0.gstatic.com/images?q=tbn:ANd9GcS_FBvSxNklzlg582JVN3leOAhnxSYxQmO9ASeWS2iP8qD-sS9nr1Q0iUbH"/>
          <p:cNvPicPr>
            <a:picLocks noChangeAspect="1" noChangeArrowheads="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8675" y="3660122"/>
            <a:ext cx="1858061" cy="2140950"/>
          </a:xfrm>
          <a:prstGeom prst="rect">
            <a:avLst/>
          </a:prstGeom>
          <a:noFill/>
          <a:extLst>
            <a:ext uri="{909E8E84-426E-40DD-AFC4-6F175D3DCCD1}">
              <a14:hiddenFill xmlns:a14="http://schemas.microsoft.com/office/drawing/2010/main">
                <a:solidFill>
                  <a:srgbClr val="FFFFFF"/>
                </a:solidFill>
              </a14:hiddenFill>
            </a:ext>
          </a:extLst>
        </p:spPr>
      </p:pic>
      <p:sp>
        <p:nvSpPr>
          <p:cNvPr id="16" name="ชื่อเรื่องรอง 2"/>
          <p:cNvSpPr txBox="1">
            <a:spLocks/>
          </p:cNvSpPr>
          <p:nvPr/>
        </p:nvSpPr>
        <p:spPr>
          <a:xfrm>
            <a:off x="3788871" y="4725144"/>
            <a:ext cx="5844649" cy="108012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ปรัชญาเมธีทางการศึกษากล่าวว่า “คนเป็นคนก่อนจะเป็นครู แพทย์ หรือวิศวกร และ ฯลฯ”</a:t>
            </a:r>
            <a:endParaRPr lang="en-US" sz="3600" b="1" dirty="0">
              <a:solidFill>
                <a:schemeClr val="tx1"/>
              </a:solidFill>
              <a:latin typeface="AngsanaUPC" pitchFamily="18" charset="-34"/>
              <a:cs typeface="AngsanaUPC" pitchFamily="18" charset="-34"/>
            </a:endParaRPr>
          </a:p>
        </p:txBody>
      </p:sp>
    </p:spTree>
    <p:extLst>
      <p:ext uri="{BB962C8B-B14F-4D97-AF65-F5344CB8AC3E}">
        <p14:creationId xmlns:p14="http://schemas.microsoft.com/office/powerpoint/2010/main" val="395032232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ppt_y</p:attrName>
                                        </p:attrNameLst>
                                      </p:cBhvr>
                                      <p:tavLst>
                                        <p:tav tm="0">
                                          <p:val>
                                            <p:strVal val="#ppt_y+#ppt_h*1.125000"/>
                                          </p:val>
                                        </p:tav>
                                        <p:tav tm="100000">
                                          <p:val>
                                            <p:strVal val="#ppt_y"/>
                                          </p:val>
                                        </p:tav>
                                      </p:tavLst>
                                    </p:anim>
                                    <p:animEffect transition="in" filter="wipe(up)">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ชื่อเรื่องรอง 2"/>
          <p:cNvSpPr>
            <a:spLocks noGrp="1"/>
          </p:cNvSpPr>
          <p:nvPr>
            <p:ph type="subTitle" idx="1"/>
          </p:nvPr>
        </p:nvSpPr>
        <p:spPr>
          <a:xfrm>
            <a:off x="200472" y="260648"/>
            <a:ext cx="2664296" cy="4028256"/>
          </a:xfrm>
        </p:spPr>
        <p:style>
          <a:lnRef idx="1">
            <a:schemeClr val="accent2"/>
          </a:lnRef>
          <a:fillRef idx="2">
            <a:schemeClr val="accent2"/>
          </a:fillRef>
          <a:effectRef idx="1">
            <a:schemeClr val="accent2"/>
          </a:effectRef>
          <a:fontRef idx="minor">
            <a:schemeClr val="dk1"/>
          </a:fontRef>
        </p:style>
        <p:txBody>
          <a:bodyPr>
            <a:noAutofit/>
          </a:bodyPr>
          <a:lstStyle/>
          <a:p>
            <a:pPr>
              <a:spcBef>
                <a:spcPts val="0"/>
              </a:spcBef>
            </a:pPr>
            <a:r>
              <a:rPr lang="en-US" sz="4000" b="1" dirty="0" smtClean="0">
                <a:solidFill>
                  <a:schemeClr val="tx1"/>
                </a:solidFill>
                <a:latin typeface="AngsanaUPC" pitchFamily="18" charset="-34"/>
                <a:cs typeface="AngsanaUPC" pitchFamily="18" charset="-34"/>
              </a:rPr>
              <a:t>IV</a:t>
            </a:r>
            <a:endParaRPr lang="th-TH" sz="4000" b="1" dirty="0" smtClean="0">
              <a:solidFill>
                <a:schemeClr val="tx1"/>
              </a:solidFill>
              <a:latin typeface="AngsanaUPC" pitchFamily="18" charset="-34"/>
              <a:cs typeface="AngsanaUPC" pitchFamily="18" charset="-34"/>
            </a:endParaRPr>
          </a:p>
          <a:p>
            <a:pPr>
              <a:spcBef>
                <a:spcPts val="0"/>
              </a:spcBef>
            </a:pPr>
            <a:r>
              <a:rPr lang="th-TH" sz="4000" b="1" dirty="0" smtClean="0">
                <a:solidFill>
                  <a:schemeClr val="tx1"/>
                </a:solidFill>
                <a:latin typeface="AngsanaUPC" pitchFamily="18" charset="-34"/>
                <a:cs typeface="AngsanaUPC" pitchFamily="18" charset="-34"/>
              </a:rPr>
              <a:t>การอุดมศึกษา</a:t>
            </a:r>
          </a:p>
          <a:p>
            <a:pPr>
              <a:spcBef>
                <a:spcPts val="0"/>
              </a:spcBef>
            </a:pPr>
            <a:r>
              <a:rPr lang="th-TH" sz="4000" b="1" dirty="0" smtClean="0">
                <a:solidFill>
                  <a:schemeClr val="tx1"/>
                </a:solidFill>
                <a:latin typeface="AngsanaUPC" pitchFamily="18" charset="-34"/>
                <a:cs typeface="AngsanaUPC" pitchFamily="18" charset="-34"/>
              </a:rPr>
              <a:t>ระดับปริญญาในประเทศไทย</a:t>
            </a:r>
          </a:p>
          <a:p>
            <a:pPr>
              <a:spcBef>
                <a:spcPts val="0"/>
              </a:spcBef>
            </a:pPr>
            <a:r>
              <a:rPr lang="th-TH" sz="4000" b="1" dirty="0" smtClean="0">
                <a:solidFill>
                  <a:schemeClr val="tx1"/>
                </a:solidFill>
                <a:latin typeface="AngsanaUPC" pitchFamily="18" charset="-34"/>
                <a:cs typeface="AngsanaUPC" pitchFamily="18" charset="-34"/>
              </a:rPr>
              <a:t>เพื่อพัฒนา</a:t>
            </a:r>
          </a:p>
          <a:p>
            <a:pPr>
              <a:spcBef>
                <a:spcPts val="0"/>
              </a:spcBef>
            </a:pPr>
            <a:r>
              <a:rPr lang="th-TH" sz="4000" b="1" dirty="0" smtClean="0">
                <a:solidFill>
                  <a:schemeClr val="tx1"/>
                </a:solidFill>
                <a:latin typeface="AngsanaUPC" pitchFamily="18" charset="-34"/>
                <a:cs typeface="AngsanaUPC" pitchFamily="18" charset="-34"/>
              </a:rPr>
              <a:t>ความเป็นมนุษย์</a:t>
            </a:r>
            <a:endParaRPr lang="en-US" sz="4000" b="1" dirty="0" smtClean="0">
              <a:solidFill>
                <a:schemeClr val="tx1"/>
              </a:solidFill>
              <a:latin typeface="AngsanaUPC" pitchFamily="18" charset="-34"/>
              <a:cs typeface="AngsanaUPC" pitchFamily="18" charset="-34"/>
            </a:endParaRPr>
          </a:p>
        </p:txBody>
      </p:sp>
      <p:sp>
        <p:nvSpPr>
          <p:cNvPr id="5" name="ชื่อเรื่องรอง 2"/>
          <p:cNvSpPr txBox="1">
            <a:spLocks/>
          </p:cNvSpPr>
          <p:nvPr/>
        </p:nvSpPr>
        <p:spPr>
          <a:xfrm>
            <a:off x="3368824" y="404664"/>
            <a:ext cx="6348705" cy="20162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จัดการศึกษาต่อเนื่องจากระดับมัธยมศึกษา เน้นการจัดหลักสูตรและการสอนวิชาเฉพาะเพื่อสร้างความรู้ความสามารถในทางวิชาการและวิชาชีพ</a:t>
            </a:r>
            <a:endParaRPr lang="en-US" sz="3600" b="1" dirty="0">
              <a:solidFill>
                <a:schemeClr val="tx1"/>
              </a:solidFill>
              <a:latin typeface="AngsanaUPC" pitchFamily="18" charset="-34"/>
              <a:cs typeface="AngsanaUPC" pitchFamily="18" charset="-34"/>
            </a:endParaRPr>
          </a:p>
        </p:txBody>
      </p:sp>
      <p:sp>
        <p:nvSpPr>
          <p:cNvPr id="9" name="ชื่อเรื่องรอง 2"/>
          <p:cNvSpPr txBox="1">
            <a:spLocks/>
          </p:cNvSpPr>
          <p:nvPr/>
        </p:nvSpPr>
        <p:spPr>
          <a:xfrm>
            <a:off x="3368824" y="2636912"/>
            <a:ext cx="6348705" cy="158417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พ.ศ. 2517-2532 ทบวงมหาวิทยาลัย ประกาศหลักเกณฑ์มาตรฐานว่าด้วยหลักสูตรการศึกษาระดับปริญญาตรี กำหนดเนื้อหาของหลักสูตร ให้มีสัดส่วนของวิชาพื้นฐานทั่วไป วิชาเฉพาะด้าน และวิชาเลือก และ/หรือวิชาโท ซึ่งต่อมาเปลี่ยนเป็นวิชาเลือกเสรี</a:t>
            </a:r>
            <a:endParaRPr lang="en-US" sz="3600" b="1" dirty="0">
              <a:solidFill>
                <a:schemeClr val="tx1"/>
              </a:solidFill>
              <a:latin typeface="AngsanaUPC" pitchFamily="18" charset="-34"/>
              <a:cs typeface="AngsanaUPC" pitchFamily="18" charset="-34"/>
            </a:endParaRPr>
          </a:p>
        </p:txBody>
      </p:sp>
      <p:sp>
        <p:nvSpPr>
          <p:cNvPr id="11" name="ชื่อเรื่องรอง 2"/>
          <p:cNvSpPr txBox="1">
            <a:spLocks/>
          </p:cNvSpPr>
          <p:nvPr/>
        </p:nvSpPr>
        <p:spPr>
          <a:xfrm>
            <a:off x="3872880" y="4221088"/>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sp>
        <p:nvSpPr>
          <p:cNvPr id="12" name="ชื่อเรื่องรอง 2"/>
          <p:cNvSpPr txBox="1">
            <a:spLocks/>
          </p:cNvSpPr>
          <p:nvPr/>
        </p:nvSpPr>
        <p:spPr>
          <a:xfrm>
            <a:off x="3944888" y="5229200"/>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grpSp>
        <p:nvGrpSpPr>
          <p:cNvPr id="2" name="กลุ่ม 1"/>
          <p:cNvGrpSpPr/>
          <p:nvPr/>
        </p:nvGrpSpPr>
        <p:grpSpPr>
          <a:xfrm>
            <a:off x="3008784" y="584684"/>
            <a:ext cx="360040" cy="6273316"/>
            <a:chOff x="3296816" y="584684"/>
            <a:chExt cx="360040" cy="6516724"/>
          </a:xfrm>
        </p:grpSpPr>
        <p:cxnSp>
          <p:nvCxnSpPr>
            <p:cNvPr id="4" name="ตัวเชื่อมต่อตรง 3"/>
            <p:cNvCxnSpPr/>
            <p:nvPr/>
          </p:nvCxnSpPr>
          <p:spPr>
            <a:xfrm>
              <a:off x="3296816" y="693408"/>
              <a:ext cx="0" cy="6408000"/>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13" name="ลูกศรขวา 12"/>
            <p:cNvSpPr/>
            <p:nvPr/>
          </p:nvSpPr>
          <p:spPr>
            <a:xfrm>
              <a:off x="3296816" y="584684"/>
              <a:ext cx="360040" cy="2520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th-TH"/>
            </a:p>
          </p:txBody>
        </p:sp>
        <p:sp>
          <p:nvSpPr>
            <p:cNvPr id="14" name="ลูกศรขวา 13"/>
            <p:cNvSpPr/>
            <p:nvPr/>
          </p:nvSpPr>
          <p:spPr>
            <a:xfrm>
              <a:off x="3296816" y="2940945"/>
              <a:ext cx="360040" cy="2520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th-TH"/>
            </a:p>
          </p:txBody>
        </p:sp>
      </p:grpSp>
      <p:sp>
        <p:nvSpPr>
          <p:cNvPr id="17" name="TextBox 16"/>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5</a:t>
            </a:r>
            <a:endParaRPr lang="th-TH" sz="2000" b="1" dirty="0"/>
          </a:p>
        </p:txBody>
      </p:sp>
      <p:pic>
        <p:nvPicPr>
          <p:cNvPr id="18" name="Picture 2" descr="https://encrypted-tbn0.gstatic.com/images?q=tbn:ANd9GcS_FBvSxNklzlg582JVN3leOAhnxSYxQmO9ASeWS2iP8qD-sS9nr1Q0iUbH"/>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2520" y="4528410"/>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362857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ppt_x</p:attrName>
                                        </p:attrNameLst>
                                      </p:cBhvr>
                                      <p:tavLst>
                                        <p:tav tm="0">
                                          <p:val>
                                            <p:strVal val="#ppt_x-#ppt_w*1.125000"/>
                                          </p:val>
                                        </p:tav>
                                        <p:tav tm="100000">
                                          <p:val>
                                            <p:strVal val="#ppt_x"/>
                                          </p:val>
                                        </p:tav>
                                      </p:tavLst>
                                    </p:anim>
                                    <p:animEffect transition="in" filter="wipe(right)">
                                      <p:cBhvr>
                                        <p:cTn id="14" dur="500"/>
                                        <p:tgtEl>
                                          <p:spTgt spid="2"/>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ชื่อเรื่องรอง 2"/>
          <p:cNvSpPr txBox="1">
            <a:spLocks/>
          </p:cNvSpPr>
          <p:nvPr/>
        </p:nvSpPr>
        <p:spPr>
          <a:xfrm>
            <a:off x="3368824" y="404664"/>
            <a:ext cx="6060673" cy="108012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วิชาพื้นฐานทั่วไป จำนวนอย่างน้อย 30 หน่วย</a:t>
            </a:r>
            <a:r>
              <a:rPr lang="th-TH" sz="3600" b="1" dirty="0" err="1" smtClean="0">
                <a:solidFill>
                  <a:schemeClr val="tx1"/>
                </a:solidFill>
                <a:latin typeface="AngsanaUPC" pitchFamily="18" charset="-34"/>
                <a:cs typeface="AngsanaUPC" pitchFamily="18" charset="-34"/>
              </a:rPr>
              <a:t>กิต</a:t>
            </a:r>
            <a:r>
              <a:rPr lang="th-TH" sz="3600" b="1" dirty="0" smtClean="0">
                <a:solidFill>
                  <a:schemeClr val="tx1"/>
                </a:solidFill>
                <a:latin typeface="AngsanaUPC" pitchFamily="18" charset="-34"/>
                <a:cs typeface="AngsanaUPC" pitchFamily="18" charset="-34"/>
              </a:rPr>
              <a:t> ประกอบด้วยหมวดละไม่น้อยกว่า 6 หน่วย</a:t>
            </a:r>
            <a:r>
              <a:rPr lang="th-TH" sz="3600" b="1" dirty="0" err="1" smtClean="0">
                <a:solidFill>
                  <a:schemeClr val="tx1"/>
                </a:solidFill>
                <a:latin typeface="AngsanaUPC" pitchFamily="18" charset="-34"/>
                <a:cs typeface="AngsanaUPC" pitchFamily="18" charset="-34"/>
              </a:rPr>
              <a:t>กิต</a:t>
            </a:r>
            <a:endParaRPr lang="en-US" sz="3600" b="1" dirty="0">
              <a:solidFill>
                <a:schemeClr val="tx1"/>
              </a:solidFill>
              <a:latin typeface="AngsanaUPC" pitchFamily="18" charset="-34"/>
              <a:cs typeface="AngsanaUPC" pitchFamily="18" charset="-34"/>
            </a:endParaRPr>
          </a:p>
        </p:txBody>
      </p:sp>
      <p:sp>
        <p:nvSpPr>
          <p:cNvPr id="9" name="ชื่อเรื่องรอง 2"/>
          <p:cNvSpPr txBox="1">
            <a:spLocks/>
          </p:cNvSpPr>
          <p:nvPr/>
        </p:nvSpPr>
        <p:spPr>
          <a:xfrm>
            <a:off x="3371818" y="4149080"/>
            <a:ext cx="6069449" cy="158417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พ.ศ. 2532 - ปัจจุบัน  เปลี่ยนเนื้อหาของหลักสูตรจากวิชาพื้นฐานทั่วไป เป็น “วิชาศึกษาทั่วไป” </a:t>
            </a:r>
            <a:r>
              <a:rPr lang="en-US" sz="3600" b="1" dirty="0" smtClean="0">
                <a:solidFill>
                  <a:schemeClr val="tx1"/>
                </a:solidFill>
                <a:latin typeface="AngsanaUPC" pitchFamily="18" charset="-34"/>
                <a:cs typeface="AngsanaUPC" pitchFamily="18" charset="-34"/>
              </a:rPr>
              <a:t>(General Education) </a:t>
            </a:r>
            <a:r>
              <a:rPr lang="th-TH" sz="3600" b="1" dirty="0" smtClean="0">
                <a:solidFill>
                  <a:schemeClr val="tx1"/>
                </a:solidFill>
                <a:latin typeface="AngsanaUPC" pitchFamily="18" charset="-34"/>
                <a:cs typeface="AngsanaUPC" pitchFamily="18" charset="-34"/>
              </a:rPr>
              <a:t>กำหนดวัตถุประสงค์และวิธีการจัดให้ชัดเจนและยืดหยุ่นมากขึ้น</a:t>
            </a:r>
            <a:endParaRPr lang="en-US" sz="3600" b="1" dirty="0">
              <a:solidFill>
                <a:schemeClr val="tx1"/>
              </a:solidFill>
              <a:latin typeface="AngsanaUPC" pitchFamily="18" charset="-34"/>
              <a:cs typeface="AngsanaUPC" pitchFamily="18" charset="-34"/>
            </a:endParaRPr>
          </a:p>
        </p:txBody>
      </p:sp>
      <p:grpSp>
        <p:nvGrpSpPr>
          <p:cNvPr id="7" name="กลุ่ม 6"/>
          <p:cNvGrpSpPr/>
          <p:nvPr/>
        </p:nvGrpSpPr>
        <p:grpSpPr>
          <a:xfrm>
            <a:off x="3008784" y="-27384"/>
            <a:ext cx="360040" cy="4680520"/>
            <a:chOff x="3296816" y="-27384"/>
            <a:chExt cx="360040" cy="4680520"/>
          </a:xfrm>
        </p:grpSpPr>
        <p:cxnSp>
          <p:nvCxnSpPr>
            <p:cNvPr id="4" name="ตัวเชื่อมต่อตรง 3"/>
            <p:cNvCxnSpPr/>
            <p:nvPr/>
          </p:nvCxnSpPr>
          <p:spPr>
            <a:xfrm>
              <a:off x="3296816" y="-27384"/>
              <a:ext cx="0" cy="4572000"/>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13" name="ลูกศรขวา 12"/>
            <p:cNvSpPr/>
            <p:nvPr/>
          </p:nvSpPr>
          <p:spPr>
            <a:xfrm>
              <a:off x="3296816" y="584684"/>
              <a:ext cx="360040" cy="2520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th-TH"/>
            </a:p>
          </p:txBody>
        </p:sp>
        <p:sp>
          <p:nvSpPr>
            <p:cNvPr id="14" name="ลูกศรขวา 13"/>
            <p:cNvSpPr/>
            <p:nvPr/>
          </p:nvSpPr>
          <p:spPr>
            <a:xfrm>
              <a:off x="3296816" y="4401108"/>
              <a:ext cx="360040" cy="2520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th-TH"/>
            </a:p>
          </p:txBody>
        </p:sp>
      </p:grpSp>
      <p:sp>
        <p:nvSpPr>
          <p:cNvPr id="10" name="ชื่อเรื่องรอง 2"/>
          <p:cNvSpPr txBox="1">
            <a:spLocks/>
          </p:cNvSpPr>
          <p:nvPr/>
        </p:nvSpPr>
        <p:spPr>
          <a:xfrm>
            <a:off x="3944888" y="1556440"/>
            <a:ext cx="2088232" cy="6484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สังคมศาสตร์</a:t>
            </a:r>
            <a:endParaRPr lang="en-US" sz="3600" b="1" dirty="0">
              <a:solidFill>
                <a:schemeClr val="tx1"/>
              </a:solidFill>
              <a:latin typeface="AngsanaUPC" pitchFamily="18" charset="-34"/>
              <a:cs typeface="AngsanaUPC" pitchFamily="18" charset="-34"/>
            </a:endParaRPr>
          </a:p>
        </p:txBody>
      </p:sp>
      <p:sp>
        <p:nvSpPr>
          <p:cNvPr id="15" name="ชื่อเรื่องรอง 2"/>
          <p:cNvSpPr txBox="1">
            <a:spLocks/>
          </p:cNvSpPr>
          <p:nvPr/>
        </p:nvSpPr>
        <p:spPr>
          <a:xfrm>
            <a:off x="3944888" y="2132504"/>
            <a:ext cx="2088232" cy="6484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มนุษยศาสตร์</a:t>
            </a:r>
            <a:endParaRPr lang="en-US" sz="3600" b="1" dirty="0">
              <a:solidFill>
                <a:schemeClr val="tx1"/>
              </a:solidFill>
              <a:latin typeface="AngsanaUPC" pitchFamily="18" charset="-34"/>
              <a:cs typeface="AngsanaUPC" pitchFamily="18" charset="-34"/>
            </a:endParaRPr>
          </a:p>
        </p:txBody>
      </p:sp>
      <p:sp>
        <p:nvSpPr>
          <p:cNvPr id="16" name="ชื่อเรื่องรอง 2"/>
          <p:cNvSpPr txBox="1">
            <a:spLocks/>
          </p:cNvSpPr>
          <p:nvPr/>
        </p:nvSpPr>
        <p:spPr>
          <a:xfrm>
            <a:off x="3944888" y="2708568"/>
            <a:ext cx="2088232" cy="6484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ภาษา</a:t>
            </a:r>
            <a:endParaRPr lang="en-US" sz="3600" b="1" dirty="0">
              <a:solidFill>
                <a:schemeClr val="tx1"/>
              </a:solidFill>
              <a:latin typeface="AngsanaUPC" pitchFamily="18" charset="-34"/>
              <a:cs typeface="AngsanaUPC" pitchFamily="18" charset="-34"/>
            </a:endParaRPr>
          </a:p>
        </p:txBody>
      </p:sp>
      <p:sp>
        <p:nvSpPr>
          <p:cNvPr id="17" name="ชื่อเรื่องรอง 2"/>
          <p:cNvSpPr txBox="1">
            <a:spLocks/>
          </p:cNvSpPr>
          <p:nvPr/>
        </p:nvSpPr>
        <p:spPr>
          <a:xfrm>
            <a:off x="3944888" y="3284984"/>
            <a:ext cx="3960440" cy="64842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วิทยาศาสตร์และคณิตศาสตร์</a:t>
            </a:r>
            <a:endParaRPr lang="en-US" sz="3600" b="1" dirty="0">
              <a:solidFill>
                <a:schemeClr val="tx1"/>
              </a:solidFill>
              <a:latin typeface="AngsanaUPC" pitchFamily="18" charset="-34"/>
              <a:cs typeface="AngsanaUPC" pitchFamily="18" charset="-34"/>
            </a:endParaRPr>
          </a:p>
        </p:txBody>
      </p:sp>
      <p:grpSp>
        <p:nvGrpSpPr>
          <p:cNvPr id="2" name="กลุ่ม 1"/>
          <p:cNvGrpSpPr/>
          <p:nvPr/>
        </p:nvGrpSpPr>
        <p:grpSpPr>
          <a:xfrm>
            <a:off x="3584848" y="1484784"/>
            <a:ext cx="360040" cy="2232248"/>
            <a:chOff x="3872880" y="1484784"/>
            <a:chExt cx="360040" cy="2232248"/>
          </a:xfrm>
        </p:grpSpPr>
        <p:sp>
          <p:nvSpPr>
            <p:cNvPr id="18" name="ลูกศรขวา 17"/>
            <p:cNvSpPr/>
            <p:nvPr/>
          </p:nvSpPr>
          <p:spPr>
            <a:xfrm>
              <a:off x="3872880" y="1736812"/>
              <a:ext cx="360040" cy="2520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th-TH"/>
            </a:p>
          </p:txBody>
        </p:sp>
        <p:sp>
          <p:nvSpPr>
            <p:cNvPr id="19" name="ลูกศรขวา 18"/>
            <p:cNvSpPr/>
            <p:nvPr/>
          </p:nvSpPr>
          <p:spPr>
            <a:xfrm>
              <a:off x="3872880" y="2312876"/>
              <a:ext cx="360040" cy="2520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th-TH"/>
            </a:p>
          </p:txBody>
        </p:sp>
        <p:sp>
          <p:nvSpPr>
            <p:cNvPr id="20" name="ลูกศรขวา 19"/>
            <p:cNvSpPr/>
            <p:nvPr/>
          </p:nvSpPr>
          <p:spPr>
            <a:xfrm>
              <a:off x="3872880" y="2888940"/>
              <a:ext cx="360040" cy="2520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th-TH"/>
            </a:p>
          </p:txBody>
        </p:sp>
        <p:sp>
          <p:nvSpPr>
            <p:cNvPr id="21" name="ลูกศรขวา 20"/>
            <p:cNvSpPr/>
            <p:nvPr/>
          </p:nvSpPr>
          <p:spPr>
            <a:xfrm>
              <a:off x="3872880" y="3465004"/>
              <a:ext cx="360040" cy="25202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th-TH"/>
            </a:p>
          </p:txBody>
        </p:sp>
        <p:cxnSp>
          <p:nvCxnSpPr>
            <p:cNvPr id="22" name="ตัวเชื่อมต่อตรง 21"/>
            <p:cNvCxnSpPr/>
            <p:nvPr/>
          </p:nvCxnSpPr>
          <p:spPr>
            <a:xfrm>
              <a:off x="3872880" y="1484784"/>
              <a:ext cx="0" cy="2160000"/>
            </a:xfrm>
            <a:prstGeom prst="line">
              <a:avLst/>
            </a:prstGeom>
            <a:ln w="57150"/>
          </p:spPr>
          <p:style>
            <a:lnRef idx="1">
              <a:schemeClr val="accent2"/>
            </a:lnRef>
            <a:fillRef idx="0">
              <a:schemeClr val="accent2"/>
            </a:fillRef>
            <a:effectRef idx="0">
              <a:schemeClr val="accent2"/>
            </a:effectRef>
            <a:fontRef idx="minor">
              <a:schemeClr val="tx1"/>
            </a:fontRef>
          </p:style>
        </p:cxnSp>
      </p:grpSp>
      <p:sp>
        <p:nvSpPr>
          <p:cNvPr id="23" name="TextBox 22"/>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6</a:t>
            </a:r>
            <a:endParaRPr lang="th-TH" sz="2000" b="1" dirty="0"/>
          </a:p>
        </p:txBody>
      </p:sp>
      <p:sp>
        <p:nvSpPr>
          <p:cNvPr id="25" name="ชื่อเรื่องรอง 2"/>
          <p:cNvSpPr>
            <a:spLocks noGrp="1"/>
          </p:cNvSpPr>
          <p:nvPr>
            <p:ph type="subTitle" idx="1"/>
          </p:nvPr>
        </p:nvSpPr>
        <p:spPr>
          <a:xfrm>
            <a:off x="200472" y="260648"/>
            <a:ext cx="2664296" cy="4028256"/>
          </a:xfrm>
        </p:spPr>
        <p:style>
          <a:lnRef idx="1">
            <a:schemeClr val="accent2"/>
          </a:lnRef>
          <a:fillRef idx="2">
            <a:schemeClr val="accent2"/>
          </a:fillRef>
          <a:effectRef idx="1">
            <a:schemeClr val="accent2"/>
          </a:effectRef>
          <a:fontRef idx="minor">
            <a:schemeClr val="dk1"/>
          </a:fontRef>
        </p:style>
        <p:txBody>
          <a:bodyPr>
            <a:noAutofit/>
          </a:bodyPr>
          <a:lstStyle/>
          <a:p>
            <a:pPr>
              <a:spcBef>
                <a:spcPts val="0"/>
              </a:spcBef>
            </a:pPr>
            <a:r>
              <a:rPr lang="en-US" sz="4000" b="1" dirty="0" smtClean="0">
                <a:solidFill>
                  <a:schemeClr val="tx1"/>
                </a:solidFill>
                <a:latin typeface="AngsanaUPC" pitchFamily="18" charset="-34"/>
                <a:cs typeface="AngsanaUPC" pitchFamily="18" charset="-34"/>
              </a:rPr>
              <a:t>IV</a:t>
            </a:r>
            <a:endParaRPr lang="th-TH" sz="4000" b="1" dirty="0" smtClean="0">
              <a:solidFill>
                <a:schemeClr val="tx1"/>
              </a:solidFill>
              <a:latin typeface="AngsanaUPC" pitchFamily="18" charset="-34"/>
              <a:cs typeface="AngsanaUPC" pitchFamily="18" charset="-34"/>
            </a:endParaRPr>
          </a:p>
          <a:p>
            <a:pPr>
              <a:spcBef>
                <a:spcPts val="0"/>
              </a:spcBef>
            </a:pPr>
            <a:r>
              <a:rPr lang="th-TH" sz="4000" b="1" dirty="0" smtClean="0">
                <a:solidFill>
                  <a:schemeClr val="tx1"/>
                </a:solidFill>
                <a:latin typeface="AngsanaUPC" pitchFamily="18" charset="-34"/>
                <a:cs typeface="AngsanaUPC" pitchFamily="18" charset="-34"/>
              </a:rPr>
              <a:t>การอุดมศึกษา</a:t>
            </a:r>
          </a:p>
          <a:p>
            <a:pPr>
              <a:spcBef>
                <a:spcPts val="0"/>
              </a:spcBef>
            </a:pPr>
            <a:r>
              <a:rPr lang="th-TH" sz="4000" b="1" dirty="0" smtClean="0">
                <a:solidFill>
                  <a:schemeClr val="tx1"/>
                </a:solidFill>
                <a:latin typeface="AngsanaUPC" pitchFamily="18" charset="-34"/>
                <a:cs typeface="AngsanaUPC" pitchFamily="18" charset="-34"/>
              </a:rPr>
              <a:t>ระดับปริญญาในประเทศไทย</a:t>
            </a:r>
          </a:p>
          <a:p>
            <a:pPr>
              <a:spcBef>
                <a:spcPts val="0"/>
              </a:spcBef>
            </a:pPr>
            <a:r>
              <a:rPr lang="th-TH" sz="4000" b="1" dirty="0" smtClean="0">
                <a:solidFill>
                  <a:schemeClr val="tx1"/>
                </a:solidFill>
                <a:latin typeface="AngsanaUPC" pitchFamily="18" charset="-34"/>
                <a:cs typeface="AngsanaUPC" pitchFamily="18" charset="-34"/>
              </a:rPr>
              <a:t>เพื่อพัฒนา</a:t>
            </a:r>
          </a:p>
          <a:p>
            <a:pPr>
              <a:spcBef>
                <a:spcPts val="0"/>
              </a:spcBef>
            </a:pPr>
            <a:r>
              <a:rPr lang="th-TH" sz="4000" b="1" dirty="0" smtClean="0">
                <a:solidFill>
                  <a:schemeClr val="tx1"/>
                </a:solidFill>
                <a:latin typeface="AngsanaUPC" pitchFamily="18" charset="-34"/>
                <a:cs typeface="AngsanaUPC" pitchFamily="18" charset="-34"/>
              </a:rPr>
              <a:t>ความเป็นมนุษย์</a:t>
            </a:r>
            <a:endParaRPr lang="en-US" sz="4000" b="1" dirty="0" smtClean="0">
              <a:solidFill>
                <a:schemeClr val="tx1"/>
              </a:solidFill>
              <a:latin typeface="AngsanaUPC" pitchFamily="18" charset="-34"/>
              <a:cs typeface="AngsanaUPC" pitchFamily="18" charset="-34"/>
            </a:endParaRPr>
          </a:p>
        </p:txBody>
      </p:sp>
      <p:pic>
        <p:nvPicPr>
          <p:cNvPr id="26" name="Picture 2" descr="https://encrypted-tbn0.gstatic.com/images?q=tbn:ANd9GcS_FBvSxNklzlg582JVN3leOAhnxSYxQmO9ASeWS2iP8qD-sS9nr1Q0iUbH"/>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2520" y="4528410"/>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07653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right)">
                                      <p:cBhvr>
                                        <p:cTn id="18" dur="500"/>
                                        <p:tgtEl>
                                          <p:spTgt spid="2"/>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ppt_y</p:attrName>
                                        </p:attrNameLst>
                                      </p:cBhvr>
                                      <p:tavLst>
                                        <p:tav tm="0">
                                          <p:val>
                                            <p:strVal val="#ppt_y+#ppt_h*1.125000"/>
                                          </p:val>
                                        </p:tav>
                                        <p:tav tm="100000">
                                          <p:val>
                                            <p:strVal val="#ppt_y"/>
                                          </p:val>
                                        </p:tav>
                                      </p:tavLst>
                                    </p:anim>
                                    <p:animEffect transition="in" filter="wipe(up)">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ppt_y</p:attrName>
                                        </p:attrNameLst>
                                      </p:cBhvr>
                                      <p:tavLst>
                                        <p:tav tm="0">
                                          <p:val>
                                            <p:strVal val="#ppt_y+#ppt_h*1.125000"/>
                                          </p:val>
                                        </p:tav>
                                        <p:tav tm="100000">
                                          <p:val>
                                            <p:strVal val="#ppt_y"/>
                                          </p:val>
                                        </p:tav>
                                      </p:tavLst>
                                    </p:anim>
                                    <p:animEffect transition="in" filter="wipe(up)">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p:tgtEl>
                                          <p:spTgt spid="16"/>
                                        </p:tgtEl>
                                        <p:attrNameLst>
                                          <p:attrName>ppt_y</p:attrName>
                                        </p:attrNameLst>
                                      </p:cBhvr>
                                      <p:tavLst>
                                        <p:tav tm="0">
                                          <p:val>
                                            <p:strVal val="#ppt_y+#ppt_h*1.125000"/>
                                          </p:val>
                                        </p:tav>
                                        <p:tav tm="100000">
                                          <p:val>
                                            <p:strVal val="#ppt_y"/>
                                          </p:val>
                                        </p:tav>
                                      </p:tavLst>
                                    </p:anim>
                                    <p:animEffect transition="in" filter="wipe(up)">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p:tgtEl>
                                          <p:spTgt spid="17"/>
                                        </p:tgtEl>
                                        <p:attrNameLst>
                                          <p:attrName>ppt_y</p:attrName>
                                        </p:attrNameLst>
                                      </p:cBhvr>
                                      <p:tavLst>
                                        <p:tav tm="0">
                                          <p:val>
                                            <p:strVal val="#ppt_y+#ppt_h*1.125000"/>
                                          </p:val>
                                        </p:tav>
                                        <p:tav tm="100000">
                                          <p:val>
                                            <p:strVal val="#ppt_y"/>
                                          </p:val>
                                        </p:tav>
                                      </p:tavLst>
                                    </p:anim>
                                    <p:animEffect transition="in" filter="wipe(up)">
                                      <p:cBhvr>
                                        <p:cTn id="40" dur="5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up)">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ชื่อเรื่องรอง 2"/>
          <p:cNvSpPr txBox="1">
            <a:spLocks/>
          </p:cNvSpPr>
          <p:nvPr/>
        </p:nvSpPr>
        <p:spPr>
          <a:xfrm>
            <a:off x="3656856" y="188640"/>
            <a:ext cx="6132681" cy="48965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400" b="1" u="sng" dirty="0" smtClean="0">
                <a:solidFill>
                  <a:schemeClr val="tx1"/>
                </a:solidFill>
                <a:latin typeface="AngsanaUPC" pitchFamily="18" charset="-34"/>
                <a:cs typeface="AngsanaUPC" pitchFamily="18" charset="-34"/>
              </a:rPr>
              <a:t>หมวดวิชาศึกษาทั่วไป </a:t>
            </a:r>
            <a:r>
              <a:rPr lang="th-TH" sz="3400" b="1" dirty="0" smtClean="0">
                <a:solidFill>
                  <a:schemeClr val="tx1"/>
                </a:solidFill>
                <a:latin typeface="AngsanaUPC" pitchFamily="18" charset="-34"/>
                <a:cs typeface="AngsanaUPC" pitchFamily="18" charset="-34"/>
              </a:rPr>
              <a:t>หมายถึง วิชาที่มุ่งพัฒนาผู้เรียนให้มีความรอบรู้อย่างกว้างขวาง มีโลกทัศน์ที่กว้างไกล มีความเข้าใจธรรมชาติ ตนเอง ผู้อื่น และสังคม เป็นผู้ใฝ่รู้ สามารถคิดอย่างมีเหตุผล สามารถใช้ภาษาในการติดต่อสื่อสารความหมายได้ดี มีคุณธรรม ตระหนักในคุณค่าของศิลปะและวัฒนธรรมทั้งของไทย และของประชาคมนานาชาติ สามารถนำความรู้ไปใช้ในการดำเนินชีวิตและดำรงตนอยู่ในสังคมได้เป็นอย่างดี</a:t>
            </a:r>
            <a:endParaRPr lang="en-US" sz="3400" b="1" u="sng" dirty="0">
              <a:solidFill>
                <a:schemeClr val="tx1"/>
              </a:solidFill>
              <a:latin typeface="AngsanaUPC" pitchFamily="18" charset="-34"/>
              <a:cs typeface="AngsanaUPC" pitchFamily="18" charset="-34"/>
            </a:endParaRPr>
          </a:p>
        </p:txBody>
      </p:sp>
      <p:sp>
        <p:nvSpPr>
          <p:cNvPr id="11" name="ชื่อเรื่องรอง 2"/>
          <p:cNvSpPr txBox="1">
            <a:spLocks/>
          </p:cNvSpPr>
          <p:nvPr/>
        </p:nvSpPr>
        <p:spPr>
          <a:xfrm>
            <a:off x="3872880" y="4221088"/>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sp>
        <p:nvSpPr>
          <p:cNvPr id="12" name="ชื่อเรื่องรอง 2"/>
          <p:cNvSpPr txBox="1">
            <a:spLocks/>
          </p:cNvSpPr>
          <p:nvPr/>
        </p:nvSpPr>
        <p:spPr>
          <a:xfrm>
            <a:off x="3944888" y="5229200"/>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sp>
        <p:nvSpPr>
          <p:cNvPr id="18" name="TextBox 17"/>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7</a:t>
            </a:r>
            <a:endParaRPr lang="th-TH" sz="2000" b="1" dirty="0"/>
          </a:p>
        </p:txBody>
      </p:sp>
      <p:sp>
        <p:nvSpPr>
          <p:cNvPr id="19" name="ชื่อเรื่องรอง 2"/>
          <p:cNvSpPr>
            <a:spLocks noGrp="1"/>
          </p:cNvSpPr>
          <p:nvPr>
            <p:ph type="subTitle" idx="1"/>
          </p:nvPr>
        </p:nvSpPr>
        <p:spPr>
          <a:xfrm>
            <a:off x="128464" y="188640"/>
            <a:ext cx="3042338" cy="4032448"/>
          </a:xfrm>
        </p:spPr>
        <p:style>
          <a:lnRef idx="1">
            <a:schemeClr val="accent4"/>
          </a:lnRef>
          <a:fillRef idx="2">
            <a:schemeClr val="accent4"/>
          </a:fillRef>
          <a:effectRef idx="1">
            <a:schemeClr val="accent4"/>
          </a:effectRef>
          <a:fontRef idx="minor">
            <a:schemeClr val="dk1"/>
          </a:fontRef>
        </p:style>
        <p:txBody>
          <a:bodyPr>
            <a:noAutofit/>
          </a:bodyPr>
          <a:lstStyle/>
          <a:p>
            <a:pPr>
              <a:spcBef>
                <a:spcPts val="0"/>
              </a:spcBef>
            </a:pPr>
            <a:r>
              <a:rPr lang="en-US" sz="4000" b="1" dirty="0" smtClean="0">
                <a:solidFill>
                  <a:schemeClr val="tx1"/>
                </a:solidFill>
                <a:latin typeface="AngsanaUPC" pitchFamily="18" charset="-34"/>
                <a:cs typeface="AngsanaUPC" pitchFamily="18" charset="-34"/>
              </a:rPr>
              <a:t>V</a:t>
            </a:r>
            <a:endParaRPr lang="th-TH" sz="4000" b="1" dirty="0" smtClean="0">
              <a:solidFill>
                <a:schemeClr val="tx1"/>
              </a:solidFill>
              <a:latin typeface="AngsanaUPC" pitchFamily="18" charset="-34"/>
              <a:cs typeface="AngsanaUPC" pitchFamily="18" charset="-34"/>
            </a:endParaRPr>
          </a:p>
          <a:p>
            <a:pPr>
              <a:spcBef>
                <a:spcPts val="0"/>
              </a:spcBef>
            </a:pPr>
            <a:r>
              <a:rPr lang="th-TH" sz="4000" b="1" dirty="0" smtClean="0">
                <a:solidFill>
                  <a:schemeClr val="tx1"/>
                </a:solidFill>
                <a:latin typeface="AngsanaUPC" pitchFamily="18" charset="-34"/>
                <a:cs typeface="AngsanaUPC" pitchFamily="18" charset="-34"/>
              </a:rPr>
              <a:t>หมวดวิชา</a:t>
            </a:r>
          </a:p>
          <a:p>
            <a:pPr>
              <a:spcBef>
                <a:spcPts val="0"/>
              </a:spcBef>
            </a:pPr>
            <a:r>
              <a:rPr lang="th-TH" sz="4000" b="1" dirty="0" smtClean="0">
                <a:solidFill>
                  <a:schemeClr val="tx1"/>
                </a:solidFill>
                <a:latin typeface="AngsanaUPC" pitchFamily="18" charset="-34"/>
                <a:cs typeface="AngsanaUPC" pitchFamily="18" charset="-34"/>
              </a:rPr>
              <a:t>ศึกษาทั่วไปกับ</a:t>
            </a:r>
          </a:p>
          <a:p>
            <a:pPr>
              <a:spcBef>
                <a:spcPts val="0"/>
              </a:spcBef>
            </a:pPr>
            <a:r>
              <a:rPr lang="th-TH" sz="4000" b="1" dirty="0" smtClean="0">
                <a:solidFill>
                  <a:schemeClr val="tx1"/>
                </a:solidFill>
                <a:latin typeface="AngsanaUPC" pitchFamily="18" charset="-34"/>
                <a:cs typeface="AngsanaUPC" pitchFamily="18" charset="-34"/>
              </a:rPr>
              <a:t>การพัฒนา</a:t>
            </a:r>
          </a:p>
          <a:p>
            <a:pPr>
              <a:spcBef>
                <a:spcPts val="0"/>
              </a:spcBef>
            </a:pPr>
            <a:r>
              <a:rPr lang="th-TH" sz="4000" b="1" dirty="0" smtClean="0">
                <a:solidFill>
                  <a:schemeClr val="tx1"/>
                </a:solidFill>
                <a:latin typeface="AngsanaUPC" pitchFamily="18" charset="-34"/>
                <a:cs typeface="AngsanaUPC" pitchFamily="18" charset="-34"/>
              </a:rPr>
              <a:t>ความเป็นมนุษย์</a:t>
            </a:r>
          </a:p>
          <a:p>
            <a:pPr>
              <a:spcBef>
                <a:spcPts val="0"/>
              </a:spcBef>
            </a:pPr>
            <a:r>
              <a:rPr lang="th-TH" sz="4000" b="1" dirty="0" smtClean="0">
                <a:solidFill>
                  <a:schemeClr val="tx1"/>
                </a:solidFill>
                <a:latin typeface="AngsanaUPC" pitchFamily="18" charset="-34"/>
                <a:cs typeface="AngsanaUPC" pitchFamily="18" charset="-34"/>
              </a:rPr>
              <a:t>ในปัจจุบัน</a:t>
            </a:r>
            <a:endParaRPr lang="en-US" sz="4000" b="1" dirty="0" smtClean="0">
              <a:solidFill>
                <a:schemeClr val="tx1"/>
              </a:solidFill>
              <a:latin typeface="AngsanaUPC" pitchFamily="18" charset="-34"/>
              <a:cs typeface="AngsanaUPC" pitchFamily="18" charset="-34"/>
            </a:endParaRPr>
          </a:p>
        </p:txBody>
      </p:sp>
      <p:pic>
        <p:nvPicPr>
          <p:cNvPr id="20" name="Picture 2" descr="https://encrypted-tbn0.gstatic.com/images?q=tbn:ANd9GcS_FBvSxNklzlg582JVN3leOAhnxSYxQmO9ASeWS2iP8qD-sS9nr1Q0iUbH"/>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2520" y="4509120"/>
            <a:ext cx="1858061" cy="214095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กลุ่ม 7"/>
          <p:cNvGrpSpPr/>
          <p:nvPr/>
        </p:nvGrpSpPr>
        <p:grpSpPr>
          <a:xfrm>
            <a:off x="3296816" y="404664"/>
            <a:ext cx="360040" cy="6444484"/>
            <a:chOff x="3296816" y="404664"/>
            <a:chExt cx="360040" cy="6444484"/>
          </a:xfrm>
        </p:grpSpPr>
        <p:cxnSp>
          <p:nvCxnSpPr>
            <p:cNvPr id="4" name="ตัวเชื่อมต่อตรง 3"/>
            <p:cNvCxnSpPr/>
            <p:nvPr/>
          </p:nvCxnSpPr>
          <p:spPr>
            <a:xfrm>
              <a:off x="3296816" y="477148"/>
              <a:ext cx="0" cy="6372000"/>
            </a:xfrm>
            <a:prstGeom prst="line">
              <a:avLst/>
            </a:prstGeom>
            <a:ln w="57150">
              <a:solidFill>
                <a:srgbClr val="7030A0"/>
              </a:solidFill>
            </a:ln>
          </p:spPr>
          <p:style>
            <a:lnRef idx="1">
              <a:schemeClr val="accent2"/>
            </a:lnRef>
            <a:fillRef idx="0">
              <a:schemeClr val="accent2"/>
            </a:fillRef>
            <a:effectRef idx="0">
              <a:schemeClr val="accent2"/>
            </a:effectRef>
            <a:fontRef idx="minor">
              <a:schemeClr val="tx1"/>
            </a:fontRef>
          </p:style>
        </p:cxnSp>
        <p:sp>
          <p:nvSpPr>
            <p:cNvPr id="13" name="ลูกศรขวา 12"/>
            <p:cNvSpPr/>
            <p:nvPr/>
          </p:nvSpPr>
          <p:spPr>
            <a:xfrm>
              <a:off x="3296816" y="404664"/>
              <a:ext cx="360040" cy="252028"/>
            </a:xfrm>
            <a:prstGeom prst="rightArrow">
              <a:avLst/>
            </a:prstGeom>
            <a:ln>
              <a:solidFill>
                <a:srgbClr val="7030A0"/>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sp>
          <p:nvSpPr>
            <p:cNvPr id="21" name="ลูกศรขวา 20"/>
            <p:cNvSpPr/>
            <p:nvPr/>
          </p:nvSpPr>
          <p:spPr>
            <a:xfrm>
              <a:off x="3296816" y="5229200"/>
              <a:ext cx="360040" cy="252028"/>
            </a:xfrm>
            <a:prstGeom prst="rightArrow">
              <a:avLst/>
            </a:prstGeom>
            <a:ln>
              <a:solidFill>
                <a:srgbClr val="7030A0"/>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pSp>
      <p:sp>
        <p:nvSpPr>
          <p:cNvPr id="22" name="ชื่อเรื่องรอง 2"/>
          <p:cNvSpPr txBox="1">
            <a:spLocks/>
          </p:cNvSpPr>
          <p:nvPr/>
        </p:nvSpPr>
        <p:spPr>
          <a:xfrm>
            <a:off x="3670632" y="5013176"/>
            <a:ext cx="6118905" cy="163689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400" b="1" dirty="0" smtClean="0">
                <a:solidFill>
                  <a:schemeClr val="tx1"/>
                </a:solidFill>
                <a:latin typeface="AngsanaUPC" pitchFamily="18" charset="-34"/>
                <a:cs typeface="AngsanaUPC" pitchFamily="18" charset="-34"/>
              </a:rPr>
              <a:t>หมวดวิชาศึกษาทั่วไปพัฒนาความเป็นคน </a:t>
            </a:r>
            <a:r>
              <a:rPr lang="en-US" sz="3400" b="1" dirty="0" smtClean="0">
                <a:solidFill>
                  <a:schemeClr val="tx1"/>
                </a:solidFill>
                <a:latin typeface="AngsanaUPC" pitchFamily="18" charset="-34"/>
                <a:cs typeface="AngsanaUPC" pitchFamily="18" charset="-34"/>
              </a:rPr>
              <a:t>(Manhood) </a:t>
            </a:r>
            <a:r>
              <a:rPr lang="th-TH" sz="3400" b="1" dirty="0" smtClean="0">
                <a:solidFill>
                  <a:schemeClr val="tx1"/>
                </a:solidFill>
                <a:latin typeface="AngsanaUPC" pitchFamily="18" charset="-34"/>
                <a:cs typeface="AngsanaUPC" pitchFamily="18" charset="-34"/>
              </a:rPr>
              <a:t>หมวดวิชาเฉพาะด้านพัฒนาความเป็นกำลังคนในการประกอบอาชีพ </a:t>
            </a:r>
            <a:r>
              <a:rPr lang="en-US" sz="3400" b="1" dirty="0" smtClean="0">
                <a:solidFill>
                  <a:schemeClr val="tx1"/>
                </a:solidFill>
                <a:latin typeface="AngsanaUPC" pitchFamily="18" charset="-34"/>
                <a:cs typeface="AngsanaUPC" pitchFamily="18" charset="-34"/>
              </a:rPr>
              <a:t>(Manpower)</a:t>
            </a:r>
            <a:endParaRPr lang="en-US" sz="3400" b="1" dirty="0">
              <a:solidFill>
                <a:schemeClr val="tx1"/>
              </a:solidFill>
              <a:latin typeface="AngsanaUPC" pitchFamily="18" charset="-34"/>
              <a:cs typeface="AngsanaUPC" pitchFamily="18" charset="-34"/>
            </a:endParaRPr>
          </a:p>
        </p:txBody>
      </p:sp>
    </p:spTree>
    <p:extLst>
      <p:ext uri="{BB962C8B-B14F-4D97-AF65-F5344CB8AC3E}">
        <p14:creationId xmlns:p14="http://schemas.microsoft.com/office/powerpoint/2010/main" val="324611612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ppt_y</p:attrName>
                                        </p:attrNameLst>
                                      </p:cBhvr>
                                      <p:tavLst>
                                        <p:tav tm="0">
                                          <p:val>
                                            <p:strVal val="#ppt_y+#ppt_h*1.125000"/>
                                          </p:val>
                                        </p:tav>
                                        <p:tav tm="100000">
                                          <p:val>
                                            <p:strVal val="#ppt_y"/>
                                          </p:val>
                                        </p:tav>
                                      </p:tavLst>
                                    </p:anim>
                                    <p:animEffect transition="in" filter="wipe(up)">
                                      <p:cBhvr>
                                        <p:cTn id="8" dur="500"/>
                                        <p:tgtEl>
                                          <p:spTgt spid="19"/>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ppt_x</p:attrName>
                                        </p:attrNameLst>
                                      </p:cBhvr>
                                      <p:tavLst>
                                        <p:tav tm="0">
                                          <p:val>
                                            <p:strVal val="#ppt_x-#ppt_w*1.125000"/>
                                          </p:val>
                                        </p:tav>
                                        <p:tav tm="100000">
                                          <p:val>
                                            <p:strVal val="#ppt_x"/>
                                          </p:val>
                                        </p:tav>
                                      </p:tavLst>
                                    </p:anim>
                                    <p:animEffect transition="in" filter="wipe(right)">
                                      <p:cBhvr>
                                        <p:cTn id="14" dur="500"/>
                                        <p:tgtEl>
                                          <p:spTgt spid="8"/>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up)">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p:tgtEl>
                                          <p:spTgt spid="22"/>
                                        </p:tgtEl>
                                        <p:attrNameLst>
                                          <p:attrName>ppt_y</p:attrName>
                                        </p:attrNameLst>
                                      </p:cBhvr>
                                      <p:tavLst>
                                        <p:tav tm="0">
                                          <p:val>
                                            <p:strVal val="#ppt_y+#ppt_h*1.125000"/>
                                          </p:val>
                                        </p:tav>
                                        <p:tav tm="100000">
                                          <p:val>
                                            <p:strVal val="#ppt_y"/>
                                          </p:val>
                                        </p:tav>
                                      </p:tavLst>
                                    </p:anim>
                                    <p:animEffect transition="in" filter="wipe(up)">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9" grpId="0" animBg="1"/>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ชื่อเรื่องรอง 2"/>
          <p:cNvSpPr txBox="1">
            <a:spLocks/>
          </p:cNvSpPr>
          <p:nvPr/>
        </p:nvSpPr>
        <p:spPr>
          <a:xfrm>
            <a:off x="3656856" y="404664"/>
            <a:ext cx="6249144" cy="61206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r>
              <a:rPr lang="th-TH" sz="3600" b="1" dirty="0" smtClean="0">
                <a:solidFill>
                  <a:schemeClr val="tx1"/>
                </a:solidFill>
                <a:latin typeface="AngsanaUPC" pitchFamily="18" charset="-34"/>
                <a:cs typeface="AngsanaUPC" pitchFamily="18" charset="-34"/>
              </a:rPr>
              <a:t>สถาบันอุดมศึกษาอาจจัดวิชาศึกษาทั่วไปในลักษณะจำแนกเป็นรายวิชาหรือลักษณะ</a:t>
            </a:r>
            <a:r>
              <a:rPr lang="th-TH" sz="3600" b="1" dirty="0" err="1" smtClean="0">
                <a:solidFill>
                  <a:schemeClr val="tx1"/>
                </a:solidFill>
                <a:latin typeface="AngsanaUPC" pitchFamily="18" charset="-34"/>
                <a:cs typeface="AngsanaUPC" pitchFamily="18" charset="-34"/>
              </a:rPr>
              <a:t>บูรณา</a:t>
            </a:r>
            <a:r>
              <a:rPr lang="th-TH" sz="3600" b="1" dirty="0" smtClean="0">
                <a:solidFill>
                  <a:schemeClr val="tx1"/>
                </a:solidFill>
                <a:latin typeface="AngsanaUPC" pitchFamily="18" charset="-34"/>
                <a:cs typeface="AngsanaUPC" pitchFamily="18" charset="-34"/>
              </a:rPr>
              <a:t>การใดๆ ก็ได้ โดยผสมผสานเนื้อหาวิชาที่ครอบคลุมสาระของกลุ่มวิชาสังคมศาสตร์ มนุษยศาสตร์ ภาษา และกลุ่มวิชาวิทยาศาสตร์กับคณิตศาสตร์ ในสัดส่วนที่เหมาะสม เพื่อให้บรรลุวัตถุประสงค์ของวิชาศึกษาทั่วไป โดยให้มีจำนวนหน่วย</a:t>
            </a:r>
            <a:r>
              <a:rPr lang="th-TH" sz="3600" b="1" dirty="0" err="1" smtClean="0">
                <a:solidFill>
                  <a:schemeClr val="tx1"/>
                </a:solidFill>
                <a:latin typeface="AngsanaUPC" pitchFamily="18" charset="-34"/>
                <a:cs typeface="AngsanaUPC" pitchFamily="18" charset="-34"/>
              </a:rPr>
              <a:t>กิตรวม</a:t>
            </a:r>
            <a:r>
              <a:rPr lang="th-TH" sz="3600" b="1" dirty="0" smtClean="0">
                <a:solidFill>
                  <a:schemeClr val="tx1"/>
                </a:solidFill>
                <a:latin typeface="AngsanaUPC" pitchFamily="18" charset="-34"/>
                <a:cs typeface="AngsanaUPC" pitchFamily="18" charset="-34"/>
              </a:rPr>
              <a:t>ไม่น้อยกว่า 30 หน่วย</a:t>
            </a:r>
            <a:r>
              <a:rPr lang="th-TH" sz="3600" b="1" dirty="0" err="1" smtClean="0">
                <a:solidFill>
                  <a:schemeClr val="tx1"/>
                </a:solidFill>
                <a:latin typeface="AngsanaUPC" pitchFamily="18" charset="-34"/>
                <a:cs typeface="AngsanaUPC" pitchFamily="18" charset="-34"/>
              </a:rPr>
              <a:t>กิต</a:t>
            </a:r>
            <a:endParaRPr lang="en-US" sz="3600" b="1" dirty="0">
              <a:solidFill>
                <a:schemeClr val="tx1"/>
              </a:solidFill>
              <a:latin typeface="AngsanaUPC" pitchFamily="18" charset="-34"/>
              <a:cs typeface="AngsanaUPC" pitchFamily="18" charset="-34"/>
            </a:endParaRPr>
          </a:p>
        </p:txBody>
      </p:sp>
      <p:sp>
        <p:nvSpPr>
          <p:cNvPr id="11" name="ชื่อเรื่องรอง 2"/>
          <p:cNvSpPr txBox="1">
            <a:spLocks/>
          </p:cNvSpPr>
          <p:nvPr/>
        </p:nvSpPr>
        <p:spPr>
          <a:xfrm>
            <a:off x="3872880" y="4221088"/>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sp>
        <p:nvSpPr>
          <p:cNvPr id="12" name="ชื่อเรื่องรอง 2"/>
          <p:cNvSpPr txBox="1">
            <a:spLocks/>
          </p:cNvSpPr>
          <p:nvPr/>
        </p:nvSpPr>
        <p:spPr>
          <a:xfrm>
            <a:off x="3944888" y="5229200"/>
            <a:ext cx="5844649" cy="114374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pPr>
            <a:endParaRPr lang="en-US" b="1" dirty="0">
              <a:solidFill>
                <a:schemeClr val="tx1"/>
              </a:solidFill>
              <a:latin typeface="AngsanaUPC" pitchFamily="18" charset="-34"/>
              <a:cs typeface="AngsanaUPC" pitchFamily="18" charset="-34"/>
            </a:endParaRPr>
          </a:p>
        </p:txBody>
      </p:sp>
      <p:grpSp>
        <p:nvGrpSpPr>
          <p:cNvPr id="7" name="กลุ่ม 6"/>
          <p:cNvGrpSpPr/>
          <p:nvPr/>
        </p:nvGrpSpPr>
        <p:grpSpPr>
          <a:xfrm>
            <a:off x="3296816" y="-27384"/>
            <a:ext cx="360040" cy="6876000"/>
            <a:chOff x="3296816" y="-27384"/>
            <a:chExt cx="360040" cy="6876000"/>
          </a:xfrm>
        </p:grpSpPr>
        <p:cxnSp>
          <p:nvCxnSpPr>
            <p:cNvPr id="4" name="ตัวเชื่อมต่อตรง 3"/>
            <p:cNvCxnSpPr/>
            <p:nvPr/>
          </p:nvCxnSpPr>
          <p:spPr>
            <a:xfrm>
              <a:off x="3296816" y="-27384"/>
              <a:ext cx="0" cy="6876000"/>
            </a:xfrm>
            <a:prstGeom prst="line">
              <a:avLst/>
            </a:prstGeom>
            <a:ln w="57150">
              <a:solidFill>
                <a:srgbClr val="7030A0"/>
              </a:solidFill>
            </a:ln>
          </p:spPr>
          <p:style>
            <a:lnRef idx="1">
              <a:schemeClr val="accent2"/>
            </a:lnRef>
            <a:fillRef idx="0">
              <a:schemeClr val="accent2"/>
            </a:fillRef>
            <a:effectRef idx="0">
              <a:schemeClr val="accent2"/>
            </a:effectRef>
            <a:fontRef idx="minor">
              <a:schemeClr val="tx1"/>
            </a:fontRef>
          </p:style>
        </p:cxnSp>
        <p:sp>
          <p:nvSpPr>
            <p:cNvPr id="13" name="ลูกศรขวา 12"/>
            <p:cNvSpPr/>
            <p:nvPr/>
          </p:nvSpPr>
          <p:spPr>
            <a:xfrm>
              <a:off x="3296816" y="584684"/>
              <a:ext cx="360040" cy="252028"/>
            </a:xfrm>
            <a:prstGeom prst="rightArrow">
              <a:avLst/>
            </a:prstGeom>
            <a:ln>
              <a:solidFill>
                <a:srgbClr val="7030A0"/>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pSp>
      <p:sp>
        <p:nvSpPr>
          <p:cNvPr id="10" name="TextBox 9"/>
          <p:cNvSpPr txBox="1"/>
          <p:nvPr/>
        </p:nvSpPr>
        <p:spPr>
          <a:xfrm>
            <a:off x="9417496" y="6381328"/>
            <a:ext cx="432048"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th-TH" sz="2000" b="1" dirty="0" smtClean="0"/>
              <a:t>8</a:t>
            </a:r>
            <a:endParaRPr lang="th-TH" sz="2000" b="1" dirty="0"/>
          </a:p>
        </p:txBody>
      </p:sp>
      <p:sp>
        <p:nvSpPr>
          <p:cNvPr id="16" name="ชื่อเรื่องรอง 2"/>
          <p:cNvSpPr>
            <a:spLocks noGrp="1"/>
          </p:cNvSpPr>
          <p:nvPr>
            <p:ph type="subTitle" idx="1"/>
          </p:nvPr>
        </p:nvSpPr>
        <p:spPr>
          <a:xfrm>
            <a:off x="128464" y="188640"/>
            <a:ext cx="3042338" cy="4032448"/>
          </a:xfrm>
        </p:spPr>
        <p:style>
          <a:lnRef idx="1">
            <a:schemeClr val="accent4"/>
          </a:lnRef>
          <a:fillRef idx="2">
            <a:schemeClr val="accent4"/>
          </a:fillRef>
          <a:effectRef idx="1">
            <a:schemeClr val="accent4"/>
          </a:effectRef>
          <a:fontRef idx="minor">
            <a:schemeClr val="dk1"/>
          </a:fontRef>
        </p:style>
        <p:txBody>
          <a:bodyPr>
            <a:noAutofit/>
          </a:bodyPr>
          <a:lstStyle/>
          <a:p>
            <a:pPr>
              <a:spcBef>
                <a:spcPts val="0"/>
              </a:spcBef>
            </a:pPr>
            <a:r>
              <a:rPr lang="en-US" sz="4000" b="1" dirty="0" smtClean="0">
                <a:solidFill>
                  <a:schemeClr val="tx1"/>
                </a:solidFill>
                <a:latin typeface="AngsanaUPC" pitchFamily="18" charset="-34"/>
                <a:cs typeface="AngsanaUPC" pitchFamily="18" charset="-34"/>
              </a:rPr>
              <a:t>V</a:t>
            </a:r>
            <a:endParaRPr lang="th-TH" sz="4000" b="1" dirty="0" smtClean="0">
              <a:solidFill>
                <a:schemeClr val="tx1"/>
              </a:solidFill>
              <a:latin typeface="AngsanaUPC" pitchFamily="18" charset="-34"/>
              <a:cs typeface="AngsanaUPC" pitchFamily="18" charset="-34"/>
            </a:endParaRPr>
          </a:p>
          <a:p>
            <a:pPr>
              <a:spcBef>
                <a:spcPts val="0"/>
              </a:spcBef>
            </a:pPr>
            <a:r>
              <a:rPr lang="th-TH" sz="4000" b="1" dirty="0" smtClean="0">
                <a:solidFill>
                  <a:schemeClr val="tx1"/>
                </a:solidFill>
                <a:latin typeface="AngsanaUPC" pitchFamily="18" charset="-34"/>
                <a:cs typeface="AngsanaUPC" pitchFamily="18" charset="-34"/>
              </a:rPr>
              <a:t>หมวดวิชา</a:t>
            </a:r>
          </a:p>
          <a:p>
            <a:pPr>
              <a:spcBef>
                <a:spcPts val="0"/>
              </a:spcBef>
            </a:pPr>
            <a:r>
              <a:rPr lang="th-TH" sz="4000" b="1" dirty="0" smtClean="0">
                <a:solidFill>
                  <a:schemeClr val="tx1"/>
                </a:solidFill>
                <a:latin typeface="AngsanaUPC" pitchFamily="18" charset="-34"/>
                <a:cs typeface="AngsanaUPC" pitchFamily="18" charset="-34"/>
              </a:rPr>
              <a:t>ศึกษาทั่วไปกับ</a:t>
            </a:r>
          </a:p>
          <a:p>
            <a:pPr>
              <a:spcBef>
                <a:spcPts val="0"/>
              </a:spcBef>
            </a:pPr>
            <a:r>
              <a:rPr lang="th-TH" sz="4000" b="1" dirty="0" smtClean="0">
                <a:solidFill>
                  <a:schemeClr val="tx1"/>
                </a:solidFill>
                <a:latin typeface="AngsanaUPC" pitchFamily="18" charset="-34"/>
                <a:cs typeface="AngsanaUPC" pitchFamily="18" charset="-34"/>
              </a:rPr>
              <a:t>การพัฒนา</a:t>
            </a:r>
          </a:p>
          <a:p>
            <a:pPr>
              <a:spcBef>
                <a:spcPts val="0"/>
              </a:spcBef>
            </a:pPr>
            <a:r>
              <a:rPr lang="th-TH" sz="4000" b="1" dirty="0" smtClean="0">
                <a:solidFill>
                  <a:schemeClr val="tx1"/>
                </a:solidFill>
                <a:latin typeface="AngsanaUPC" pitchFamily="18" charset="-34"/>
                <a:cs typeface="AngsanaUPC" pitchFamily="18" charset="-34"/>
              </a:rPr>
              <a:t>ความเป็นมนุษย์</a:t>
            </a:r>
          </a:p>
          <a:p>
            <a:pPr>
              <a:spcBef>
                <a:spcPts val="0"/>
              </a:spcBef>
            </a:pPr>
            <a:r>
              <a:rPr lang="th-TH" sz="4000" b="1" dirty="0" smtClean="0">
                <a:solidFill>
                  <a:schemeClr val="tx1"/>
                </a:solidFill>
                <a:latin typeface="AngsanaUPC" pitchFamily="18" charset="-34"/>
                <a:cs typeface="AngsanaUPC" pitchFamily="18" charset="-34"/>
              </a:rPr>
              <a:t>ในปัจจุบัน</a:t>
            </a:r>
            <a:endParaRPr lang="en-US" sz="4000" b="1" dirty="0" smtClean="0">
              <a:solidFill>
                <a:schemeClr val="tx1"/>
              </a:solidFill>
              <a:latin typeface="AngsanaUPC" pitchFamily="18" charset="-34"/>
              <a:cs typeface="AngsanaUPC" pitchFamily="18" charset="-34"/>
            </a:endParaRPr>
          </a:p>
        </p:txBody>
      </p:sp>
      <p:pic>
        <p:nvPicPr>
          <p:cNvPr id="17" name="Picture 2" descr="https://encrypted-tbn0.gstatic.com/images?q=tbn:ANd9GcS_FBvSxNklzlg582JVN3leOAhnxSYxQmO9ASeWS2iP8qD-sS9nr1Q0iUbH"/>
          <p:cNvPicPr>
            <a:picLocks noChangeAspect="1" noChangeArrowheads="1"/>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2520" y="4509120"/>
            <a:ext cx="1858061" cy="214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970911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340</TotalTime>
  <Words>1019</Words>
  <Application>Microsoft Office PowerPoint</Application>
  <PresentationFormat>กระดาษ A4 (210x297 มม.)</PresentationFormat>
  <Paragraphs>102</Paragraphs>
  <Slides>13</Slides>
  <Notes>0</Notes>
  <HiddenSlides>0</HiddenSlides>
  <MMClips>0</MMClips>
  <ScaleCrop>false</ScaleCrop>
  <HeadingPairs>
    <vt:vector size="4" baseType="variant">
      <vt:variant>
        <vt:lpstr>ชุดรูปแบบ</vt:lpstr>
      </vt:variant>
      <vt:variant>
        <vt:i4>1</vt:i4>
      </vt:variant>
      <vt:variant>
        <vt:lpstr>ชื่อเรื่องภาพนิ่ง</vt:lpstr>
      </vt:variant>
      <vt:variant>
        <vt:i4>13</vt:i4>
      </vt:variant>
    </vt:vector>
  </HeadingPairs>
  <TitlesOfParts>
    <vt:vector size="14" baseType="lpstr">
      <vt:lpstr>ชุดรูปแบบของ Office</vt:lpstr>
      <vt:lpstr>การศึกษาเพื่อพัฒนาความเป็นมนุษย์</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งานนำเสนอ PowerPoint</vt:lpstr>
      <vt:lpstr>การศึกษาเพื่อพัฒนาความเป็นมนุษย์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COm</dc:creator>
  <cp:lastModifiedBy>COm</cp:lastModifiedBy>
  <cp:revision>40</cp:revision>
  <cp:lastPrinted>2013-08-01T07:33:37Z</cp:lastPrinted>
  <dcterms:created xsi:type="dcterms:W3CDTF">2013-08-01T02:35:44Z</dcterms:created>
  <dcterms:modified xsi:type="dcterms:W3CDTF">2013-08-01T08:16:16Z</dcterms:modified>
</cp:coreProperties>
</file>