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72" r:id="rId6"/>
    <p:sldId id="275" r:id="rId7"/>
    <p:sldId id="273" r:id="rId8"/>
    <p:sldId id="274" r:id="rId9"/>
    <p:sldId id="279" r:id="rId10"/>
    <p:sldId id="276" r:id="rId11"/>
    <p:sldId id="277" r:id="rId12"/>
    <p:sldId id="278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4" r:id="rId23"/>
    <p:sldId id="289" r:id="rId24"/>
    <p:sldId id="290" r:id="rId25"/>
    <p:sldId id="291" r:id="rId26"/>
    <p:sldId id="295" r:id="rId27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FCC99"/>
    <a:srgbClr val="FFFFCC"/>
    <a:srgbClr val="FFFF99"/>
    <a:srgbClr val="FFFF66"/>
    <a:srgbClr val="CCCCFF"/>
    <a:srgbClr val="FFCC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0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9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42875"/>
            <a:ext cx="205740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142875"/>
            <a:ext cx="601980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0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7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54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2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6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76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66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813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25" y="142875"/>
            <a:ext cx="8229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7858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Times New Roman" pitchFamily="18" charset="0"/>
              </a:rPr>
              <a:t>Click to edit Master text styles</a:t>
            </a:r>
          </a:p>
          <a:p>
            <a:pPr lvl="1"/>
            <a:r>
              <a:rPr lang="en-US" altLang="zh-CN" smtClean="0">
                <a:sym typeface="Times New Roman" pitchFamily="18" charset="0"/>
              </a:rPr>
              <a:t>Second level</a:t>
            </a:r>
          </a:p>
          <a:p>
            <a:pPr lvl="2"/>
            <a:r>
              <a:rPr lang="en-US" altLang="zh-CN" smtClean="0">
                <a:sym typeface="Times New Roman" pitchFamily="18" charset="0"/>
              </a:rPr>
              <a:t>Third level</a:t>
            </a:r>
          </a:p>
          <a:p>
            <a:pPr lvl="3"/>
            <a:r>
              <a:rPr lang="en-US" altLang="zh-CN" smtClean="0">
                <a:sym typeface="Times New Roman" pitchFamily="18" charset="0"/>
              </a:rPr>
              <a:t>Fourth level</a:t>
            </a:r>
          </a:p>
          <a:p>
            <a:pPr lvl="4"/>
            <a:r>
              <a:rPr lang="en-US" altLang="zh-CN" smtClean="0">
                <a:sym typeface="Times New Roman" pitchFamily="18" charset="0"/>
              </a:rPr>
              <a:t>Fifth level</a:t>
            </a:r>
          </a:p>
        </p:txBody>
      </p:sp>
      <p:pic>
        <p:nvPicPr>
          <p:cNvPr id="1028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142875"/>
            <a:ext cx="13747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+mj-lt"/>
          <a:ea typeface="SimHei" pitchFamily="49" charset="-122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SimSun" pitchFamily="2" charset="-122"/>
          <a:cs typeface="+mn-cs"/>
          <a:sym typeface="Times New Roman" pitchFamily="18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encrypted-tbn1.gstatic.com/images?q=tbn:ANd9GcTwfCVMNhKdRC7JkVQ8myKiL0R9fxijJJOAeuP_FZ8xjlgNkyPx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803655" cy="19490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8"/>
            <a:ext cx="2549525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0" y="1814909"/>
            <a:ext cx="9144000" cy="1470025"/>
          </a:xfrm>
        </p:spPr>
        <p:txBody>
          <a:bodyPr/>
          <a:lstStyle/>
          <a:p>
            <a:pPr algn="ctr" eaLnBrk="1" hangingPunct="1"/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นโยบายและยุทธศาสตร์</a:t>
            </a:r>
            <a:b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</a:br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การพัฒนาการศึกษาและอุดมศึกษา</a:t>
            </a:r>
            <a:endParaRPr lang="en-US" sz="5600" dirty="0" smtClean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053" name="Subtitle 2"/>
          <p:cNvSpPr>
            <a:spLocks noGrp="1"/>
          </p:cNvSpPr>
          <p:nvPr>
            <p:ph type="subTitle" idx="1"/>
          </p:nvPr>
        </p:nvSpPr>
        <p:spPr>
          <a:xfrm>
            <a:off x="1357313" y="3501033"/>
            <a:ext cx="6400800" cy="1752600"/>
          </a:xfrm>
        </p:spPr>
        <p:txBody>
          <a:bodyPr/>
          <a:lstStyle/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โดย</a:t>
            </a:r>
          </a:p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ศาสตราจารย์ ดร. วิจิตร ศรี</a:t>
            </a:r>
            <a:r>
              <a:rPr lang="th-TH" sz="3600" b="1" dirty="0" err="1" smtClean="0">
                <a:latin typeface="BrowalliaUPC" pitchFamily="34" charset="-34"/>
                <a:cs typeface="BrowalliaUPC" pitchFamily="34" charset="-34"/>
              </a:rPr>
              <a:t>สอ้าน</a:t>
            </a:r>
            <a:endParaRPr lang="en-US" sz="3600" b="1" dirty="0" smtClean="0">
              <a:latin typeface="BrowalliaUPC" pitchFamily="34" charset="-34"/>
              <a:cs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403600" y="466725"/>
            <a:ext cx="1344613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สำนักงานสภา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408363" y="3573463"/>
            <a:ext cx="1092200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 กรรมการประจำ 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371850" y="5767388"/>
            <a:ext cx="5521325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คณะกรรมการเฉพาะกิจ—แต่งตั้งเป็นครั้งคราวเพื่อกระทำภารกิจตามที่สภาสถาบันอุดมศึกษามอบหมาย เฉพาะเรื่องและเฉพาะกาล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175000" y="685800"/>
            <a:ext cx="228600" cy="5562600"/>
            <a:chOff x="3175248" y="685800"/>
            <a:chExt cx="228600" cy="5562600"/>
          </a:xfrm>
        </p:grpSpPr>
        <p:grpSp>
          <p:nvGrpSpPr>
            <p:cNvPr id="11300" name="กลุ่ม 53"/>
            <p:cNvGrpSpPr>
              <a:grpSpLocks/>
            </p:cNvGrpSpPr>
            <p:nvPr/>
          </p:nvGrpSpPr>
          <p:grpSpPr bwMode="auto">
            <a:xfrm>
              <a:off x="3175248" y="685800"/>
              <a:ext cx="228600" cy="5562600"/>
              <a:chOff x="3175248" y="685800"/>
              <a:chExt cx="228600" cy="5562600"/>
            </a:xfrm>
          </p:grpSpPr>
          <p:sp>
            <p:nvSpPr>
              <p:cNvPr id="4" name="Line 30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0" cy="556260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5" name="Line 31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2286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3175248" y="41910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9" name="Line 33"/>
            <p:cNvSpPr>
              <a:spLocks noChangeShapeType="1"/>
            </p:cNvSpPr>
            <p:nvPr/>
          </p:nvSpPr>
          <p:spPr bwMode="auto">
            <a:xfrm>
              <a:off x="3175248" y="62484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200650" y="76200"/>
            <a:ext cx="36576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จัดให้มีรองอธิการบดีฝ่ายกิจการสภา       ทำหน้าที่เลขานุการสภาฯ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โดยไม่ทำหน้าที่บริหารอื่น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200650" y="1365250"/>
            <a:ext cx="3810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จัดให้มีผู้อำนวยการสำนักงาน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พร้อมเจ้าหน้าที่ประจำตามจำนวนที่จำเป็น ขนาดเล็ก  กะทัดรัด ประหยัดและมีคุณภาพ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954588" y="2730500"/>
            <a:ext cx="3141662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คณะกรรมการการเงินและทรัพย์สิน 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954588" y="3263900"/>
            <a:ext cx="278130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คณะกรรมการบริหารงานบุคคล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954588" y="3797300"/>
            <a:ext cx="3087687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คณะกรรมการตำแหน่งทางวิชาการ 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954588" y="4300538"/>
            <a:ext cx="3505200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คณะกรรมการติดตาม ตรวจสอบและประเมินผล (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) 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4954588" y="5199063"/>
            <a:ext cx="4046537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คณะกรรมการส่งเสริมกิจการสถาบันอุดมศึกษา 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928813" y="2286000"/>
            <a:ext cx="1158875" cy="230822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การจัดองค์กร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ส่วนงานและบุคลากรของสภา 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8716963" y="6453188"/>
            <a:ext cx="384175" cy="3381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10</a:t>
            </a:r>
          </a:p>
        </p:txBody>
      </p: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4746625" y="541338"/>
            <a:ext cx="485775" cy="1447800"/>
            <a:chOff x="4746884" y="541040"/>
            <a:chExt cx="485764" cy="1447800"/>
          </a:xfrm>
        </p:grpSpPr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4991353" y="1988840"/>
              <a:ext cx="22859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1296" name="กลุ่ม 54"/>
            <p:cNvGrpSpPr>
              <a:grpSpLocks/>
            </p:cNvGrpSpPr>
            <p:nvPr/>
          </p:nvGrpSpPr>
          <p:grpSpPr bwMode="auto">
            <a:xfrm>
              <a:off x="4746884" y="541040"/>
              <a:ext cx="485764" cy="1447800"/>
              <a:chOff x="4746884" y="541040"/>
              <a:chExt cx="485764" cy="1447800"/>
            </a:xfrm>
          </p:grpSpPr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0" cy="1447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>
                <a:off x="4746884" y="6934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grpSp>
        <p:nvGrpSpPr>
          <p:cNvPr id="33" name="Group 35"/>
          <p:cNvGrpSpPr>
            <a:grpSpLocks/>
          </p:cNvGrpSpPr>
          <p:nvPr/>
        </p:nvGrpSpPr>
        <p:grpSpPr bwMode="auto">
          <a:xfrm>
            <a:off x="4500563" y="2882900"/>
            <a:ext cx="473075" cy="2514600"/>
            <a:chOff x="4500563" y="2882900"/>
            <a:chExt cx="473075" cy="2514600"/>
          </a:xfrm>
        </p:grpSpPr>
        <p:sp>
          <p:nvSpPr>
            <p:cNvPr id="15" name="Line 39"/>
            <p:cNvSpPr>
              <a:spLocks noChangeShapeType="1"/>
            </p:cNvSpPr>
            <p:nvPr/>
          </p:nvSpPr>
          <p:spPr bwMode="auto">
            <a:xfrm>
              <a:off x="4745038" y="34925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>
              <a:off x="4745038" y="4025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4745038" y="4787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>
              <a:off x="4760913" y="5397500"/>
              <a:ext cx="21272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1291" name="กลุ่ม 55"/>
            <p:cNvGrpSpPr>
              <a:grpSpLocks/>
            </p:cNvGrpSpPr>
            <p:nvPr/>
          </p:nvGrpSpPr>
          <p:grpSpPr bwMode="auto">
            <a:xfrm>
              <a:off x="4500563" y="2882900"/>
              <a:ext cx="473075" cy="2514600"/>
              <a:chOff x="4746884" y="2883420"/>
              <a:chExt cx="473188" cy="2514600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>
                <a:off x="5004120" y="2883420"/>
                <a:ext cx="0" cy="25146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>
                <a:off x="4991417" y="2883420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>
                <a:off x="4746884" y="4221683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71406" y="1820655"/>
            <a:ext cx="1476828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III.5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38" name="Right Arrow 37"/>
          <p:cNvSpPr/>
          <p:nvPr/>
        </p:nvSpPr>
        <p:spPr bwMode="auto">
          <a:xfrm>
            <a:off x="1571604" y="3143248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68538" y="2811463"/>
            <a:ext cx="17272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357688" y="798513"/>
            <a:ext cx="3500437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ปฏิทินการประชุมสภาฯ ที่กำหนดไว้ล่วงหน้าตลอดปี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57688" y="2093913"/>
            <a:ext cx="4572000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ปรับปรุงการจัดระเบียบวาระการประชุม เน้นเรื่องสำคัญที่สภาฯ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ต้องอนุมัติเองและเรื่องเชิงนโยบาย 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381500" y="3300413"/>
            <a:ext cx="4548188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เอกสารประกอบวาระประชุม สรุปประเด็นชัดเจน </a:t>
            </a:r>
          </a:p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มีข้อมูลประกอบครบถ้วนและส่งล่วงหน้าไม่น้อยกว่า 5 วันทำการก่อนวันประชุม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392613" y="5084763"/>
            <a:ext cx="4608512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 มีความเป็นอิสระ และความรับผิดชอบต่อการแสดงข้อคิดเห็นของกรรมการสภา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071938" y="1196975"/>
            <a:ext cx="304800" cy="4319588"/>
            <a:chOff x="4123184" y="1196752"/>
            <a:chExt cx="304800" cy="4320480"/>
          </a:xfrm>
        </p:grpSpPr>
        <p:grpSp>
          <p:nvGrpSpPr>
            <p:cNvPr id="12303" name="กลุ่ม 33"/>
            <p:cNvGrpSpPr>
              <a:grpSpLocks/>
            </p:cNvGrpSpPr>
            <p:nvPr/>
          </p:nvGrpSpPr>
          <p:grpSpPr bwMode="auto">
            <a:xfrm>
              <a:off x="4123184" y="1196752"/>
              <a:ext cx="304800" cy="4320480"/>
              <a:chOff x="4123184" y="1196752"/>
              <a:chExt cx="304800" cy="4320480"/>
            </a:xfrm>
          </p:grpSpPr>
          <p:sp>
            <p:nvSpPr>
              <p:cNvPr id="8" name="Line 15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0" cy="432048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9" name="Line 16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123184" y="2514649"/>
              <a:ext cx="287337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123184" y="393258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4137471" y="5517232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88388" y="6448425"/>
            <a:ext cx="384175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cs typeface="JasmineUPC" pitchFamily="18" charset="-34"/>
              </a:rPr>
              <a:t>11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54229" y="1677779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III.6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928794" y="3071810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28875" y="1357313"/>
            <a:ext cx="1576388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428875" y="4429125"/>
            <a:ext cx="190500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45000" y="374650"/>
            <a:ext cx="2871788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จัดประชุม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RETREAT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ประจำปี 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443413" y="1022350"/>
            <a:ext cx="256857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ปฐมนิเทศกรรมการสภาใหม่ 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429125" y="1671638"/>
            <a:ext cx="3906838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การฝึกอบรม ประชุมสัมมนา การศึกษาดูงาน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18013" y="2390775"/>
            <a:ext cx="3327400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การจัดให้มีจรรยาบรรณกรรมการสภา 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443413" y="3041650"/>
            <a:ext cx="4343400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การปรับปรุงระบบและวิธีการสรรหานายกสภาและกรรมการสภาผู้ทรงคุณวุฒิ 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113213" y="620713"/>
            <a:ext cx="304800" cy="2808287"/>
            <a:chOff x="4114800" y="620688"/>
            <a:chExt cx="304800" cy="2808312"/>
          </a:xfrm>
        </p:grpSpPr>
        <p:grpSp>
          <p:nvGrpSpPr>
            <p:cNvPr id="13343" name="กลุ่ม 50"/>
            <p:cNvGrpSpPr>
              <a:grpSpLocks/>
            </p:cNvGrpSpPr>
            <p:nvPr/>
          </p:nvGrpSpPr>
          <p:grpSpPr bwMode="auto">
            <a:xfrm>
              <a:off x="4114800" y="620688"/>
              <a:ext cx="304800" cy="2808312"/>
              <a:chOff x="4114800" y="620688"/>
              <a:chExt cx="304800" cy="2808312"/>
            </a:xfrm>
          </p:grpSpPr>
          <p:sp>
            <p:nvSpPr>
              <p:cNvPr id="10" name="Line 26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0" cy="2808312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4114800" y="1268394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>
              <a:off x="4114800" y="19161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>
              <a:off x="4114800" y="2636831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4114800" y="34290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752975" y="4221163"/>
            <a:ext cx="2087563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โดยการประเมินตนเอง 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4770438" y="4835525"/>
            <a:ext cx="2824162" cy="4603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โดยการใช้ผู้ทรงคุณวุฒิภายนอก 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4743450" y="5445125"/>
            <a:ext cx="41148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โดยผสมระหว่างประเมินตนเองและผู้ทรงคุณวุฒิภายนอก </a:t>
            </a: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424363" y="4437063"/>
            <a:ext cx="304800" cy="1439862"/>
            <a:chOff x="4252664" y="4437112"/>
            <a:chExt cx="304800" cy="1440160"/>
          </a:xfrm>
        </p:grpSpPr>
        <p:grpSp>
          <p:nvGrpSpPr>
            <p:cNvPr id="13338" name="กลุ่ม 51"/>
            <p:cNvGrpSpPr>
              <a:grpSpLocks/>
            </p:cNvGrpSpPr>
            <p:nvPr/>
          </p:nvGrpSpPr>
          <p:grpSpPr bwMode="auto">
            <a:xfrm>
              <a:off x="4252664" y="4437112"/>
              <a:ext cx="304800" cy="1440160"/>
              <a:chOff x="4252664" y="4437112"/>
              <a:chExt cx="304800" cy="1440160"/>
            </a:xfrm>
          </p:grpSpPr>
          <p:sp>
            <p:nvSpPr>
              <p:cNvPr id="22" name="Line 32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0" cy="144016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3" name="Line 33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4252664" y="509606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7" name="Line 35"/>
            <p:cNvSpPr>
              <a:spLocks noChangeShapeType="1"/>
            </p:cNvSpPr>
            <p:nvPr/>
          </p:nvSpPr>
          <p:spPr bwMode="auto">
            <a:xfrm>
              <a:off x="4252664" y="5877272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75688" y="6445250"/>
            <a:ext cx="384175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12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214282" y="1772816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III.7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2070100" y="1857375"/>
            <a:ext cx="358775" cy="3143250"/>
            <a:chOff x="1998644" y="1857364"/>
            <a:chExt cx="358778" cy="3143272"/>
          </a:xfrm>
        </p:grpSpPr>
        <p:cxnSp>
          <p:nvCxnSpPr>
            <p:cNvPr id="34" name="Straight Connector 33"/>
            <p:cNvCxnSpPr/>
            <p:nvPr/>
          </p:nvCxnSpPr>
          <p:spPr bwMode="auto">
            <a:xfrm rot="5400000">
              <a:off x="534959" y="3392488"/>
              <a:ext cx="2928957" cy="1588"/>
            </a:xfrm>
            <a:prstGeom prst="line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ight Arrow 34"/>
            <p:cNvSpPr/>
            <p:nvPr/>
          </p:nvSpPr>
          <p:spPr bwMode="auto">
            <a:xfrm>
              <a:off x="2000232" y="1857364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000232" y="4643446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58" y="1357298"/>
            <a:ext cx="2214578" cy="3000396"/>
          </a:xfrm>
          <a:prstGeom prst="rect">
            <a:avLst/>
          </a:prstGeom>
          <a:solidFill>
            <a:srgbClr val="CCCCFF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IV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ขีดความสามารถ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ในการแข่งขัน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50" y="762000"/>
            <a:ext cx="385762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ปัจจุบันและอนาคตของเวทีโลก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50" y="1905000"/>
            <a:ext cx="414337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ปัจจัยสำคัญของการพัฒนาประชาคมโลก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50" y="3119438"/>
            <a:ext cx="421481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การจัดการความรู้และการพัฒนาคน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50" y="4405313"/>
            <a:ext cx="3714750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ความเป็นเลิศของสถาบันอุดมศึกษา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>
                <a:latin typeface="AngsanaUPC" pitchFamily="18" charset="-34"/>
                <a:cs typeface="JasmineUPC" pitchFamily="18" charset="-34"/>
              </a:rPr>
              <a:t>13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pic>
        <p:nvPicPr>
          <p:cNvPr id="8" name="Picture 2" descr="https://encrypted-tbn2.gstatic.com/images?q=tbn:ANd9GcRda1Tv045LGpQl7i3rrePLLdzN35mDRLs8lLFdpGnQcOJ0srM6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5286375"/>
            <a:ext cx="2517775" cy="1357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714625" y="904875"/>
            <a:ext cx="357188" cy="3929063"/>
            <a:chOff x="2857488" y="500042"/>
            <a:chExt cx="357190" cy="5643602"/>
          </a:xfrm>
        </p:grpSpPr>
        <p:sp>
          <p:nvSpPr>
            <p:cNvPr id="10" name="Rectangle 9"/>
            <p:cNvSpPr/>
            <p:nvPr/>
          </p:nvSpPr>
          <p:spPr bwMode="auto">
            <a:xfrm>
              <a:off x="2857488" y="642918"/>
              <a:ext cx="71438" cy="54139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857488" y="500042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857488" y="2153321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857488" y="5796659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857488" y="3929066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643050"/>
            <a:ext cx="1657825" cy="3416320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IV.1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ปัจจุบันและ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อนาคตของ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เวทีโลก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38" y="660400"/>
            <a:ext cx="5707062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โลกยุคโลกา</a:t>
            </a: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โลกไร้พรมแดน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(BORDERLESS)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0775" y="1785938"/>
            <a:ext cx="4038600" cy="5540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โลกแห่งการเปลี่ยนแปลง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(CHANGE)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5538" y="3000375"/>
            <a:ext cx="4033837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โลกแห่งความร่วมมือ และการแข่งขัน 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38" y="5056188"/>
            <a:ext cx="3146425" cy="10160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โลกแห่งการรวมกลุ่มประเทศ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และความเป็นนานาชาติ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6835775" y="2562225"/>
            <a:ext cx="1860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ความร่วมมือ 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(COOPERATION)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6811963" y="3490913"/>
            <a:ext cx="18129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การแข่งขัน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(COMPETITION)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5929313" y="4506913"/>
            <a:ext cx="2928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ประชาคม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(REGIONAL COMMUNITY) </a:t>
            </a:r>
          </a:p>
          <a:p>
            <a:pPr>
              <a:lnSpc>
                <a:spcPts val="2400"/>
              </a:lnSpc>
            </a:pPr>
            <a:r>
              <a:rPr lang="th-TH" sz="2400" b="1">
                <a:latin typeface="AngsanaUPC" pitchFamily="18" charset="-34"/>
                <a:cs typeface="AngsanaUPC" pitchFamily="18" charset="-34"/>
              </a:rPr>
              <a:t>เช่น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ASEAN</a:t>
            </a:r>
            <a:r>
              <a:rPr lang="th-TH" sz="2400" b="1">
                <a:latin typeface="AngsanaUPC" pitchFamily="18" charset="-34"/>
                <a:cs typeface="AngsanaUPC" pitchFamily="18" charset="-34"/>
              </a:rPr>
              <a:t>,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 EU</a:t>
            </a:r>
          </a:p>
        </p:txBody>
      </p:sp>
      <p:sp>
        <p:nvSpPr>
          <p:cNvPr id="15372" name="TextBox 15"/>
          <p:cNvSpPr txBox="1">
            <a:spLocks noChangeArrowheads="1"/>
          </p:cNvSpPr>
          <p:nvPr/>
        </p:nvSpPr>
        <p:spPr bwMode="auto">
          <a:xfrm>
            <a:off x="5929313" y="5721350"/>
            <a:ext cx="2928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ความเป็นนานาชาติ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(INTERNATIONALIZATION)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572125" y="4864100"/>
            <a:ext cx="357188" cy="1357313"/>
            <a:chOff x="5786446" y="4240536"/>
            <a:chExt cx="357190" cy="1571636"/>
          </a:xfrm>
        </p:grpSpPr>
        <p:sp>
          <p:nvSpPr>
            <p:cNvPr id="18" name="Rectangle 17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500813" y="2643188"/>
            <a:ext cx="357187" cy="1357312"/>
            <a:chOff x="5786446" y="4240536"/>
            <a:chExt cx="357190" cy="1571636"/>
          </a:xfrm>
        </p:grpSpPr>
        <p:sp>
          <p:nvSpPr>
            <p:cNvPr id="22" name="Rectangle 21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>
                <a:latin typeface="AngsanaUPC" pitchFamily="18" charset="-34"/>
                <a:cs typeface="JasmineUPC" pitchFamily="18" charset="-34"/>
              </a:rPr>
              <a:t>14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000250" y="785813"/>
            <a:ext cx="357188" cy="4929187"/>
            <a:chOff x="2000232" y="785794"/>
            <a:chExt cx="357190" cy="4929222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000232" y="910584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000232" y="785794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000232" y="1911491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00023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000232" y="314324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369" grpId="0"/>
      <p:bldP spid="15370" grpId="0"/>
      <p:bldP spid="15371" grpId="0"/>
      <p:bldP spid="153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85852" y="1714488"/>
            <a:ext cx="2012089" cy="3416320"/>
          </a:xfrm>
          <a:prstGeom prst="rect">
            <a:avLst/>
          </a:prstGeom>
          <a:solidFill>
            <a:srgbClr val="CCCCFF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IV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 2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ปัจจัยสำคัญ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แห่งการพัฒนา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ประชาคมโลก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6675" y="688975"/>
            <a:ext cx="235585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ทรัพยากรธรรมชาติ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6675" y="1844675"/>
            <a:ext cx="270510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การผลิตและการบริการ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6675" y="2987675"/>
            <a:ext cx="2884488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เทคโนโลยีและนวัตกรรม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8113" y="4202113"/>
            <a:ext cx="1736725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คนและความรู้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8113" y="5416550"/>
            <a:ext cx="3624262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ภาวะผู้นำและการบริหารจัดการ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00438" y="844550"/>
            <a:ext cx="357187" cy="5000625"/>
            <a:chOff x="2357422" y="714356"/>
            <a:chExt cx="357190" cy="500066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2357422" y="839146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714356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18400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3000372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2357422" y="421481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857364"/>
            <a:ext cx="2092239" cy="3046988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IV 3.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การจัดการความรู้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และ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การพัฒนาคน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63" y="357188"/>
            <a:ext cx="6221412" cy="95408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สังคมฐานความรู้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(KNOWLEDGE BASED SOCIETY) 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ความรู้เพื่อการพัฒนา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ใช้ความรู้เป็นปัจจัยสำคัญของการพัฒนา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2940050" y="1571625"/>
            <a:ext cx="248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/>
            <a:r>
              <a:rPr lang="th-TH" b="1">
                <a:latin typeface="AngsanaUPC" pitchFamily="18" charset="-34"/>
                <a:cs typeface="AngsanaUPC" pitchFamily="18" charset="-34"/>
              </a:rPr>
              <a:t>การศึกษาเพื่อการพัฒนา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2944813" y="2357438"/>
            <a:ext cx="2341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b="1">
                <a:latin typeface="AngsanaUPC" pitchFamily="18" charset="-34"/>
                <a:cs typeface="AngsanaUPC" pitchFamily="18" charset="-34"/>
              </a:rPr>
              <a:t>สร้างสังคมอุดมปัญญา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63" y="3857625"/>
            <a:ext cx="5710237" cy="8921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ปัจจัยหลัก คือ การศึกษาโดยเฉพาะการสร้างแรงงานความรู้</a:t>
            </a:r>
          </a:p>
          <a:p>
            <a:pPr>
              <a:defRPr/>
            </a:pP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(KNOWLEDGE WORKERS) 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ในระดับอาชีวะและอุดมศึกษา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5783263" y="1666875"/>
            <a:ext cx="9318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สร้างคน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2955925" y="3143250"/>
            <a:ext cx="304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b="1">
                <a:latin typeface="AngsanaUPC" pitchFamily="18" charset="-34"/>
                <a:cs typeface="AngsanaUPC" pitchFamily="18" charset="-34"/>
              </a:rPr>
              <a:t>สร้างนวัตกรรมและเทคโนโลยี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9" name="TextBox 13"/>
          <p:cNvSpPr txBox="1">
            <a:spLocks noChangeArrowheads="1"/>
          </p:cNvSpPr>
          <p:nvPr/>
        </p:nvSpPr>
        <p:spPr bwMode="auto">
          <a:xfrm>
            <a:off x="5746750" y="2452688"/>
            <a:ext cx="12541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สร้างความรู้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20" name="TextBox 14"/>
          <p:cNvSpPr txBox="1">
            <a:spLocks noChangeArrowheads="1"/>
          </p:cNvSpPr>
          <p:nvPr/>
        </p:nvSpPr>
        <p:spPr bwMode="auto">
          <a:xfrm>
            <a:off x="7156450" y="2024063"/>
            <a:ext cx="19161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ให้เกิดความเป็นเลิศ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4929188"/>
            <a:ext cx="6143625" cy="16922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ใช้ความรู้พัฒนาคุณภาพคน สู่ประสิทธิภาพและประสิทธิผลของ</a:t>
            </a:r>
          </a:p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: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คนเป็นปัจจัยนำของการพัฒนาทั้งปวง คนจึงต้องเป็นคนดีที่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เก่งงาน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และ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เก่งบริหาร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ที่มีทั้งภาวะผู้นำและความเป็น        มืออาชีพ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071938" y="2095500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071938" y="2881313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29250" y="1738313"/>
            <a:ext cx="357188" cy="1000125"/>
            <a:chOff x="5786446" y="4240536"/>
            <a:chExt cx="357190" cy="1571636"/>
          </a:xfrm>
        </p:grpSpPr>
        <p:sp>
          <p:nvSpPr>
            <p:cNvPr id="21" name="Rectangle 20"/>
            <p:cNvSpPr/>
            <p:nvPr/>
          </p:nvSpPr>
          <p:spPr>
            <a:xfrm>
              <a:off x="5786446" y="4430130"/>
              <a:ext cx="57150" cy="125730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4" name="Right Brace 23"/>
          <p:cNvSpPr/>
          <p:nvPr/>
        </p:nvSpPr>
        <p:spPr>
          <a:xfrm>
            <a:off x="7000875" y="1809750"/>
            <a:ext cx="142875" cy="857250"/>
          </a:xfrm>
          <a:prstGeom prst="rightBrace">
            <a:avLst>
              <a:gd name="adj1" fmla="val 60800"/>
              <a:gd name="adj2" fmla="val 5000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428875" y="642938"/>
            <a:ext cx="357188" cy="5262562"/>
            <a:chOff x="2428860" y="642918"/>
            <a:chExt cx="357190" cy="5263030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428860" y="780368"/>
              <a:ext cx="71438" cy="500608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428860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428860" y="245225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428860" y="55721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414" grpId="0"/>
      <p:bldP spid="17415" grpId="0"/>
      <p:bldP spid="11" grpId="0" animBg="1"/>
      <p:bldP spid="17417" grpId="0"/>
      <p:bldP spid="17418" grpId="0"/>
      <p:bldP spid="17419" grpId="0"/>
      <p:bldP spid="17420" grpId="0"/>
      <p:bldP spid="16" grpId="0" animBg="1"/>
      <p:bldP spid="18" grpId="0" animBg="1"/>
      <p:bldP spid="19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5" y="1857364"/>
            <a:ext cx="1643073" cy="2923877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IV.4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การบริหาร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สถาบัน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25" y="428625"/>
            <a:ext cx="4286250" cy="95408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ปณิธาน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ความเป็นเลิศทางวิชาการ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          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ความเป็นเลิศในทุกภารกิจ-พหุกิจ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25" y="2976563"/>
            <a:ext cx="3240088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การปกครองตนเอง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25" y="5072063"/>
            <a:ext cx="352266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25" y="7143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ผลิตบัณฑิต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25" y="500063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วิจัย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5125" y="92868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บริการวิชาการ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5125" y="1357313"/>
            <a:ext cx="2286000" cy="6048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ทะนุบำรุงศิลปะและวัฒนธรรม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2300" y="2498725"/>
            <a:ext cx="647700" cy="4143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อิสระ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2463" y="2992438"/>
            <a:ext cx="1809750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เสรีภาพทางวิชาการ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2300" y="3513138"/>
            <a:ext cx="2255838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ความรับผิดชอบต่อสังคม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8538" y="4000500"/>
            <a:ext cx="922337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นิติธรรม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0125" y="4457700"/>
            <a:ext cx="944563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คุณธรรม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53138" y="5429250"/>
            <a:ext cx="1116012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ความคุ้มค่า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72188" y="4929188"/>
            <a:ext cx="2381250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ความโปร่งใส ตรวจสอบได้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3138" y="5929313"/>
            <a:ext cx="1763712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ความรับผิดรับชอบ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72188" y="6386513"/>
            <a:ext cx="1368425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5429250" y="2570163"/>
            <a:ext cx="273050" cy="1287462"/>
            <a:chOff x="5072066" y="3929066"/>
            <a:chExt cx="285752" cy="1214446"/>
          </a:xfrm>
        </p:grpSpPr>
        <p:sp>
          <p:nvSpPr>
            <p:cNvPr id="31" name="Rectangle 30"/>
            <p:cNvSpPr/>
            <p:nvPr/>
          </p:nvSpPr>
          <p:spPr>
            <a:xfrm>
              <a:off x="5072066" y="4083305"/>
              <a:ext cx="46518" cy="9883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3929066"/>
              <a:ext cx="285752" cy="2575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872471"/>
              <a:ext cx="285752" cy="2710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5072066" y="4402266"/>
              <a:ext cx="285752" cy="2575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72"/>
          <p:cNvGrpSpPr>
            <a:grpSpLocks/>
          </p:cNvGrpSpPr>
          <p:nvPr/>
        </p:nvGrpSpPr>
        <p:grpSpPr bwMode="auto">
          <a:xfrm>
            <a:off x="5715000" y="4071938"/>
            <a:ext cx="285750" cy="2643187"/>
            <a:chOff x="6357950" y="4044208"/>
            <a:chExt cx="285752" cy="2568538"/>
          </a:xfrm>
        </p:grpSpPr>
        <p:sp>
          <p:nvSpPr>
            <p:cNvPr id="36" name="Rectangle 35"/>
            <p:cNvSpPr/>
            <p:nvPr/>
          </p:nvSpPr>
          <p:spPr>
            <a:xfrm>
              <a:off x="6357950" y="4142939"/>
              <a:ext cx="46038" cy="22862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6357950" y="4044208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6357950" y="4960551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6357950" y="4500837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6357950" y="6358207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6357950" y="5429522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6357950" y="5889236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857375" y="642938"/>
            <a:ext cx="285750" cy="4833937"/>
            <a:chOff x="1857356" y="642938"/>
            <a:chExt cx="285750" cy="4833937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857356" y="780375"/>
              <a:ext cx="57150" cy="457701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 bwMode="auto">
            <a:xfrm>
              <a:off x="1857356" y="642938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7" name="Right Arrow 46"/>
            <p:cNvSpPr/>
            <p:nvPr/>
          </p:nvSpPr>
          <p:spPr bwMode="auto">
            <a:xfrm>
              <a:off x="1857356" y="3095224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1857356" y="5143099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5125" y="2071688"/>
            <a:ext cx="2286000" cy="6254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การปรับแปลงถ่ายทอดและพัฒนาเทคโนโลยี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2" name="Group 51"/>
          <p:cNvGrpSpPr>
            <a:grpSpLocks/>
          </p:cNvGrpSpPr>
          <p:nvPr/>
        </p:nvGrpSpPr>
        <p:grpSpPr bwMode="auto">
          <a:xfrm>
            <a:off x="6500813" y="142875"/>
            <a:ext cx="214312" cy="2357438"/>
            <a:chOff x="6500826" y="142875"/>
            <a:chExt cx="214313" cy="2357431"/>
          </a:xfrm>
        </p:grpSpPr>
        <p:sp>
          <p:nvSpPr>
            <p:cNvPr id="25" name="Rectangle 24"/>
            <p:cNvSpPr/>
            <p:nvPr/>
          </p:nvSpPr>
          <p:spPr bwMode="auto">
            <a:xfrm>
              <a:off x="6500826" y="285750"/>
              <a:ext cx="46037" cy="21367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6500826" y="142875"/>
              <a:ext cx="214313" cy="25717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6500826" y="1000122"/>
              <a:ext cx="214313" cy="27146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6500826" y="571499"/>
              <a:ext cx="214313" cy="25717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6500826" y="1500184"/>
              <a:ext cx="214313" cy="27146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1" name="Right Arrow 50"/>
            <p:cNvSpPr/>
            <p:nvPr/>
          </p:nvSpPr>
          <p:spPr bwMode="auto">
            <a:xfrm>
              <a:off x="6500826" y="2228844"/>
              <a:ext cx="214313" cy="27146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90" y="1857364"/>
            <a:ext cx="1928794" cy="264320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h-TH" sz="36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en-US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  </a:t>
            </a: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บุคลากร</a:t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อุดมศึกษา</a:t>
            </a:r>
          </a:p>
          <a:p>
            <a:pPr algn="ctr" eaLnBrk="1" hangingPunct="1">
              <a:defRPr/>
            </a:pPr>
            <a:endParaRPr lang="en-US" sz="36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500063"/>
            <a:ext cx="3714750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ทรัพยากรการบริหาร 6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063" y="2000250"/>
            <a:ext cx="3929062" cy="1077913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ความพยายามในการเพิ่มประสิทธิภาพและประสิทธิผล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63" y="3500438"/>
            <a:ext cx="4214812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การจัดระบบบุคลากรในสถาบันอุดมศึกษา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63" y="5072063"/>
            <a:ext cx="4071937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การพัฒนาบุคลากรด้านภาวะผู้นำและความเป็นมืออาชีพ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338138" cy="3444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>
                <a:latin typeface="AngsanaUPC" pitchFamily="18" charset="-34"/>
                <a:cs typeface="JasmineUPC" pitchFamily="18" charset="-34"/>
              </a:rPr>
              <a:t>18</a:t>
            </a:r>
            <a:endParaRPr lang="th-TH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428875" y="642938"/>
            <a:ext cx="357188" cy="5191125"/>
            <a:chOff x="2357422" y="642918"/>
            <a:chExt cx="357190" cy="5191592"/>
          </a:xfrm>
        </p:grpSpPr>
        <p:sp>
          <p:nvSpPr>
            <p:cNvPr id="9" name="Rectangle 8"/>
            <p:cNvSpPr/>
            <p:nvPr/>
          </p:nvSpPr>
          <p:spPr bwMode="auto">
            <a:xfrm>
              <a:off x="2357422" y="780368"/>
              <a:ext cx="71438" cy="4934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2357422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357422" y="235743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357422" y="5500702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357422" y="38576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1785909"/>
            <a:ext cx="1928794" cy="2357446"/>
          </a:xfrm>
          <a:prstGeom prst="rect">
            <a:avLst/>
          </a:prstGeom>
          <a:solidFill>
            <a:srgbClr val="FFFFCC"/>
          </a:solidFill>
          <a:ln>
            <a:solidFill>
              <a:srgbClr val="FFCC99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V.1  </a:t>
            </a: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ทรัพยากร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การบริหาร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6 </a:t>
            </a:r>
            <a:r>
              <a:rPr lang="en-US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M</a:t>
            </a:r>
            <a:endParaRPr lang="en-US" sz="3200" b="1" kern="0" dirty="0">
              <a:solidFill>
                <a:schemeClr val="tx1"/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21431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1.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ปัจจัยด้านการเงิน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(Money)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6063" y="107156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ปัจจัยด้านวัตถุดิบ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(Material)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6063" y="1928813"/>
            <a:ext cx="4071937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3.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ปัจจัยด้านเครื่องจักร และเทคโนโลยี </a:t>
            </a:r>
          </a:p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	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(Machine &amp; Technology)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63" y="3214688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4.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ปัจจัยด้านการตลาด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(Marketing)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6063" y="4071938"/>
            <a:ext cx="4071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5.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ปัจจัยด้านการจัดการ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(Management)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86063" y="4929188"/>
            <a:ext cx="5214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6.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ปัจจัยด้านคน-ทรัพยากรมนุษย์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5643578"/>
            <a:ext cx="8286808" cy="1077218"/>
          </a:xfrm>
          <a:prstGeom prst="rect">
            <a:avLst/>
          </a:prstGeom>
          <a:solidFill>
            <a:srgbClr val="FFCC99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มหาวิทยาลัยของรัฐเผชิญกับปัญหาทรัพยากรการบริหาร</a:t>
            </a:r>
          </a:p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ด้านการจัดการ ด้านคน และด้านการเงิน เป็น</a:t>
            </a:r>
            <a:r>
              <a:rPr lang="th-TH" sz="3200" b="1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ปัญหาหลัก</a:t>
            </a:r>
            <a:endParaRPr lang="en-US" sz="3200" b="1" dirty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2428875" y="285750"/>
            <a:ext cx="357188" cy="5048250"/>
            <a:chOff x="2428860" y="285728"/>
            <a:chExt cx="357190" cy="504871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428860" y="423178"/>
              <a:ext cx="71438" cy="47917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428860" y="2857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428860" y="209506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428860" y="500063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428860" y="328612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428860" y="114298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44" y="357166"/>
            <a:ext cx="8229600" cy="857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  </a:t>
            </a:r>
            <a:r>
              <a:rPr lang="th-TH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ปฐมบทของนโยบายการบริหารสถาบันอุดมศึกษา</a:t>
            </a:r>
            <a:endParaRPr lang="en-US" sz="44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614488" y="1428750"/>
            <a:ext cx="58150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พ.ร.บ. การศึกษาแห่งชาติ พ.ศ. 2542</a:t>
            </a:r>
          </a:p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และที่แก้ไขเพิ่มเติม (ฉบับที่ 2) พ.ศ. 2545</a:t>
            </a:r>
            <a:endParaRPr lang="en-US" sz="32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500313" y="2643188"/>
            <a:ext cx="62865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000">
                <a:latin typeface="AngsanaUPC" pitchFamily="18" charset="-34"/>
                <a:cs typeface="AngsanaUPC" pitchFamily="18" charset="-34"/>
              </a:rPr>
              <a:t>มาตรา 36 ให้สถานศึกษาของรัฐที่จัดการศึกษาระดับปริญญา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เป็นนิติบุคคล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...  อาจจัดเป็น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ส่วนราชการ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หรือเป็น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หน่วยงานในกำกับของรัฐ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ให้สถานศึกษาดังกล่าว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ดำเนินกิจการได้โดยอิสระ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สามารถพัฒนาระบบบริหารและการจัดการที่เป็นของตนเอง มีความคล่องตัว มีเสรีภาพทางวิชาการ อยู่ภายใต้การกำกับดูแลของสภาสถานศึกษา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ตามกฎหมายว่าด้วยการจัดตั้งสถานศึกษานั้นๆ</a:t>
            </a:r>
            <a:endParaRPr lang="en-US" sz="30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59155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2</a:t>
            </a:r>
          </a:p>
        </p:txBody>
      </p:sp>
      <p:sp>
        <p:nvSpPr>
          <p:cNvPr id="9" name="Bent-Up Arrow 8"/>
          <p:cNvSpPr/>
          <p:nvPr/>
        </p:nvSpPr>
        <p:spPr bwMode="auto">
          <a:xfrm rot="5400000">
            <a:off x="821505" y="1393016"/>
            <a:ext cx="857256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Bent-Up Arrow 9"/>
          <p:cNvSpPr/>
          <p:nvPr/>
        </p:nvSpPr>
        <p:spPr bwMode="auto">
          <a:xfrm rot="5400000">
            <a:off x="1821656" y="2464594"/>
            <a:ext cx="642938" cy="571500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857232"/>
            <a:ext cx="2214546" cy="478634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V.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2</a:t>
            </a: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ความพยายาม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ในการเพิ่ม 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ความเป็นอิสระ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ความมีเสรีภาพ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ทางวิชาการ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และความคล่องตัว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ในการบริหาร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13" y="1358900"/>
            <a:ext cx="5500687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กระจายอำนาจสู่สถาบันอุดมศึกษาที่เป็นส่วนราชการ ทั้งด้านการจัดส่วนงาน การเงินและการบริหารงานบุคคล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1813" y="3500438"/>
            <a:ext cx="5214937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ปรับเปลี่ยนสถาบันอุดมศึกษาของรัฐ เป็นสถาบันอุดมศึกษาในกำกับของรัฐ เพื่อให้สามารถพัฒนาระบบบริหารที่เป็นของตนเอง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643188" y="2000250"/>
            <a:ext cx="357187" cy="2643188"/>
            <a:chOff x="2643173" y="2000240"/>
            <a:chExt cx="357191" cy="2977014"/>
          </a:xfrm>
        </p:grpSpPr>
        <p:sp>
          <p:nvSpPr>
            <p:cNvPr id="7" name="Rectangle 6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2844" y="142852"/>
            <a:ext cx="7215238" cy="785818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V.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3</a:t>
            </a: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การจัดระบบบุคลากรในสถาบันอุดมศึกษา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75" y="1143000"/>
            <a:ext cx="8215313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buFontTx/>
              <a:buAutoNum type="arabicPeriod"/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โดยสถานะ และภารกิจหลักของสถาบันอุดมศึกษา</a:t>
            </a:r>
          </a:p>
          <a:p>
            <a:pPr marL="447675" indent="-447675"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	“วิชาการและความเป็นเลิศทางวิชาการ” เป็นปัจจัยหลัก บุคลากรทางวิชาการ จึงเป็นบุคลากรหลัก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5" y="2928938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สถาบันอุดมศึกษามีภารกิจเป็น “พหุกิจ” ต้องมีบุคคลที่หลากหลาย  จึงจะกระทำภารกิจได้ทุกด้านอย่างมีประสิทธิภาพ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4375" y="4240213"/>
            <a:ext cx="8215313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buFontTx/>
              <a:buAutoNum type="arabicPeriod" startAt="3"/>
              <a:tabLst>
                <a:tab pos="357188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โดยหลักสากล มักจะจำแนกบุคลากรในสถาบันอุดมศึกษาเป็น</a:t>
            </a:r>
          </a:p>
          <a:p>
            <a:pPr marL="357188" indent="-357188">
              <a:buFont typeface="Arial" pitchFamily="34" charset="0"/>
              <a:buChar char="•"/>
              <a:tabLst>
                <a:tab pos="34099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คณาจารย์ นักวิจัย 	ผู้บริหารวิชาการ</a:t>
            </a:r>
          </a:p>
          <a:p>
            <a:pPr marL="357188" indent="-357188">
              <a:buFont typeface="Arial" pitchFamily="34" charset="0"/>
              <a:buChar char="•"/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สายสนับสนุนวิชาการ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(Non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-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ปฏิบัติการวิชาชีพและ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 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  <a:p>
            <a:pPr marL="357188" indent="-357188"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  หรือธุรการ 	บริหารทั่วไป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85750" y="928688"/>
            <a:ext cx="428625" cy="5929312"/>
            <a:chOff x="285750" y="928688"/>
            <a:chExt cx="428626" cy="5929312"/>
          </a:xfrm>
        </p:grpSpPr>
        <p:sp>
          <p:nvSpPr>
            <p:cNvPr id="7" name="Rectangle 6"/>
            <p:cNvSpPr/>
            <p:nvPr/>
          </p:nvSpPr>
          <p:spPr bwMode="auto">
            <a:xfrm>
              <a:off x="285751" y="928688"/>
              <a:ext cx="71407" cy="5929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357188" y="3072123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357188" y="1285926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85750" y="4501080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928688" y="2071688"/>
            <a:ext cx="285750" cy="3944937"/>
            <a:chOff x="928662" y="2071678"/>
            <a:chExt cx="285752" cy="394547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928662" y="207167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928662" y="257174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928662" y="355549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928662" y="462706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928662" y="578645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375" y="207963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4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ต้องมีระบบบริหารบุคคล ที่ยึดระบบคุณธรรมและส่งเสริมให้ทุกกลุ่ม มีเส้นทางความก้าวหน้าในสายงานของตน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(Career Path)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85750" y="0"/>
            <a:ext cx="428625" cy="1931988"/>
            <a:chOff x="285721" y="-24"/>
            <a:chExt cx="428627" cy="1931441"/>
          </a:xfrm>
        </p:grpSpPr>
        <p:sp>
          <p:nvSpPr>
            <p:cNvPr id="17" name="Rectangle 16"/>
            <p:cNvSpPr/>
            <p:nvPr/>
          </p:nvSpPr>
          <p:spPr bwMode="auto">
            <a:xfrm>
              <a:off x="285721" y="-24"/>
              <a:ext cx="71437" cy="18573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357158" y="1643049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357158" y="425988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14375" y="1500188"/>
            <a:ext cx="8215313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tabLst>
                <a:tab pos="357188" algn="l"/>
              </a:tabLst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5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.  ระบบบริหารบุคคล ต้องเอื้อต่อการบริหารเชิงยุทธศาสตร์ที่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38" y="2189163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(1)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ยึดคนเป็นศูนย์กลางของความสำเร็จขององค์กร บุคลากรที่เก่งกล้าสามารถ คือ ปัจจัยที่จะทำให้องค์กรพัฒนาได้ แข่งขันได้และประสบความสำเร็จ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38" y="3214688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(2)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ยึดการบริหารบุคคล เป็นส่วนหนึ่งของยุทธศาสตร์ขององค์กร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(Strategic Partner)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และเป็นส่วนหนึ่งของผู้นำการเปลี่ยนแปลง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38" y="4260850"/>
            <a:ext cx="7715250" cy="95408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(3)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พัฒนาระบบบริหารบุคคลให้สามารถดึงดูด รักษา พัฒนาคนดี คนเก่งไว้ในองค์กรและสร้างความเป็นมืออาชีพให้กับบุคลากรทุกสายงาน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4438" y="5286375"/>
            <a:ext cx="7715250" cy="13843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(4)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ในยุคโลกา</a:t>
            </a: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ที่มีการเปิดเสรีทางการศึกษา  สถาบันอุดมศึกษาต้องมีความเป็นสากลมากขึ้น ระบบบริหารบุคคลต้องเข้าสู่มาตรฐานสากล และเอื้ออำนวยต่อยุทธศาสตร์ความเป็นสากลของมหาวิทยาลัย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2844" y="1428736"/>
            <a:ext cx="1857388" cy="3293209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V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.4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บุคลากร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313" y="3786188"/>
            <a:ext cx="2212975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25713" y="1643063"/>
            <a:ext cx="2403475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การพัฒนาภาวะผู้นำ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3" name="TextBox 16"/>
          <p:cNvSpPr txBox="1">
            <a:spLocks noChangeArrowheads="1"/>
          </p:cNvSpPr>
          <p:nvPr/>
        </p:nvSpPr>
        <p:spPr bwMode="auto">
          <a:xfrm>
            <a:off x="5500688" y="1000125"/>
            <a:ext cx="6016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ผู้นำ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4" name="TextBox 17"/>
          <p:cNvSpPr txBox="1">
            <a:spLocks noChangeArrowheads="1"/>
          </p:cNvSpPr>
          <p:nvPr/>
        </p:nvSpPr>
        <p:spPr bwMode="auto">
          <a:xfrm>
            <a:off x="5500688" y="1714500"/>
            <a:ext cx="7429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ผู้ตาม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5" name="TextBox 18"/>
          <p:cNvSpPr txBox="1">
            <a:spLocks noChangeArrowheads="1"/>
          </p:cNvSpPr>
          <p:nvPr/>
        </p:nvSpPr>
        <p:spPr bwMode="auto">
          <a:xfrm>
            <a:off x="5459413" y="2428875"/>
            <a:ext cx="10414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เครือข่าย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6" name="TextBox 19"/>
          <p:cNvSpPr txBox="1">
            <a:spLocks noChangeArrowheads="1"/>
          </p:cNvSpPr>
          <p:nvPr/>
        </p:nvSpPr>
        <p:spPr bwMode="auto">
          <a:xfrm>
            <a:off x="5173663" y="3355975"/>
            <a:ext cx="35004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สังเกตตัวแบบ </a:t>
            </a:r>
            <a:r>
              <a:rPr lang="en-US" b="1">
                <a:latin typeface="AngsanaUPC" pitchFamily="18" charset="-34"/>
                <a:cs typeface="AngsanaUPC" pitchFamily="18" charset="-34"/>
              </a:rPr>
              <a:t>(OBSERVATION)</a:t>
            </a:r>
          </a:p>
        </p:txBody>
      </p:sp>
      <p:sp>
        <p:nvSpPr>
          <p:cNvPr id="24587" name="TextBox 20"/>
          <p:cNvSpPr txBox="1">
            <a:spLocks noChangeArrowheads="1"/>
          </p:cNvSpPr>
          <p:nvPr/>
        </p:nvSpPr>
        <p:spPr bwMode="auto">
          <a:xfrm>
            <a:off x="5199063" y="4070350"/>
            <a:ext cx="29194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ร่วมปฏิบัติ </a:t>
            </a:r>
            <a:r>
              <a:rPr lang="en-US" b="1">
                <a:latin typeface="AngsanaUPC" pitchFamily="18" charset="-34"/>
                <a:cs typeface="AngsanaUPC" pitchFamily="18" charset="-34"/>
              </a:rPr>
              <a:t>(INTERNSHIP)</a:t>
            </a:r>
          </a:p>
        </p:txBody>
      </p:sp>
      <p:sp>
        <p:nvSpPr>
          <p:cNvPr id="24588" name="TextBox 21"/>
          <p:cNvSpPr txBox="1">
            <a:spLocks noChangeArrowheads="1"/>
          </p:cNvSpPr>
          <p:nvPr/>
        </p:nvSpPr>
        <p:spPr bwMode="auto">
          <a:xfrm>
            <a:off x="5151438" y="4762500"/>
            <a:ext cx="3540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สร้างประสบการณ์แห่งความสำเร็จ 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b="1">
                <a:latin typeface="AngsanaUPC" pitchFamily="18" charset="-34"/>
                <a:cs typeface="AngsanaUPC" pitchFamily="18" charset="-34"/>
              </a:rPr>
              <a:t>(SUCCESS EXPERIENCES)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857750" y="3367088"/>
            <a:ext cx="285750" cy="1928812"/>
            <a:chOff x="5786446" y="5286388"/>
            <a:chExt cx="285752" cy="1357322"/>
          </a:xfrm>
        </p:grpSpPr>
        <p:sp>
          <p:nvSpPr>
            <p:cNvPr id="25" name="Rectangle 24"/>
            <p:cNvSpPr/>
            <p:nvPr/>
          </p:nvSpPr>
          <p:spPr>
            <a:xfrm>
              <a:off x="5786446" y="5449490"/>
              <a:ext cx="57150" cy="108585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5786446" y="5286388"/>
              <a:ext cx="285752" cy="2714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5786446" y="6357723"/>
              <a:ext cx="285752" cy="28598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5786446" y="5786866"/>
              <a:ext cx="285752" cy="2714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5072063" y="1031875"/>
            <a:ext cx="349250" cy="1820863"/>
            <a:chOff x="5072066" y="3929066"/>
            <a:chExt cx="285752" cy="1214446"/>
          </a:xfrm>
        </p:grpSpPr>
        <p:sp>
          <p:nvSpPr>
            <p:cNvPr id="30" name="Rectangle 29"/>
            <p:cNvSpPr/>
            <p:nvPr/>
          </p:nvSpPr>
          <p:spPr>
            <a:xfrm>
              <a:off x="5072066" y="4083651"/>
              <a:ext cx="45460" cy="98892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5072066" y="3929066"/>
              <a:ext cx="285752" cy="25728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4872459"/>
              <a:ext cx="285752" cy="27105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402351"/>
              <a:ext cx="285752" cy="25728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2143125" y="1785938"/>
            <a:ext cx="357188" cy="2643187"/>
            <a:chOff x="2643173" y="2000240"/>
            <a:chExt cx="357191" cy="2977014"/>
          </a:xfrm>
        </p:grpSpPr>
        <p:sp>
          <p:nvSpPr>
            <p:cNvPr id="36" name="Rectangle 35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4583" grpId="0"/>
      <p:bldP spid="24584" grpId="0"/>
      <p:bldP spid="24585" grpId="0"/>
      <p:bldP spid="24586" grpId="0"/>
      <p:bldP spid="24587" grpId="0"/>
      <p:bldP spid="245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ent-Up Arrow 57"/>
          <p:cNvSpPr/>
          <p:nvPr/>
        </p:nvSpPr>
        <p:spPr bwMode="auto">
          <a:xfrm rot="5400000">
            <a:off x="2964645" y="4250537"/>
            <a:ext cx="928694" cy="4143404"/>
          </a:xfrm>
          <a:prstGeom prst="bentUpArrow">
            <a:avLst>
              <a:gd name="adj1" fmla="val 12200"/>
              <a:gd name="adj2" fmla="val 24442"/>
              <a:gd name="adj3" fmla="val 21258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58" y="88920"/>
            <a:ext cx="8501122" cy="553998"/>
          </a:xfrm>
          <a:prstGeom prst="rect">
            <a:avLst/>
          </a:prstGeom>
          <a:solidFill>
            <a:srgbClr val="FFCC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 algn="ctr">
              <a:lnSpc>
                <a:spcPts val="3600"/>
              </a:lnSpc>
              <a:tabLst>
                <a:tab pos="357188" algn="l"/>
              </a:tabLst>
              <a:defRPr/>
            </a:pPr>
            <a:r>
              <a:rPr lang="en-US" sz="3600" b="1" dirty="0">
                <a:latin typeface="AngsanaUPC" pitchFamily="18" charset="-34"/>
                <a:cs typeface="+mj-cs"/>
              </a:rPr>
              <a:t>VI</a:t>
            </a:r>
            <a:r>
              <a:rPr lang="th-TH" sz="3600" b="1" dirty="0">
                <a:latin typeface="AngsanaUPC" pitchFamily="18" charset="-34"/>
                <a:cs typeface="+mj-cs"/>
              </a:rPr>
              <a:t>  </a:t>
            </a:r>
            <a:r>
              <a:rPr lang="th-TH" sz="3600" b="1" dirty="0" err="1">
                <a:latin typeface="AngsanaUPC" pitchFamily="18" charset="-34"/>
                <a:cs typeface="+mj-cs"/>
              </a:rPr>
              <a:t>ธรรมัตตาภิ</a:t>
            </a:r>
            <a:r>
              <a:rPr lang="th-TH" sz="3600" b="1" dirty="0">
                <a:latin typeface="AngsanaUPC" pitchFamily="18" charset="-34"/>
                <a:cs typeface="+mj-cs"/>
              </a:rPr>
              <a:t>บาล </a:t>
            </a:r>
            <a:r>
              <a:rPr lang="en-US" sz="3600" b="1" dirty="0">
                <a:latin typeface="AngsanaUPC" pitchFamily="18" charset="-34"/>
                <a:cs typeface="+mj-cs"/>
              </a:rPr>
              <a:t>(Self Good Governance)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38" y="1500188"/>
            <a:ext cx="1273175" cy="46196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ความเป็นเลิศ</a:t>
            </a:r>
            <a:endParaRPr lang="en-US" sz="2400" b="1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357313"/>
            <a:ext cx="1357313" cy="3889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ทางวิชาการ</a:t>
            </a:r>
            <a:endParaRPr lang="en-US" sz="2200" b="1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1857375"/>
            <a:ext cx="1357313" cy="374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ทุกภารกิจ</a:t>
            </a:r>
            <a:endParaRPr lang="en-US" sz="2200" b="1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3" y="1171575"/>
            <a:ext cx="7683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การสอน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3" y="1500188"/>
            <a:ext cx="7302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การวิจัย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3" y="1814513"/>
            <a:ext cx="11747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บริการวิชาการ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3" y="2143125"/>
            <a:ext cx="16176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ศิลปะและวัฒนธรรม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3" y="2500313"/>
            <a:ext cx="2921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ปรับแปลงถ่ายทอดและพัฒนาเทคโนโลยี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375" y="2857500"/>
            <a:ext cx="1666875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หลักการบริหาร</a:t>
            </a:r>
            <a:endParaRPr lang="en-US" sz="2800" b="1" dirty="0"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38" y="2357438"/>
            <a:ext cx="2005012" cy="72390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cs typeface="+mj-cs"/>
              </a:rPr>
              <a:t>เสรีภาพทางวิชาการ </a:t>
            </a:r>
            <a:endParaRPr lang="en-US" sz="2400" b="1" dirty="0">
              <a:cs typeface="+mj-cs"/>
            </a:endParaRPr>
          </a:p>
          <a:p>
            <a:pPr>
              <a:lnSpc>
                <a:spcPts val="24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(Academic Freedom)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87600" y="3143250"/>
            <a:ext cx="2255838" cy="461963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ความรับผิดชอบต่อสังคม</a:t>
            </a:r>
            <a:endParaRPr lang="en-US" sz="2400" b="1" dirty="0"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5" y="2928938"/>
            <a:ext cx="3444875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ความเป็นอิสระทางบริหาร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(Autonomy)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0625" y="3467100"/>
            <a:ext cx="2736850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(Self Governance)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50" y="3983038"/>
            <a:ext cx="2286000" cy="224631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800" b="1" dirty="0">
                <a:cs typeface="+mj-cs"/>
              </a:rPr>
              <a:t>หลัก</a:t>
            </a:r>
            <a:r>
              <a:rPr lang="th-TH" sz="2800" b="1" dirty="0" err="1">
                <a:cs typeface="+mj-cs"/>
              </a:rPr>
              <a:t>อัตตาภิ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ยึด</a:t>
            </a:r>
            <a:r>
              <a:rPr lang="th-TH" sz="2800" b="1" dirty="0" err="1">
                <a:cs typeface="+mj-cs"/>
              </a:rPr>
              <a:t>ธรรมาภิ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Self Governance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Good Governance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สู่ความเป็นเลิศ</a:t>
            </a:r>
            <a:endParaRPr lang="en-US" sz="2800" b="1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38" y="3736975"/>
            <a:ext cx="1204912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หลักนิติธรรม</a:t>
            </a:r>
            <a:endParaRPr lang="en-US" sz="2200" b="1" dirty="0"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8938" y="4197350"/>
            <a:ext cx="1323975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หลักคุณธรรม</a:t>
            </a:r>
            <a:endParaRPr lang="en-US" sz="2200" b="1" dirty="0"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38" y="4665663"/>
            <a:ext cx="1644650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หลักความโปร่งใส</a:t>
            </a:r>
            <a:endParaRPr lang="en-US" sz="2200" b="1" dirty="0"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38" y="5126038"/>
            <a:ext cx="17478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หลักการมีส่วนร่วม</a:t>
            </a:r>
            <a:endParaRPr lang="en-US" sz="2200" b="1" dirty="0"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38" y="5594350"/>
            <a:ext cx="1900237" cy="388938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หลักความรับผิดชอบ</a:t>
            </a:r>
            <a:endParaRPr lang="en-US" sz="2200" b="1" dirty="0"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28938" y="6054725"/>
            <a:ext cx="13795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หลักความคุ้มค่า</a:t>
            </a:r>
            <a:endParaRPr lang="en-US" sz="2200" b="1" dirty="0"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00688" y="5643578"/>
            <a:ext cx="3143278" cy="1077913"/>
          </a:xfrm>
          <a:prstGeom prst="rect">
            <a:avLst/>
          </a:prstGeom>
          <a:solidFill>
            <a:srgbClr val="FFCCCC"/>
          </a:solidFill>
          <a:ln w="127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Self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Good Governance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</a:t>
            </a:r>
          </a:p>
          <a:p>
            <a:pPr algn="ctr">
              <a:defRPr/>
            </a:pPr>
            <a:r>
              <a:rPr lang="th-TH" sz="32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บาล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14348" y="2000240"/>
            <a:ext cx="214314" cy="857257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1285852" y="1643050"/>
            <a:ext cx="500066" cy="21431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2071688" y="2643188"/>
            <a:ext cx="285750" cy="785812"/>
            <a:chOff x="2643174" y="2500306"/>
            <a:chExt cx="285752" cy="785818"/>
          </a:xfrm>
        </p:grpSpPr>
        <p:sp>
          <p:nvSpPr>
            <p:cNvPr id="31" name="Rectangle 30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3143250" y="1428750"/>
            <a:ext cx="285750" cy="714375"/>
            <a:chOff x="2643174" y="2500306"/>
            <a:chExt cx="285752" cy="785818"/>
          </a:xfrm>
        </p:grpSpPr>
        <p:sp>
          <p:nvSpPr>
            <p:cNvPr id="34" name="Rectangle 33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3" name="Group 58"/>
          <p:cNvGrpSpPr>
            <a:grpSpLocks/>
          </p:cNvGrpSpPr>
          <p:nvPr/>
        </p:nvGrpSpPr>
        <p:grpSpPr bwMode="auto">
          <a:xfrm>
            <a:off x="4786313" y="1285875"/>
            <a:ext cx="571500" cy="1500188"/>
            <a:chOff x="4786314" y="1285875"/>
            <a:chExt cx="571499" cy="1500188"/>
          </a:xfrm>
        </p:grpSpPr>
        <p:grpSp>
          <p:nvGrpSpPr>
            <p:cNvPr id="25675" name="Group 43"/>
            <p:cNvGrpSpPr>
              <a:grpSpLocks/>
            </p:cNvGrpSpPr>
            <p:nvPr/>
          </p:nvGrpSpPr>
          <p:grpSpPr bwMode="auto">
            <a:xfrm>
              <a:off x="5072063" y="1285875"/>
              <a:ext cx="285750" cy="1500188"/>
              <a:chOff x="5072066" y="928670"/>
              <a:chExt cx="285752" cy="1613539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5072066" y="1009714"/>
                <a:ext cx="71438" cy="1490592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 bwMode="auto">
              <a:xfrm>
                <a:off x="5072066" y="200024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0" name="Right Arrow 39"/>
              <p:cNvSpPr/>
              <p:nvPr/>
            </p:nvSpPr>
            <p:spPr bwMode="auto">
              <a:xfrm>
                <a:off x="5072066" y="128586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1" name="Right Arrow 40"/>
              <p:cNvSpPr/>
              <p:nvPr/>
            </p:nvSpPr>
            <p:spPr bwMode="auto">
              <a:xfrm>
                <a:off x="5072066" y="92867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2" name="Right Arrow 41"/>
              <p:cNvSpPr/>
              <p:nvPr/>
            </p:nvSpPr>
            <p:spPr bwMode="auto">
              <a:xfrm>
                <a:off x="5072066" y="235743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3" name="Right Arrow 42"/>
              <p:cNvSpPr/>
              <p:nvPr/>
            </p:nvSpPr>
            <p:spPr bwMode="auto">
              <a:xfrm>
                <a:off x="5072066" y="164305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5" name="Right Arrow 44"/>
            <p:cNvSpPr/>
            <p:nvPr/>
          </p:nvSpPr>
          <p:spPr bwMode="auto">
            <a:xfrm>
              <a:off x="4786314" y="1928802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4" name="Group 45"/>
          <p:cNvGrpSpPr>
            <a:grpSpLocks/>
          </p:cNvGrpSpPr>
          <p:nvPr/>
        </p:nvGrpSpPr>
        <p:grpSpPr bwMode="auto">
          <a:xfrm>
            <a:off x="4714875" y="3000375"/>
            <a:ext cx="285750" cy="785813"/>
            <a:chOff x="2643174" y="2500306"/>
            <a:chExt cx="285752" cy="785818"/>
          </a:xfrm>
        </p:grpSpPr>
        <p:sp>
          <p:nvSpPr>
            <p:cNvPr id="47" name="Rectangle 46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6" name="Group 58"/>
          <p:cNvGrpSpPr>
            <a:grpSpLocks/>
          </p:cNvGrpSpPr>
          <p:nvPr/>
        </p:nvGrpSpPr>
        <p:grpSpPr bwMode="auto">
          <a:xfrm>
            <a:off x="2643188" y="3840163"/>
            <a:ext cx="285750" cy="2509837"/>
            <a:chOff x="2714625" y="3786190"/>
            <a:chExt cx="285750" cy="2509109"/>
          </a:xfrm>
        </p:grpSpPr>
        <p:sp>
          <p:nvSpPr>
            <p:cNvPr id="51" name="Rectangle 50"/>
            <p:cNvSpPr/>
            <p:nvPr/>
          </p:nvSpPr>
          <p:spPr bwMode="auto">
            <a:xfrm>
              <a:off x="2714625" y="3857628"/>
              <a:ext cx="71425" cy="228599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2714625" y="5143512"/>
              <a:ext cx="285750" cy="2143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2"/>
            <p:cNvSpPr/>
            <p:nvPr/>
          </p:nvSpPr>
          <p:spPr bwMode="auto">
            <a:xfrm>
              <a:off x="2714625" y="4214818"/>
              <a:ext cx="285750" cy="2230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4" name="Right Arrow 53"/>
            <p:cNvSpPr/>
            <p:nvPr/>
          </p:nvSpPr>
          <p:spPr bwMode="auto">
            <a:xfrm>
              <a:off x="2714625" y="3786190"/>
              <a:ext cx="285750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5" name="Right Arrow 54"/>
            <p:cNvSpPr/>
            <p:nvPr/>
          </p:nvSpPr>
          <p:spPr bwMode="auto">
            <a:xfrm>
              <a:off x="2714625" y="5643564"/>
              <a:ext cx="285750" cy="21432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2714625" y="4714877"/>
              <a:ext cx="285750" cy="21432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2714625" y="6072206"/>
              <a:ext cx="285750" cy="22309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357313" y="714375"/>
            <a:ext cx="6357937" cy="47625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3000"/>
              </a:lnSpc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หลักการบริหารและการจัดการที่ดีของมหาวิทยาลัย</a:t>
            </a:r>
            <a:endParaRPr lang="en-US" sz="2800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8" y="1500188"/>
            <a:ext cx="944562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ปณิธาน</a:t>
            </a:r>
            <a:endParaRPr lang="en-US" sz="28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0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3071834" cy="4031873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+mj-cs"/>
              </a:rPr>
              <a:t>VII</a:t>
            </a:r>
            <a:r>
              <a:rPr lang="th-TH" sz="3200" b="1" dirty="0">
                <a:latin typeface="AngsanaUPC" pitchFamily="18" charset="-34"/>
                <a:cs typeface="+mj-cs"/>
              </a:rPr>
              <a:t>  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ผู้บริหารสถาบันอุดมศึกษา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ต้องมีความสามารถ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สมรรถนะ</a:t>
            </a:r>
            <a:r>
              <a:rPr lang="en-US" sz="3200" b="1" dirty="0">
                <a:latin typeface="AngsanaUPC" pitchFamily="18" charset="-34"/>
                <a:cs typeface="+mj-cs"/>
              </a:rPr>
              <a:t> </a:t>
            </a:r>
            <a:r>
              <a:rPr lang="th-TH" sz="3200" b="1" dirty="0">
                <a:latin typeface="AngsanaUPC" pitchFamily="18" charset="-34"/>
                <a:cs typeface="+mj-cs"/>
              </a:rPr>
              <a:t>ภาวะผู้นำ และ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บทบาทหน้าที่หลัก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ในการพัฒนา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ให้บรรลุความเป็นเลิศ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8" y="142875"/>
            <a:ext cx="5143500" cy="95408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เข้าใจ เข้าถึง และพร้อมที่จะดำเนินการตามหลัก</a:t>
            </a:r>
          </a:p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(Self Good </a:t>
            </a: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Governance)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8" y="1214438"/>
            <a:ext cx="5143500" cy="9540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เป็นผู้นำการเปลี่ยนแปลง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(Change Agent) 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ที่กล้าคิด กล้าทำ กล้านำ กล้าเปลี่ยน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8" y="2286000"/>
            <a:ext cx="5143500" cy="18161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มีความสันทัด จัดเจน การพัฒนาองค์การ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(Organization Development)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และการจัดระบบงานวิชาการ การเงิน การบริหารงานบุคคล และ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การจัดการทั่วไป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8" y="4214813"/>
            <a:ext cx="5143500" cy="52387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มีความเป็นนักวิชาการและนักบริหารมืออาชีพ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8" y="4857750"/>
            <a:ext cx="5143500" cy="181588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เป็นผู้นำที่ “มีอุดมการณ์และมีวิสัยทัศน์ เจนจัดวางแผน หนักแน่น กล้าตัดสินใจ ฉับไวแก้ปัญหา พัฒนาคนและงาน  บริหารเชิงรุกและ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ประยุกต์นวัตกรรม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50838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>
                <a:latin typeface="BrowalliaUPC" pitchFamily="34" charset="-34"/>
                <a:cs typeface="JasmineUPC" pitchFamily="18" charset="-34"/>
              </a:rPr>
              <a:t>25</a:t>
            </a:r>
            <a:endParaRPr lang="th-TH" b="1" dirty="0">
              <a:latin typeface="BrowalliaUPC" pitchFamily="34" charset="-34"/>
              <a:cs typeface="JasmineUPC" pitchFamily="18" charset="-34"/>
            </a:endParaRPr>
          </a:p>
        </p:txBody>
      </p: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3500438" y="571500"/>
            <a:ext cx="285750" cy="5233988"/>
            <a:chOff x="3428992" y="571481"/>
            <a:chExt cx="285752" cy="5234686"/>
          </a:xfrm>
        </p:grpSpPr>
        <p:sp>
          <p:nvSpPr>
            <p:cNvPr id="10" name="Rectangle 9"/>
            <p:cNvSpPr/>
            <p:nvPr/>
          </p:nvSpPr>
          <p:spPr bwMode="auto">
            <a:xfrm>
              <a:off x="3428992" y="790683"/>
              <a:ext cx="71438" cy="492433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3428992" y="4357694"/>
              <a:ext cx="285752" cy="30053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3428992" y="1571612"/>
              <a:ext cx="285752" cy="36211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3428992" y="571481"/>
              <a:ext cx="285752" cy="28575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3428992" y="5500702"/>
              <a:ext cx="285752" cy="30546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3428992" y="3061955"/>
              <a:ext cx="285752" cy="36704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encrypted-tbn1.gstatic.com/images?q=tbn:ANd9GcTwfCVMNhKdRC7JkVQ8myKiL0R9fxijJJOAeuP_FZ8xjlgNkyPx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803655" cy="19490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8"/>
            <a:ext cx="2549525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0" y="1814909"/>
            <a:ext cx="9144000" cy="1470025"/>
          </a:xfrm>
        </p:spPr>
        <p:txBody>
          <a:bodyPr/>
          <a:lstStyle/>
          <a:p>
            <a:pPr algn="ctr" eaLnBrk="1" hangingPunct="1"/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นโยบายและยุทธศาสตร์</a:t>
            </a:r>
            <a:b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</a:br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การพัฒนาการศึกษาและอุดมศึกษา</a:t>
            </a:r>
            <a:endParaRPr lang="en-US" sz="5600" dirty="0" smtClean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053" name="Subtitle 2"/>
          <p:cNvSpPr>
            <a:spLocks noGrp="1"/>
          </p:cNvSpPr>
          <p:nvPr>
            <p:ph type="subTitle" idx="1"/>
          </p:nvPr>
        </p:nvSpPr>
        <p:spPr>
          <a:xfrm>
            <a:off x="1357313" y="3501033"/>
            <a:ext cx="6400800" cy="1752600"/>
          </a:xfrm>
        </p:spPr>
        <p:txBody>
          <a:bodyPr/>
          <a:lstStyle/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โดย</a:t>
            </a:r>
          </a:p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ศาสตราจารย์ ดร. วิจิตร ศรี</a:t>
            </a:r>
            <a:r>
              <a:rPr lang="th-TH" sz="3600" b="1" dirty="0" err="1" smtClean="0">
                <a:latin typeface="BrowalliaUPC" pitchFamily="34" charset="-34"/>
                <a:cs typeface="BrowalliaUPC" pitchFamily="34" charset="-34"/>
              </a:rPr>
              <a:t>สอ้าน</a:t>
            </a:r>
            <a:endParaRPr lang="en-US" sz="3600" b="1" dirty="0" smtClean="0"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8088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357313" y="1500188"/>
            <a:ext cx="7572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กรอบแผนอุดมศึกษาระยะยาว 15 ปี ฉบับที่ 2  (พ.ศ. 2551-2565) </a:t>
            </a:r>
            <a:endParaRPr lang="en-US" sz="32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5" y="2286000"/>
            <a:ext cx="40719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การกระจายอำนาจการปกครอง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5" y="2928938"/>
            <a:ext cx="4286250" cy="101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บาลและการบริหารจัดการ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endParaRPr lang="th-TH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สภาและผู้บริหารสถาบันอุดมศึกษา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25" y="4071938"/>
            <a:ext cx="5786438" cy="5540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การพัฒนาขีดความสามารถในการแข่งขันของประเทศ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25" y="4714875"/>
            <a:ext cx="2214563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การเงินอุดมศึกษา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25" y="5375275"/>
            <a:ext cx="3286125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การพัฒนาบุคลากรอุดมศึกษา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25" y="6000750"/>
            <a:ext cx="23574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เครือข่ายอุดมศึกษา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3</a:t>
            </a:r>
          </a:p>
        </p:txBody>
      </p:sp>
      <p:sp>
        <p:nvSpPr>
          <p:cNvPr id="12" name="Bent-Up Arrow 11"/>
          <p:cNvSpPr/>
          <p:nvPr/>
        </p:nvSpPr>
        <p:spPr bwMode="auto">
          <a:xfrm rot="5400000">
            <a:off x="642910" y="1214422"/>
            <a:ext cx="785818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Bent-Up Arrow 12"/>
          <p:cNvSpPr/>
          <p:nvPr/>
        </p:nvSpPr>
        <p:spPr bwMode="auto">
          <a:xfrm rot="5400000">
            <a:off x="785813" y="2928938"/>
            <a:ext cx="2428875" cy="714375"/>
          </a:xfrm>
          <a:prstGeom prst="bentUpArrow">
            <a:avLst>
              <a:gd name="adj1" fmla="val 22156"/>
              <a:gd name="adj2" fmla="val 27489"/>
              <a:gd name="adj3" fmla="val 2144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357438" y="2428875"/>
            <a:ext cx="357187" cy="4000500"/>
            <a:chOff x="2357422" y="2428868"/>
            <a:chExt cx="357190" cy="400052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357422" y="2500306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357422" y="242886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357422" y="314324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421481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48577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500702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6143644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 bwMode="auto">
          <a:xfrm>
            <a:off x="142875" y="357188"/>
            <a:ext cx="8229600" cy="857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  </a:t>
            </a:r>
            <a:r>
              <a:rPr lang="th-TH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ปฐมบทของนโยบายการบริหารสถาบันอุดมศึกษา</a:t>
            </a:r>
            <a:endParaRPr lang="en-US" sz="44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44" y="1857364"/>
            <a:ext cx="2143140" cy="2786082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II  </a:t>
            </a: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การบริหารสถาบันอุดมศึกษา</a:t>
            </a:r>
            <a:b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ตามปฐมบท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63" y="571500"/>
            <a:ext cx="2000250" cy="95408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+mj-cs"/>
              </a:rPr>
              <a:t>บาลและการบริหารจัดการ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63" y="2571750"/>
            <a:ext cx="1785937" cy="13843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การพัฒนาขีดความสามารถในการแข่งขัน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5143500"/>
            <a:ext cx="2000250" cy="95408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การพัฒนาบุคลากร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อุดมศึกษา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0" y="52388"/>
            <a:ext cx="2786063" cy="7334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การปฏิรูปการดำเนินงานของ</a:t>
            </a:r>
          </a:p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สภาสถาบันอุดมศึกษา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3500" y="857250"/>
            <a:ext cx="2500313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การปฏิรูปการบริหารจัดการ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0" y="1468438"/>
            <a:ext cx="1785938" cy="7461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การพัฒนาผู้บริหารสถาบันอุดมศึกษา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86625" y="1314450"/>
            <a:ext cx="1285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อธิการบดี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6625" y="167163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คณบดี หัวหน้าภาค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25" y="207168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ผู้บริหารสายสนับสนุน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3500" y="2500313"/>
            <a:ext cx="3357563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การเสริมสร้างปัจจัยแห่งการพัฒนา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3500" y="3038475"/>
            <a:ext cx="3214688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การจัดการความรู้และการพัฒนาคน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0" y="3611563"/>
            <a:ext cx="3214688" cy="7334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การดำรงมั่นในปณิธานและหลักการบริหาร</a:t>
            </a:r>
            <a:r>
              <a:rPr lang="en-US" sz="2400" b="1" dirty="0">
                <a:latin typeface="AngsanaUPC" pitchFamily="18" charset="-34"/>
                <a:cs typeface="+mj-cs"/>
              </a:rPr>
              <a:t>:</a:t>
            </a:r>
            <a:r>
              <a:rPr lang="th-TH" sz="2400" b="1" dirty="0">
                <a:latin typeface="AngsanaUPC" pitchFamily="18" charset="-34"/>
                <a:cs typeface="+mj-cs"/>
              </a:rPr>
              <a:t> </a:t>
            </a:r>
            <a:r>
              <a:rPr lang="th-TH" sz="2400" b="1" dirty="0" err="1">
                <a:latin typeface="AngsanaUPC" pitchFamily="18" charset="-34"/>
                <a:cs typeface="+mj-cs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บาลและ</a:t>
            </a:r>
            <a:r>
              <a:rPr lang="th-TH" sz="24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3500" y="4572000"/>
            <a:ext cx="1928813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การพัฒนาคณาจารย์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0" y="51101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การพัฒนาบุคลากรสายสนับสนุน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0" y="56816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การพัฒนาภาวะผู้นำ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3500" y="62531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การพัฒนาความเป็นมืออาชีพ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4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428875" y="928688"/>
            <a:ext cx="357188" cy="4857750"/>
            <a:chOff x="2285984" y="1285860"/>
            <a:chExt cx="357190" cy="400052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285984" y="135729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285984" y="12858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285984" y="307181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285984" y="5000636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4857750" y="214313"/>
            <a:ext cx="285750" cy="1571625"/>
            <a:chOff x="4500562" y="214290"/>
            <a:chExt cx="285752" cy="1785950"/>
          </a:xfrm>
        </p:grpSpPr>
        <p:sp>
          <p:nvSpPr>
            <p:cNvPr id="49" name="Rectangle 48"/>
            <p:cNvSpPr/>
            <p:nvPr/>
          </p:nvSpPr>
          <p:spPr bwMode="auto">
            <a:xfrm>
              <a:off x="4500562" y="285728"/>
              <a:ext cx="71438" cy="164307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4500562" y="178592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4500562" y="1142984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4500562" y="21429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7000875" y="1428750"/>
            <a:ext cx="285750" cy="928688"/>
            <a:chOff x="6500826" y="1571612"/>
            <a:chExt cx="285752" cy="1000132"/>
          </a:xfrm>
        </p:grpSpPr>
        <p:sp>
          <p:nvSpPr>
            <p:cNvPr id="60" name="Rectangle 59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1" name="Right Arrow 60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2" name="Right Arrow 61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4857750" y="2643188"/>
            <a:ext cx="285750" cy="1285875"/>
            <a:chOff x="6500826" y="1571612"/>
            <a:chExt cx="285752" cy="1000132"/>
          </a:xfrm>
        </p:grpSpPr>
        <p:sp>
          <p:nvSpPr>
            <p:cNvPr id="67" name="Rectangle 66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8" name="Right Arrow 67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9" name="Right Arrow 68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" name="Right Arrow 69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4857750" y="4714875"/>
            <a:ext cx="285750" cy="1857375"/>
            <a:chOff x="4572000" y="4714884"/>
            <a:chExt cx="285752" cy="1857388"/>
          </a:xfrm>
        </p:grpSpPr>
        <p:sp>
          <p:nvSpPr>
            <p:cNvPr id="72" name="Rectangle 71"/>
            <p:cNvSpPr/>
            <p:nvPr/>
          </p:nvSpPr>
          <p:spPr bwMode="auto">
            <a:xfrm>
              <a:off x="4572000" y="4795928"/>
              <a:ext cx="71438" cy="163346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3" name="Right Arrow 72"/>
            <p:cNvSpPr/>
            <p:nvPr/>
          </p:nvSpPr>
          <p:spPr bwMode="auto">
            <a:xfrm>
              <a:off x="4572000" y="5815989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4" name="Right Arrow 73"/>
            <p:cNvSpPr/>
            <p:nvPr/>
          </p:nvSpPr>
          <p:spPr bwMode="auto">
            <a:xfrm>
              <a:off x="4572000" y="5265977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5" name="Right Arrow 74"/>
            <p:cNvSpPr/>
            <p:nvPr/>
          </p:nvSpPr>
          <p:spPr bwMode="auto">
            <a:xfrm>
              <a:off x="4572000" y="4714884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6" name="Right Arrow 75"/>
            <p:cNvSpPr/>
            <p:nvPr/>
          </p:nvSpPr>
          <p:spPr bwMode="auto">
            <a:xfrm>
              <a:off x="4572000" y="6387493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 txBox="1">
            <a:spLocks/>
          </p:cNvSpPr>
          <p:nvPr/>
        </p:nvSpPr>
        <p:spPr bwMode="auto">
          <a:xfrm>
            <a:off x="357158" y="1857364"/>
            <a:ext cx="2311558" cy="2643206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III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การปฏิรูปสภา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และ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การบริหารจัดการ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4688" y="915988"/>
            <a:ext cx="1714500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อำนาจหน้าที่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40088" y="2214563"/>
            <a:ext cx="4046537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องค์ประกอบและการได้มาของสภา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4688" y="3571875"/>
            <a:ext cx="4357687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ความสัมพันธ์ระหว่างสภากับผู้บริหาร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14688" y="4987925"/>
            <a:ext cx="2786062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การดำเนินงานของสภา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8715375" y="6429375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5</a:t>
            </a: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857500" y="1071563"/>
            <a:ext cx="357188" cy="4357687"/>
            <a:chOff x="2857488" y="500042"/>
            <a:chExt cx="357190" cy="5643602"/>
          </a:xfrm>
        </p:grpSpPr>
        <p:sp>
          <p:nvSpPr>
            <p:cNvPr id="55" name="Rectangle 54"/>
            <p:cNvSpPr/>
            <p:nvPr/>
          </p:nvSpPr>
          <p:spPr bwMode="auto">
            <a:xfrm>
              <a:off x="2857488" y="642918"/>
              <a:ext cx="71438" cy="54139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8" name="Right Arrow 57"/>
            <p:cNvSpPr/>
            <p:nvPr/>
          </p:nvSpPr>
          <p:spPr bwMode="auto">
            <a:xfrm>
              <a:off x="2857488" y="500042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9" name="Right Arrow 58"/>
            <p:cNvSpPr/>
            <p:nvPr/>
          </p:nvSpPr>
          <p:spPr bwMode="auto">
            <a:xfrm>
              <a:off x="2857488" y="2153321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4" name="Right Arrow 63"/>
            <p:cNvSpPr/>
            <p:nvPr/>
          </p:nvSpPr>
          <p:spPr bwMode="auto">
            <a:xfrm>
              <a:off x="2857488" y="5796659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2857488" y="3929066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71713" y="1157288"/>
            <a:ext cx="1443037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 พ.ร.บ.จัดตั้งสถาบัน</a:t>
            </a:r>
          </a:p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71938" y="158750"/>
            <a:ext cx="142875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lnSpc>
                <a:spcPts val="288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การวาง</a:t>
            </a:r>
          </a:p>
          <a:p>
            <a:pPr algn="ctr">
              <a:lnSpc>
                <a:spcPts val="288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นโยบาย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071938" y="2428875"/>
            <a:ext cx="1143000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การอนุมัติ 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071938" y="4670425"/>
            <a:ext cx="1857375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การออกระเบียบและข้อบังคับ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00688" y="1268413"/>
            <a:ext cx="1285875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การให้ปริญญา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500688" y="1671638"/>
            <a:ext cx="2857500" cy="334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การจัดตั้ง ยุบรวม เลิกหน่วยงานภายใน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500688" y="2084388"/>
            <a:ext cx="1928812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การรับสถาบันเข้าสมทบ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500688" y="2492375"/>
            <a:ext cx="1931987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การเปิดสอนและหลักสูตร 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500688" y="2852738"/>
            <a:ext cx="3571875" cy="579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 ถอดถอน ผู้บริหารและผู้ดำรงตำแหน่งทางวิชาการ 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500688" y="3500438"/>
            <a:ext cx="18573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การแต่งตั้งคณะกรรมการ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5500688" y="3933825"/>
            <a:ext cx="1698625" cy="334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การอนุมัติงบประมาณ 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6300788" y="4346575"/>
            <a:ext cx="1357312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การบริหารบุคคล 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300788" y="4749800"/>
            <a:ext cx="1630362" cy="334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การเงินและทรัพย์สิน 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6300788" y="5168900"/>
            <a:ext cx="1389062" cy="347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เกี่ยวกับการศึกษา 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300788" y="5572125"/>
            <a:ext cx="1843087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เกี่ยวกับการจัดการทั่วไป </a:t>
            </a:r>
          </a:p>
        </p:txBody>
      </p: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5986463" y="4500563"/>
            <a:ext cx="228600" cy="1214437"/>
            <a:chOff x="6072198" y="4500570"/>
            <a:chExt cx="228600" cy="1214446"/>
          </a:xfrm>
        </p:grpSpPr>
        <p:grpSp>
          <p:nvGrpSpPr>
            <p:cNvPr id="7234" name="กลุ่ม 58"/>
            <p:cNvGrpSpPr>
              <a:grpSpLocks/>
            </p:cNvGrpSpPr>
            <p:nvPr/>
          </p:nvGrpSpPr>
          <p:grpSpPr bwMode="auto">
            <a:xfrm>
              <a:off x="6072198" y="4500570"/>
              <a:ext cx="228600" cy="1214446"/>
              <a:chOff x="5857884" y="4500570"/>
              <a:chExt cx="228600" cy="1214446"/>
            </a:xfrm>
          </p:grpSpPr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0" cy="1214446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3" name="Line 39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2286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 type="triangl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6072198" y="4929198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>
              <a:off x="6072198" y="5357826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9" name="Line 42"/>
            <p:cNvSpPr>
              <a:spLocks noChangeShapeType="1"/>
            </p:cNvSpPr>
            <p:nvPr/>
          </p:nvSpPr>
          <p:spPr bwMode="auto">
            <a:xfrm>
              <a:off x="6072198" y="5715016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5715000" y="58738"/>
            <a:ext cx="2497138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ของภารกิจด้านต่างๆ 4 – 5 ภารกิจ </a:t>
            </a: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5722938" y="458788"/>
            <a:ext cx="1274762" cy="334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ด้านการบริหาร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5724525" y="847725"/>
            <a:ext cx="270510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ด้านการพัฒนาสถาบันอุดมศึกษา </a:t>
            </a:r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5572125" y="212725"/>
            <a:ext cx="142875" cy="768350"/>
            <a:chOff x="5572132" y="213148"/>
            <a:chExt cx="239048" cy="767580"/>
          </a:xfrm>
        </p:grpSpPr>
        <p:grpSp>
          <p:nvGrpSpPr>
            <p:cNvPr id="7229" name="กลุ่ม 56"/>
            <p:cNvGrpSpPr>
              <a:grpSpLocks/>
            </p:cNvGrpSpPr>
            <p:nvPr/>
          </p:nvGrpSpPr>
          <p:grpSpPr bwMode="auto">
            <a:xfrm>
              <a:off x="5572132" y="213148"/>
              <a:ext cx="231457" cy="767579"/>
              <a:chOff x="5357818" y="213148"/>
              <a:chExt cx="231457" cy="767579"/>
            </a:xfrm>
          </p:grpSpPr>
          <p:sp>
            <p:nvSpPr>
              <p:cNvPr id="32" name="Line 38"/>
              <p:cNvSpPr>
                <a:spLocks noChangeShapeType="1"/>
              </p:cNvSpPr>
              <p:nvPr/>
            </p:nvSpPr>
            <p:spPr bwMode="auto">
              <a:xfrm>
                <a:off x="5357818" y="213148"/>
                <a:ext cx="0" cy="76758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2000">
                  <a:ln>
                    <a:solidFill>
                      <a:sysClr val="windowText" lastClr="000000"/>
                    </a:solidFill>
                  </a:ln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5357818" y="221078"/>
                <a:ext cx="231081" cy="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 type="triangle" w="med" len="med"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2000">
                  <a:ln>
                    <a:solidFill>
                      <a:sysClr val="windowText" lastClr="000000"/>
                    </a:solidFill>
                  </a:ln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5572132" y="622313"/>
              <a:ext cx="23639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2000">
                <a:ln>
                  <a:solidFill>
                    <a:sysClr val="windowText" lastClr="000000"/>
                  </a:solidFill>
                </a:ln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5572132" y="980728"/>
              <a:ext cx="239048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2000">
                <a:ln>
                  <a:solidFill>
                    <a:sysClr val="windowText" lastClr="000000"/>
                  </a:solidFill>
                </a:ln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71438" y="2401319"/>
            <a:ext cx="1785918" cy="1723549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III.1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>
              <a:defRPr/>
            </a:pPr>
            <a:r>
              <a:rPr lang="th-TH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อำนาจหน้าที่ของสภาสถาบันอุดมศึกษา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6</a:t>
            </a:r>
          </a:p>
        </p:txBody>
      </p:sp>
      <p:sp>
        <p:nvSpPr>
          <p:cNvPr id="40" name="Rectangle 15"/>
          <p:cNvSpPr>
            <a:spLocks noChangeArrowheads="1"/>
          </p:cNvSpPr>
          <p:nvPr/>
        </p:nvSpPr>
        <p:spPr bwMode="auto">
          <a:xfrm>
            <a:off x="4071938" y="5945188"/>
            <a:ext cx="2071687" cy="769937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การกำกับการดำเนินงานของสถาบันอุดมศึกษา</a:t>
            </a: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6483350" y="6032500"/>
            <a:ext cx="1571625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6483350" y="6453188"/>
            <a:ext cx="2160588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ประสิทธิภาพและประสิทธิผล</a:t>
            </a: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286000" y="4357688"/>
            <a:ext cx="1428750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ตามกฎหมายอื่นและการมอบอำนาจ</a:t>
            </a:r>
          </a:p>
        </p:txBody>
      </p:sp>
      <p:grpSp>
        <p:nvGrpSpPr>
          <p:cNvPr id="15" name="Group 74"/>
          <p:cNvGrpSpPr>
            <a:grpSpLocks/>
          </p:cNvGrpSpPr>
          <p:nvPr/>
        </p:nvGrpSpPr>
        <p:grpSpPr bwMode="auto">
          <a:xfrm>
            <a:off x="3786188" y="533400"/>
            <a:ext cx="285750" cy="5824538"/>
            <a:chOff x="3571868" y="533400"/>
            <a:chExt cx="285752" cy="5824558"/>
          </a:xfrm>
        </p:grpSpPr>
        <p:grpSp>
          <p:nvGrpSpPr>
            <p:cNvPr id="7223" name="กลุ่ม 55"/>
            <p:cNvGrpSpPr>
              <a:grpSpLocks/>
            </p:cNvGrpSpPr>
            <p:nvPr/>
          </p:nvGrpSpPr>
          <p:grpSpPr bwMode="auto">
            <a:xfrm>
              <a:off x="3571868" y="533400"/>
              <a:ext cx="285752" cy="5824558"/>
              <a:chOff x="3571868" y="533400"/>
              <a:chExt cx="285752" cy="5824558"/>
            </a:xfrm>
          </p:grpSpPr>
          <p:sp>
            <p:nvSpPr>
              <p:cNvPr id="7227" name="Line 26"/>
              <p:cNvSpPr>
                <a:spLocks noChangeShapeType="1"/>
              </p:cNvSpPr>
              <p:nvPr/>
            </p:nvSpPr>
            <p:spPr bwMode="auto">
              <a:xfrm flipH="1">
                <a:off x="3571868" y="533400"/>
                <a:ext cx="0" cy="5824558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7228" name="Line 25"/>
              <p:cNvSpPr>
                <a:spLocks noChangeShapeType="1"/>
              </p:cNvSpPr>
              <p:nvPr/>
            </p:nvSpPr>
            <p:spPr bwMode="auto">
              <a:xfrm>
                <a:off x="3571868" y="571480"/>
                <a:ext cx="285752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7224" name="Line 25"/>
            <p:cNvSpPr>
              <a:spLocks noChangeShapeType="1"/>
            </p:cNvSpPr>
            <p:nvPr/>
          </p:nvSpPr>
          <p:spPr bwMode="auto">
            <a:xfrm>
              <a:off x="3571868" y="2643182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225" name="Line 25"/>
            <p:cNvSpPr>
              <a:spLocks noChangeShapeType="1"/>
            </p:cNvSpPr>
            <p:nvPr/>
          </p:nvSpPr>
          <p:spPr bwMode="auto">
            <a:xfrm>
              <a:off x="3571868" y="5072074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226" name="Line 25"/>
            <p:cNvSpPr>
              <a:spLocks noChangeShapeType="1"/>
            </p:cNvSpPr>
            <p:nvPr/>
          </p:nvSpPr>
          <p:spPr bwMode="auto">
            <a:xfrm>
              <a:off x="3571868" y="6357958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21" name="Group 77"/>
          <p:cNvGrpSpPr>
            <a:grpSpLocks/>
          </p:cNvGrpSpPr>
          <p:nvPr/>
        </p:nvGrpSpPr>
        <p:grpSpPr bwMode="auto">
          <a:xfrm>
            <a:off x="6188075" y="6165850"/>
            <a:ext cx="241300" cy="431800"/>
            <a:chOff x="6226399" y="6165304"/>
            <a:chExt cx="241176" cy="432048"/>
          </a:xfrm>
        </p:grpSpPr>
        <p:sp>
          <p:nvSpPr>
            <p:cNvPr id="41" name="Line 42"/>
            <p:cNvSpPr>
              <a:spLocks noChangeShapeType="1"/>
            </p:cNvSpPr>
            <p:nvPr/>
          </p:nvSpPr>
          <p:spPr bwMode="auto">
            <a:xfrm>
              <a:off x="6226399" y="6597352"/>
              <a:ext cx="2284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ea typeface="宋体" charset="-122"/>
                <a:cs typeface="AngsanaUPC" pitchFamily="18" charset="-34"/>
              </a:endParaRPr>
            </a:p>
          </p:txBody>
        </p:sp>
        <p:grpSp>
          <p:nvGrpSpPr>
            <p:cNvPr id="7220" name="กลุ่ม 59"/>
            <p:cNvGrpSpPr>
              <a:grpSpLocks/>
            </p:cNvGrpSpPr>
            <p:nvPr/>
          </p:nvGrpSpPr>
          <p:grpSpPr bwMode="auto">
            <a:xfrm>
              <a:off x="6238975" y="6165304"/>
              <a:ext cx="228600" cy="432048"/>
              <a:chOff x="6012160" y="6165304"/>
              <a:chExt cx="228600" cy="432048"/>
            </a:xfrm>
          </p:grpSpPr>
          <p:sp>
            <p:nvSpPr>
              <p:cNvPr id="58" name="Line 42"/>
              <p:cNvSpPr>
                <a:spLocks noChangeShapeType="1"/>
              </p:cNvSpPr>
              <p:nvPr/>
            </p:nvSpPr>
            <p:spPr bwMode="auto">
              <a:xfrm>
                <a:off x="6012278" y="6165304"/>
                <a:ext cx="22848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ea typeface="宋体" charset="-122"/>
                  <a:cs typeface="AngsanaUPC" pitchFamily="18" charset="-34"/>
                </a:endParaRPr>
              </a:p>
            </p:txBody>
          </p:sp>
          <p:sp>
            <p:nvSpPr>
              <p:cNvPr id="59" name="Line 38"/>
              <p:cNvSpPr>
                <a:spLocks noChangeShapeType="1"/>
              </p:cNvSpPr>
              <p:nvPr/>
            </p:nvSpPr>
            <p:spPr bwMode="auto">
              <a:xfrm>
                <a:off x="6012278" y="6165304"/>
                <a:ext cx="0" cy="432048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grpSp>
        <p:nvGrpSpPr>
          <p:cNvPr id="45" name="Group 65"/>
          <p:cNvGrpSpPr>
            <a:grpSpLocks/>
          </p:cNvGrpSpPr>
          <p:nvPr/>
        </p:nvGrpSpPr>
        <p:grpSpPr bwMode="auto">
          <a:xfrm>
            <a:off x="1928813" y="1571625"/>
            <a:ext cx="285750" cy="3562350"/>
            <a:chOff x="1785918" y="1571612"/>
            <a:chExt cx="285752" cy="3561695"/>
          </a:xfrm>
        </p:grpSpPr>
        <p:sp>
          <p:nvSpPr>
            <p:cNvPr id="62" name="Rectangle 61"/>
            <p:cNvSpPr/>
            <p:nvPr/>
          </p:nvSpPr>
          <p:spPr bwMode="auto">
            <a:xfrm>
              <a:off x="1785918" y="1658358"/>
              <a:ext cx="71438" cy="334227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1785918" y="1571612"/>
              <a:ext cx="285752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1785918" y="4786322"/>
              <a:ext cx="285752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6" name="Group 73"/>
          <p:cNvGrpSpPr>
            <a:grpSpLocks/>
          </p:cNvGrpSpPr>
          <p:nvPr/>
        </p:nvGrpSpPr>
        <p:grpSpPr bwMode="auto">
          <a:xfrm>
            <a:off x="5233988" y="1428750"/>
            <a:ext cx="195262" cy="2643188"/>
            <a:chOff x="5214942" y="1428736"/>
            <a:chExt cx="195273" cy="2643207"/>
          </a:xfrm>
        </p:grpSpPr>
        <p:sp>
          <p:nvSpPr>
            <p:cNvPr id="19" name="Line 37"/>
            <p:cNvSpPr>
              <a:spLocks noChangeShapeType="1"/>
            </p:cNvSpPr>
            <p:nvPr/>
          </p:nvSpPr>
          <p:spPr bwMode="auto">
            <a:xfrm>
              <a:off x="5214942" y="4071943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5400000">
              <a:off x="3893339" y="2750340"/>
              <a:ext cx="2643207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Line 37"/>
            <p:cNvSpPr>
              <a:spLocks noChangeShapeType="1"/>
            </p:cNvSpPr>
            <p:nvPr/>
          </p:nvSpPr>
          <p:spPr bwMode="auto">
            <a:xfrm>
              <a:off x="5214942" y="3643315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69" name="Line 37"/>
            <p:cNvSpPr>
              <a:spLocks noChangeShapeType="1"/>
            </p:cNvSpPr>
            <p:nvPr/>
          </p:nvSpPr>
          <p:spPr bwMode="auto">
            <a:xfrm>
              <a:off x="5214942" y="3143248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0" name="Line 37"/>
            <p:cNvSpPr>
              <a:spLocks noChangeShapeType="1"/>
            </p:cNvSpPr>
            <p:nvPr/>
          </p:nvSpPr>
          <p:spPr bwMode="auto">
            <a:xfrm>
              <a:off x="5214942" y="2643183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1" name="Line 37"/>
            <p:cNvSpPr>
              <a:spLocks noChangeShapeType="1"/>
            </p:cNvSpPr>
            <p:nvPr/>
          </p:nvSpPr>
          <p:spPr bwMode="auto">
            <a:xfrm>
              <a:off x="5214942" y="2285992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2" name="Line 37"/>
            <p:cNvSpPr>
              <a:spLocks noChangeShapeType="1"/>
            </p:cNvSpPr>
            <p:nvPr/>
          </p:nvSpPr>
          <p:spPr bwMode="auto">
            <a:xfrm>
              <a:off x="5214942" y="1857364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5214942" y="1428736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26" grpId="0" animBg="1"/>
      <p:bldP spid="28" grpId="0" animBg="1"/>
      <p:bldP spid="30" grpId="0" animBg="1"/>
      <p:bldP spid="34" grpId="0" animBg="1"/>
      <p:bldP spid="36" grpId="0" animBg="1"/>
      <p:bldP spid="40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14282" y="1894225"/>
            <a:ext cx="1708203" cy="2246769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III.2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องค์ประกอบและการได้มาของสถาบัน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2370138" y="1395413"/>
            <a:ext cx="1357312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องค์ประกอบ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5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รูปแบบ 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370138" y="4181475"/>
            <a:ext cx="938212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การได้มา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888" y="4929188"/>
            <a:ext cx="2324100" cy="1214437"/>
          </a:xfrm>
          <a:prstGeom prst="rect">
            <a:avLst/>
          </a:prstGeom>
          <a:noFill/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727450" y="5651500"/>
            <a:ext cx="4357688" cy="849313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26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โปรดเกล้าแต่งตั้ง นายกสภาและ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6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กรรมการผู้ทรงคุณวุฒิจากบุคคลภายนอก</a:t>
            </a:r>
          </a:p>
        </p:txBody>
      </p:sp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3798888" y="3702050"/>
            <a:ext cx="4643437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การสรรหาตามข้อบังคับของสภาสถาบันอุดมศึกษา</a:t>
            </a: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792538" y="4356100"/>
            <a:ext cx="4078287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การเลือกกันเอง ในกลุ่มผู้บริหารและคณาจารย์</a:t>
            </a: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792538" y="4999038"/>
            <a:ext cx="4149725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รัฐมนตรีเลือกจากบัญชีรายชื่อผู้ทรงคุณวุฒิ</a:t>
            </a: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3798888" y="3059113"/>
            <a:ext cx="1274762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โดยตำแหน่ง</a:t>
            </a: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441700" y="3284538"/>
            <a:ext cx="273050" cy="2857500"/>
            <a:chOff x="3441700" y="3284538"/>
            <a:chExt cx="273050" cy="2857500"/>
          </a:xfrm>
        </p:grpSpPr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3441700" y="6142038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>
              <a:off x="3441700" y="3927475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6" name="Line 35"/>
            <p:cNvSpPr>
              <a:spLocks noChangeShapeType="1"/>
            </p:cNvSpPr>
            <p:nvPr/>
          </p:nvSpPr>
          <p:spPr bwMode="auto">
            <a:xfrm>
              <a:off x="3441700" y="4570413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3441700" y="5284788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36" name="กลุ่ม 49"/>
            <p:cNvGrpSpPr>
              <a:grpSpLocks/>
            </p:cNvGrpSpPr>
            <p:nvPr/>
          </p:nvGrpSpPr>
          <p:grpSpPr bwMode="auto">
            <a:xfrm>
              <a:off x="3441700" y="3284538"/>
              <a:ext cx="273050" cy="2857500"/>
              <a:chOff x="3714744" y="3284209"/>
              <a:chExt cx="281354" cy="2857520"/>
            </a:xfrm>
          </p:grpSpPr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3714744" y="3284209"/>
                <a:ext cx="0" cy="285752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0" name="Line 36"/>
              <p:cNvSpPr>
                <a:spLocks noChangeShapeType="1"/>
              </p:cNvSpPr>
              <p:nvPr/>
            </p:nvSpPr>
            <p:spPr bwMode="auto">
              <a:xfrm>
                <a:off x="3714744" y="3284209"/>
                <a:ext cx="281354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8788400" y="6446838"/>
            <a:ext cx="28416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7</a:t>
            </a:r>
          </a:p>
        </p:txBody>
      </p:sp>
      <p:grpSp>
        <p:nvGrpSpPr>
          <p:cNvPr id="27" name="Group 40"/>
          <p:cNvGrpSpPr>
            <a:grpSpLocks/>
          </p:cNvGrpSpPr>
          <p:nvPr/>
        </p:nvGrpSpPr>
        <p:grpSpPr bwMode="auto">
          <a:xfrm>
            <a:off x="2084388" y="1643063"/>
            <a:ext cx="280987" cy="2786062"/>
            <a:chOff x="2084171" y="1643050"/>
            <a:chExt cx="281354" cy="2786082"/>
          </a:xfrm>
        </p:grpSpPr>
        <p:grpSp>
          <p:nvGrpSpPr>
            <p:cNvPr id="8228" name="กลุ่ม 41"/>
            <p:cNvGrpSpPr>
              <a:grpSpLocks/>
            </p:cNvGrpSpPr>
            <p:nvPr/>
          </p:nvGrpSpPr>
          <p:grpSpPr bwMode="auto">
            <a:xfrm>
              <a:off x="2084171" y="1643050"/>
              <a:ext cx="281354" cy="2786082"/>
              <a:chOff x="2357422" y="1643050"/>
              <a:chExt cx="281354" cy="2786082"/>
            </a:xfrm>
          </p:grpSpPr>
          <p:sp>
            <p:nvSpPr>
              <p:cNvPr id="5" name="Line 7"/>
              <p:cNvSpPr>
                <a:spLocks noChangeShapeType="1"/>
              </p:cNvSpPr>
              <p:nvPr/>
            </p:nvSpPr>
            <p:spPr bwMode="auto">
              <a:xfrm>
                <a:off x="2357422" y="1643050"/>
                <a:ext cx="0" cy="2786082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6" name="Line 10"/>
              <p:cNvSpPr>
                <a:spLocks noChangeShapeType="1"/>
              </p:cNvSpPr>
              <p:nvPr/>
            </p:nvSpPr>
            <p:spPr bwMode="auto">
              <a:xfrm>
                <a:off x="2357422" y="1643050"/>
                <a:ext cx="281354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2084171" y="4429132"/>
              <a:ext cx="281354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grpSp>
        <p:nvGrpSpPr>
          <p:cNvPr id="41" name="Group 41"/>
          <p:cNvGrpSpPr>
            <a:grpSpLocks/>
          </p:cNvGrpSpPr>
          <p:nvPr/>
        </p:nvGrpSpPr>
        <p:grpSpPr bwMode="auto">
          <a:xfrm>
            <a:off x="3870325" y="428625"/>
            <a:ext cx="273050" cy="2286000"/>
            <a:chOff x="3870121" y="428604"/>
            <a:chExt cx="357190" cy="2286016"/>
          </a:xfrm>
        </p:grpSpPr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3870121" y="2714620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>
              <a:off x="3870121" y="998521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5" name="Line 35"/>
            <p:cNvSpPr>
              <a:spLocks noChangeShapeType="1"/>
            </p:cNvSpPr>
            <p:nvPr/>
          </p:nvSpPr>
          <p:spPr bwMode="auto">
            <a:xfrm>
              <a:off x="3870121" y="1566850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3870121" y="2143116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25" name="กลุ่ม 43"/>
            <p:cNvGrpSpPr>
              <a:grpSpLocks/>
            </p:cNvGrpSpPr>
            <p:nvPr/>
          </p:nvGrpSpPr>
          <p:grpSpPr bwMode="auto">
            <a:xfrm>
              <a:off x="3870121" y="428604"/>
              <a:ext cx="357190" cy="2286016"/>
              <a:chOff x="4143372" y="428604"/>
              <a:chExt cx="357190" cy="2286016"/>
            </a:xfrm>
          </p:grpSpPr>
          <p:sp>
            <p:nvSpPr>
              <p:cNvPr id="28" name="Line 14"/>
              <p:cNvSpPr>
                <a:spLocks noChangeShapeType="1"/>
              </p:cNvSpPr>
              <p:nvPr/>
            </p:nvSpPr>
            <p:spPr bwMode="auto">
              <a:xfrm>
                <a:off x="4143372" y="428604"/>
                <a:ext cx="0" cy="2286016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9" name="Line 36"/>
              <p:cNvSpPr>
                <a:spLocks noChangeShapeType="1"/>
              </p:cNvSpPr>
              <p:nvPr/>
            </p:nvSpPr>
            <p:spPr bwMode="auto">
              <a:xfrm>
                <a:off x="4143372" y="428604"/>
                <a:ext cx="35719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4214813" y="217488"/>
            <a:ext cx="1517650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ACADEMIC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14813" y="788988"/>
            <a:ext cx="1487487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CORPORATE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14813" y="1360488"/>
            <a:ext cx="1500187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TRUSTEE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14813" y="1931988"/>
            <a:ext cx="2362200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REPRESENTATIONAL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14813" y="2503488"/>
            <a:ext cx="1306512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AMALGAM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5942013" y="1000125"/>
            <a:ext cx="273050" cy="571500"/>
            <a:chOff x="5941823" y="1000108"/>
            <a:chExt cx="273251" cy="571504"/>
          </a:xfrm>
        </p:grpSpPr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5941823" y="1570025"/>
              <a:ext cx="273251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18" name="กลุ่ม 44"/>
            <p:cNvGrpSpPr>
              <a:grpSpLocks/>
            </p:cNvGrpSpPr>
            <p:nvPr/>
          </p:nvGrpSpPr>
          <p:grpSpPr bwMode="auto">
            <a:xfrm>
              <a:off x="5941823" y="1000108"/>
              <a:ext cx="273251" cy="571504"/>
              <a:chOff x="6143636" y="1000108"/>
              <a:chExt cx="357190" cy="571504"/>
            </a:xfrm>
          </p:grpSpPr>
          <p:sp>
            <p:nvSpPr>
              <p:cNvPr id="37" name="Line 14"/>
              <p:cNvSpPr>
                <a:spLocks noChangeShapeType="1"/>
              </p:cNvSpPr>
              <p:nvPr/>
            </p:nvSpPr>
            <p:spPr bwMode="auto">
              <a:xfrm>
                <a:off x="6143636" y="1000108"/>
                <a:ext cx="0" cy="571504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6143636" y="1000108"/>
                <a:ext cx="35719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227763" y="785813"/>
            <a:ext cx="1500187" cy="4254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LAY BOARD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27763" y="1357313"/>
            <a:ext cx="2214562" cy="4127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CITIZEN TRUSTEES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85720" y="2143116"/>
            <a:ext cx="1754095" cy="2677656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III.3</a:t>
            </a: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ความสัมพันธ์ระหว่างสภาสถาบัน</a:t>
            </a:r>
          </a:p>
          <a:p>
            <a:pPr algn="ctr">
              <a:defRPr/>
            </a:pP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อุดมศึกษากับผู้บริหาร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643438" y="517525"/>
            <a:ext cx="4071937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องค์คณะบุคคล ผู้กำหนดนโยบายกำกับติดตาม ตรวจสอบและประเมินผล (PERFORMANCE AND MANAGEMENT)  การดำเนินงานของอธิการบดีและคณะมีอำนาจหน้าที่หลักด้านการกำกับดูแล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(GOVERNANCE)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4286250" y="1455738"/>
            <a:ext cx="357188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714875" y="2670175"/>
            <a:ext cx="4000500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นำนโยบายไปสู่การปฏิบัติให้บังเกิดผลดี  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ตามปณิธานและภารกิจของสถาบันอุดมศึกษา     มีอำนาจหน้าที่เป็นผู้บริหารสูงสุด 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(CHIEF EXECUTIVE)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ด้านการบริหารและการจัดการ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(MANAGEMENT)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428875" y="1071563"/>
            <a:ext cx="1849438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สภาสถาบันอุดมศึกษา  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428875" y="3422650"/>
            <a:ext cx="192722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อธิการบดีและคณะ 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414588" y="5384800"/>
            <a:ext cx="5203825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ธรรมาภิบาลกับการบริหารที่เข้มแข็ง </a:t>
            </a:r>
            <a:endParaRPr lang="en-US" sz="2400" b="1">
              <a:solidFill>
                <a:srgbClr val="000000"/>
              </a:solidFill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(GOOD GOVERNANCE  ↔  STRON</a:t>
            </a:r>
            <a:r>
              <a:rPr lang="en-US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G</a:t>
            </a: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 EXECUTIVE)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143125" y="1455738"/>
            <a:ext cx="307975" cy="4357687"/>
            <a:chOff x="2121117" y="1285860"/>
            <a:chExt cx="379181" cy="4518050"/>
          </a:xfrm>
        </p:grpSpPr>
        <p:grpSp>
          <p:nvGrpSpPr>
            <p:cNvPr id="9230" name="กลุ่ม 18"/>
            <p:cNvGrpSpPr>
              <a:grpSpLocks/>
            </p:cNvGrpSpPr>
            <p:nvPr/>
          </p:nvGrpSpPr>
          <p:grpSpPr bwMode="auto">
            <a:xfrm>
              <a:off x="2143108" y="1285860"/>
              <a:ext cx="357190" cy="4518050"/>
              <a:chOff x="2143108" y="1196966"/>
              <a:chExt cx="357190" cy="451805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0" cy="451805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35768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2121117" y="3572042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121117" y="5785805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8</a:t>
            </a: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>
            <a:off x="4357688" y="3670300"/>
            <a:ext cx="357187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282" y="2285992"/>
            <a:ext cx="2078745" cy="1815882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III.4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การปฏิรูปการดำเนินงานของสภาสถาบันอุดมศึกษา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767013" y="1071563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การจัดองค์กร ส่วนงาน และบุคลากรของสภา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767013" y="1976438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67013" y="2905125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67013" y="3786188"/>
            <a:ext cx="530542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786063" y="4618038"/>
            <a:ext cx="600075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การประเมินการกำกับและการบริหารสถาบันอุดมศึกษา</a:t>
            </a: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(MEASURING  HIGHER EDUCATION INSTITUTIONS GOVERNANCE)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409825" y="1357313"/>
            <a:ext cx="376238" cy="3952875"/>
            <a:chOff x="2410361" y="1477020"/>
            <a:chExt cx="375305" cy="3952244"/>
          </a:xfrm>
        </p:grpSpPr>
        <p:sp>
          <p:nvSpPr>
            <p:cNvPr id="9" name="Line 31"/>
            <p:cNvSpPr>
              <a:spLocks noChangeShapeType="1"/>
            </p:cNvSpPr>
            <p:nvPr/>
          </p:nvSpPr>
          <p:spPr bwMode="auto">
            <a:xfrm>
              <a:off x="2410361" y="4215020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>
              <a:off x="2410361" y="240555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2410361" y="333409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>
              <a:off x="2410361" y="1477020"/>
              <a:ext cx="357885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cxnSp>
          <p:nvCxnSpPr>
            <p:cNvPr id="13" name="Straight Connector 12"/>
            <p:cNvCxnSpPr>
              <a:stCxn id="12" idx="0"/>
              <a:endCxn id="14" idx="0"/>
            </p:cNvCxnSpPr>
            <p:nvPr/>
          </p:nvCxnSpPr>
          <p:spPr>
            <a:xfrm rot="16200000" flipH="1">
              <a:off x="443740" y="3443641"/>
              <a:ext cx="3952244" cy="19003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>
              <a:off x="2429364" y="5429264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education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education3">
      <a:majorFont>
        <a:latin typeface="Arial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157255975</TotalTime>
  <Pages>0</Pages>
  <Words>1804</Words>
  <Characters>0</Characters>
  <Application>Microsoft Office PowerPoint</Application>
  <DocSecurity>0</DocSecurity>
  <PresentationFormat>On-screen Show (4:3)</PresentationFormat>
  <Lines>0</Lines>
  <Paragraphs>337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宋体</vt:lpstr>
      <vt:lpstr>宋体</vt:lpstr>
      <vt:lpstr>AngsanaUPC</vt:lpstr>
      <vt:lpstr>Arial</vt:lpstr>
      <vt:lpstr>BrowalliaUPC</vt:lpstr>
      <vt:lpstr>JasmineUPC</vt:lpstr>
      <vt:lpstr>SimHei</vt:lpstr>
      <vt:lpstr>SimHei</vt:lpstr>
      <vt:lpstr>Times New Roman</vt:lpstr>
      <vt:lpstr>education3</vt:lpstr>
      <vt:lpstr>นโยบายและยุทธศาสตร์ การพัฒนาการศึกษาและอุดมศึกษา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นโยบายและยุทธศาสตร์ การพัฒนาการศึกษาและอุดมศึกษา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Entertainment     in Mathematics</dc:title>
  <dc:creator>COM</dc:creator>
  <cp:lastModifiedBy>วราภรณ์ ยงบรรทม</cp:lastModifiedBy>
  <cp:revision>79</cp:revision>
  <cp:lastPrinted>1899-12-30T00:00:00Z</cp:lastPrinted>
  <dcterms:created xsi:type="dcterms:W3CDTF">2008-02-20T08:37:00Z</dcterms:created>
  <dcterms:modified xsi:type="dcterms:W3CDTF">2020-02-24T07:20:47Z</dcterms:modified>
  <cp:category>Education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