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96" r:id="rId3"/>
    <p:sldId id="297" r:id="rId4"/>
    <p:sldId id="298" r:id="rId5"/>
    <p:sldId id="299" r:id="rId6"/>
    <p:sldId id="300" r:id="rId7"/>
    <p:sldId id="257" r:id="rId8"/>
    <p:sldId id="261" r:id="rId9"/>
    <p:sldId id="258" r:id="rId10"/>
    <p:sldId id="279" r:id="rId11"/>
    <p:sldId id="276" r:id="rId12"/>
    <p:sldId id="277" r:id="rId13"/>
    <p:sldId id="278" r:id="rId14"/>
    <p:sldId id="301" r:id="rId15"/>
    <p:sldId id="280" r:id="rId16"/>
    <p:sldId id="281" r:id="rId17"/>
    <p:sldId id="282" r:id="rId18"/>
    <p:sldId id="283" r:id="rId19"/>
    <p:sldId id="284" r:id="rId20"/>
    <p:sldId id="285" r:id="rId21"/>
    <p:sldId id="286" r:id="rId22"/>
    <p:sldId id="287" r:id="rId23"/>
    <p:sldId id="288" r:id="rId24"/>
    <p:sldId id="294" r:id="rId25"/>
    <p:sldId id="289" r:id="rId26"/>
    <p:sldId id="290" r:id="rId27"/>
    <p:sldId id="291" r:id="rId28"/>
  </p:sldIdLst>
  <p:sldSz cx="9144000" cy="6858000" type="screen4x3"/>
  <p:notesSz cx="6797675" cy="9926638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SimSun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SimSun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SimSun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SimSun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SimSun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SimSun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SimSun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SimSun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SimSun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CCCC"/>
    <a:srgbClr val="FFCC99"/>
    <a:srgbClr val="FFFFCC"/>
    <a:srgbClr val="FFFF99"/>
    <a:srgbClr val="FFFF66"/>
    <a:srgbClr val="CCCCFF"/>
    <a:srgbClr val="FFCC66"/>
    <a:srgbClr val="99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817" autoAdjust="0"/>
    <p:restoredTop sz="94660"/>
  </p:normalViewPr>
  <p:slideViewPr>
    <p:cSldViewPr>
      <p:cViewPr varScale="1">
        <p:scale>
          <a:sx n="86" d="100"/>
          <a:sy n="86" d="100"/>
        </p:scale>
        <p:origin x="1422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33" cy="72033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04474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41045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00825" y="142875"/>
            <a:ext cx="2057400" cy="51689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28625" y="142875"/>
            <a:ext cx="6019800" cy="51689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00725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76893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5594779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8625" y="785813"/>
            <a:ext cx="4038600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9625" y="785813"/>
            <a:ext cx="4038600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68634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75652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19581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868279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6655192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>
              <a:sym typeface="Times New Roman" pitchFamily="18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140541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428625" y="142875"/>
            <a:ext cx="8229600" cy="500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smtClean="0">
                <a:sym typeface="Arial" panose="020B0604020202020204" pitchFamily="34" charset="0"/>
              </a:rPr>
              <a:t>Click to edit Master title style</a:t>
            </a:r>
          </a:p>
        </p:txBody>
      </p:sp>
      <p:sp>
        <p:nvSpPr>
          <p:cNvPr id="1027" name="文本占位符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28625" y="785813"/>
            <a:ext cx="8229600" cy="4525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smtClean="0">
                <a:sym typeface="Times New Roman" panose="02020603050405020304" pitchFamily="18" charset="0"/>
              </a:rPr>
              <a:t>Click to edit Master text styles</a:t>
            </a:r>
          </a:p>
          <a:p>
            <a:pPr lvl="1"/>
            <a:r>
              <a:rPr lang="en-US" altLang="zh-CN" smtClean="0">
                <a:sym typeface="Times New Roman" panose="02020603050405020304" pitchFamily="18" charset="0"/>
              </a:rPr>
              <a:t>Second level</a:t>
            </a:r>
          </a:p>
          <a:p>
            <a:pPr lvl="2"/>
            <a:r>
              <a:rPr lang="en-US" altLang="zh-CN" smtClean="0">
                <a:sym typeface="Times New Roman" panose="02020603050405020304" pitchFamily="18" charset="0"/>
              </a:rPr>
              <a:t>Third level</a:t>
            </a:r>
          </a:p>
          <a:p>
            <a:pPr lvl="3"/>
            <a:r>
              <a:rPr lang="en-US" altLang="zh-CN" smtClean="0">
                <a:sym typeface="Times New Roman" panose="02020603050405020304" pitchFamily="18" charset="0"/>
              </a:rPr>
              <a:t>Fourth level</a:t>
            </a:r>
          </a:p>
          <a:p>
            <a:pPr lvl="4"/>
            <a:r>
              <a:rPr lang="en-US" altLang="zh-CN" smtClean="0">
                <a:sym typeface="Times New Roman" panose="02020603050405020304" pitchFamily="18" charset="0"/>
              </a:rPr>
              <a:t>Fifth level</a:t>
            </a:r>
          </a:p>
        </p:txBody>
      </p:sp>
      <p:pic>
        <p:nvPicPr>
          <p:cNvPr id="1028" name="图片 6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3813" y="142875"/>
            <a:ext cx="1374775" cy="1214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400" b="1">
          <a:solidFill>
            <a:srgbClr val="F8F8F8"/>
          </a:solidFill>
          <a:latin typeface="+mj-lt"/>
          <a:ea typeface="SimHei" pitchFamily="49" charset="-122"/>
          <a:cs typeface="+mj-cs"/>
          <a:sym typeface="Arial" panose="020B0604020202020204" pitchFamily="34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400" b="1">
          <a:solidFill>
            <a:srgbClr val="F8F8F8"/>
          </a:solidFill>
          <a:latin typeface="Arial" pitchFamily="34" charset="0"/>
          <a:ea typeface="SimHei" pitchFamily="49" charset="-122"/>
          <a:sym typeface="Arial" panose="020B0604020202020204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400" b="1">
          <a:solidFill>
            <a:srgbClr val="F8F8F8"/>
          </a:solidFill>
          <a:latin typeface="Arial" pitchFamily="34" charset="0"/>
          <a:ea typeface="SimHei" pitchFamily="49" charset="-122"/>
          <a:sym typeface="Arial" panose="020B0604020202020204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400" b="1">
          <a:solidFill>
            <a:srgbClr val="F8F8F8"/>
          </a:solidFill>
          <a:latin typeface="Arial" pitchFamily="34" charset="0"/>
          <a:ea typeface="SimHei" pitchFamily="49" charset="-122"/>
          <a:sym typeface="Arial" panose="020B0604020202020204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400" b="1">
          <a:solidFill>
            <a:srgbClr val="F8F8F8"/>
          </a:solidFill>
          <a:latin typeface="Arial" pitchFamily="34" charset="0"/>
          <a:ea typeface="SimHei" pitchFamily="49" charset="-122"/>
          <a:sym typeface="Arial" panose="020B0604020202020204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400" b="1">
          <a:solidFill>
            <a:srgbClr val="F8F8F8"/>
          </a:solidFill>
          <a:latin typeface="Arial" pitchFamily="34" charset="0"/>
          <a:ea typeface="黑体" pitchFamily="2" charset="-122"/>
          <a:sym typeface="Arial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400" b="1">
          <a:solidFill>
            <a:srgbClr val="F8F8F8"/>
          </a:solidFill>
          <a:latin typeface="Arial" pitchFamily="34" charset="0"/>
          <a:ea typeface="黑体" pitchFamily="2" charset="-122"/>
          <a:sym typeface="Arial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400" b="1">
          <a:solidFill>
            <a:srgbClr val="F8F8F8"/>
          </a:solidFill>
          <a:latin typeface="Arial" pitchFamily="34" charset="0"/>
          <a:ea typeface="黑体" pitchFamily="2" charset="-122"/>
          <a:sym typeface="Arial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400" b="1">
          <a:solidFill>
            <a:srgbClr val="F8F8F8"/>
          </a:solidFill>
          <a:latin typeface="Arial" pitchFamily="34" charset="0"/>
          <a:ea typeface="黑体" pitchFamily="2" charset="-122"/>
          <a:sym typeface="Arial" pitchFamily="34" charset="0"/>
        </a:defRPr>
      </a:lvl9pPr>
    </p:titleStyle>
    <p:bodyStyle>
      <a:lvl1pPr marL="342900" indent="-342900" algn="l" defTabSz="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>
          <a:solidFill>
            <a:schemeClr val="tx1"/>
          </a:solidFill>
          <a:latin typeface="+mn-lt"/>
          <a:ea typeface="SimSun" pitchFamily="2" charset="-122"/>
          <a:cs typeface="+mn-cs"/>
          <a:sym typeface="Times New Roman" panose="02020603050405020304" pitchFamily="18" charset="0"/>
        </a:defRPr>
      </a:lvl1pPr>
      <a:lvl2pPr marL="742950" indent="-285750" algn="l" defTabSz="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>
          <a:solidFill>
            <a:schemeClr val="tx1"/>
          </a:solidFill>
          <a:latin typeface="+mn-lt"/>
          <a:ea typeface="SimSun" pitchFamily="2" charset="-122"/>
          <a:sym typeface="Times New Roman" panose="02020603050405020304" pitchFamily="18" charset="0"/>
        </a:defRPr>
      </a:lvl2pPr>
      <a:lvl3pPr marL="1143000" indent="-228600" algn="l" defTabSz="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>
          <a:solidFill>
            <a:schemeClr val="tx1"/>
          </a:solidFill>
          <a:latin typeface="+mn-lt"/>
          <a:ea typeface="SimSun" pitchFamily="2" charset="-122"/>
          <a:sym typeface="Times New Roman" panose="02020603050405020304" pitchFamily="18" charset="0"/>
        </a:defRPr>
      </a:lvl3pPr>
      <a:lvl4pPr marL="1600200" indent="-228600" algn="l" defTabSz="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>
          <a:solidFill>
            <a:schemeClr val="tx1"/>
          </a:solidFill>
          <a:latin typeface="+mn-lt"/>
          <a:ea typeface="SimSun" pitchFamily="2" charset="-122"/>
          <a:sym typeface="Times New Roman" panose="02020603050405020304" pitchFamily="18" charset="0"/>
        </a:defRPr>
      </a:lvl4pPr>
      <a:lvl5pPr marL="2057400" indent="-228600" algn="l" defTabSz="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  <a:ea typeface="SimSun" pitchFamily="2" charset="-122"/>
          <a:sym typeface="Times New Roman" panose="02020603050405020304" pitchFamily="18" charset="0"/>
        </a:defRPr>
      </a:lvl5pPr>
      <a:lvl6pPr marL="2514600" indent="-228600" algn="l" defTabSz="0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Times New Roman" pitchFamily="18" charset="0"/>
        </a:defRPr>
      </a:lvl6pPr>
      <a:lvl7pPr marL="2971800" indent="-228600" algn="l" defTabSz="0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Times New Roman" pitchFamily="18" charset="0"/>
        </a:defRPr>
      </a:lvl7pPr>
      <a:lvl8pPr marL="3429000" indent="-228600" algn="l" defTabSz="0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Times New Roman" pitchFamily="18" charset="0"/>
        </a:defRPr>
      </a:lvl8pPr>
      <a:lvl9pPr marL="3886200" indent="-228600" algn="l" defTabSz="0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Times New Roman" pitchFamily="18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ttps://encrypted-tbn1.gstatic.com/images?q=tbn:ANd9GcTwfCVMNhKdRC7JkVQ8myKiL0R9fxijJJOAeuP_FZ8xjlgNkyPx7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4714884"/>
            <a:ext cx="2803655" cy="194901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1" name="图片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9375" y="357188"/>
            <a:ext cx="2549525" cy="2252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2" name="Title 1"/>
          <p:cNvSpPr>
            <a:spLocks noGrp="1"/>
          </p:cNvSpPr>
          <p:nvPr>
            <p:ph type="ctrTitle"/>
          </p:nvPr>
        </p:nvSpPr>
        <p:spPr>
          <a:xfrm>
            <a:off x="285750" y="2132013"/>
            <a:ext cx="8715375" cy="1470025"/>
          </a:xfrm>
        </p:spPr>
        <p:txBody>
          <a:bodyPr/>
          <a:lstStyle/>
          <a:p>
            <a:pPr algn="ctr" eaLnBrk="1" hangingPunct="1"/>
            <a:r>
              <a:rPr lang="th-TH" altLang="en-US" sz="5400" dirty="0" smtClean="0">
                <a:solidFill>
                  <a:schemeClr val="tx1"/>
                </a:solidFill>
                <a:latin typeface="BrowalliaUPC" panose="020B0604020202020204" pitchFamily="34" charset="-34"/>
                <a:cs typeface="BrowalliaUPC" panose="020B0604020202020204" pitchFamily="34" charset="-34"/>
              </a:rPr>
              <a:t>นโยบายและยุทธศาสตร์</a:t>
            </a:r>
            <a:br>
              <a:rPr lang="th-TH" altLang="en-US" sz="5400" dirty="0" smtClean="0">
                <a:solidFill>
                  <a:schemeClr val="tx1"/>
                </a:solidFill>
                <a:latin typeface="BrowalliaUPC" panose="020B0604020202020204" pitchFamily="34" charset="-34"/>
                <a:cs typeface="BrowalliaUPC" panose="020B0604020202020204" pitchFamily="34" charset="-34"/>
              </a:rPr>
            </a:br>
            <a:r>
              <a:rPr lang="th-TH" altLang="en-US" sz="5400" dirty="0" smtClean="0">
                <a:solidFill>
                  <a:schemeClr val="tx1"/>
                </a:solidFill>
                <a:latin typeface="BrowalliaUPC" panose="020B0604020202020204" pitchFamily="34" charset="-34"/>
                <a:cs typeface="BrowalliaUPC" panose="020B0604020202020204" pitchFamily="34" charset="-34"/>
              </a:rPr>
              <a:t>การพัฒนาการศึกษาและการอุดมศึกษา</a:t>
            </a:r>
            <a:endParaRPr lang="en-US" altLang="en-US" sz="5400" dirty="0" smtClean="0">
              <a:solidFill>
                <a:schemeClr val="tx1"/>
              </a:solidFill>
              <a:latin typeface="BrowalliaUPC" panose="020B0604020202020204" pitchFamily="34" charset="-34"/>
              <a:cs typeface="BrowalliaUPC" panose="020B0604020202020204" pitchFamily="34" charset="-34"/>
            </a:endParaRPr>
          </a:p>
        </p:txBody>
      </p:sp>
      <p:sp>
        <p:nvSpPr>
          <p:cNvPr id="2053" name="Subtitle 2"/>
          <p:cNvSpPr>
            <a:spLocks noGrp="1"/>
          </p:cNvSpPr>
          <p:nvPr>
            <p:ph type="subTitle" idx="1"/>
          </p:nvPr>
        </p:nvSpPr>
        <p:spPr>
          <a:xfrm>
            <a:off x="1484313" y="3765550"/>
            <a:ext cx="6400800" cy="1752600"/>
          </a:xfrm>
        </p:spPr>
        <p:txBody>
          <a:bodyPr/>
          <a:lstStyle/>
          <a:p>
            <a:pPr eaLnBrk="1" hangingPunct="1"/>
            <a:r>
              <a:rPr lang="th-TH" altLang="en-US" sz="3600" b="1" dirty="0" smtClean="0">
                <a:latin typeface="BrowalliaUPC" panose="020B0604020202020204" pitchFamily="34" charset="-34"/>
                <a:cs typeface="BrowalliaUPC" panose="020B0604020202020204" pitchFamily="34" charset="-34"/>
              </a:rPr>
              <a:t>โดย</a:t>
            </a:r>
          </a:p>
          <a:p>
            <a:pPr eaLnBrk="1" hangingPunct="1"/>
            <a:r>
              <a:rPr lang="th-TH" altLang="en-US" sz="3600" b="1" dirty="0" smtClean="0">
                <a:latin typeface="BrowalliaUPC" panose="020B0604020202020204" pitchFamily="34" charset="-34"/>
                <a:cs typeface="BrowalliaUPC" panose="020B0604020202020204" pitchFamily="34" charset="-34"/>
              </a:rPr>
              <a:t>ศาสตราจารย์ ดร. วิจิตร ศรีสอ้าน</a:t>
            </a:r>
            <a:endParaRPr lang="en-US" altLang="en-US" sz="3600" b="1" dirty="0" smtClean="0">
              <a:latin typeface="BrowalliaUPC" panose="020B0604020202020204" pitchFamily="34" charset="-34"/>
              <a:cs typeface="BrowalliaUPC" panose="020B0604020202020204" pitchFamily="34" charset="-34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5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9" dur="500"/>
                                        <p:tgtEl>
                                          <p:spTgt spid="20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3" dur="500"/>
                                        <p:tgtEl>
                                          <p:spTgt spid="20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2" grpId="0"/>
      <p:bldP spid="205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ChangeArrowheads="1"/>
          </p:cNvSpPr>
          <p:nvPr/>
        </p:nvSpPr>
        <p:spPr bwMode="auto">
          <a:xfrm>
            <a:off x="214282" y="2162881"/>
            <a:ext cx="2268761" cy="2062103"/>
          </a:xfrm>
          <a:prstGeom prst="rect">
            <a:avLst/>
          </a:prstGeom>
          <a:solidFill>
            <a:srgbClr val="FFCC66"/>
          </a:solidFill>
          <a:ln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 algn="ctr">
              <a:defRPr/>
            </a:pPr>
            <a:r>
              <a:rPr lang="en-US" sz="3200" b="1" dirty="0">
                <a:latin typeface="AngsanaUPC" pitchFamily="18" charset="-34"/>
                <a:cs typeface="AngsanaUPC" pitchFamily="18" charset="-34"/>
              </a:rPr>
              <a:t>V</a:t>
            </a:r>
          </a:p>
          <a:p>
            <a:pPr algn="ctr">
              <a:defRPr/>
            </a:pPr>
            <a:r>
              <a:rPr lang="th-TH" sz="3200" b="1" dirty="0">
                <a:latin typeface="AngsanaUPC" pitchFamily="18" charset="-34"/>
                <a:cs typeface="AngsanaUPC" pitchFamily="18" charset="-34"/>
              </a:rPr>
              <a:t>การปฏิรูปการดำเนินงานของสภาสถาบันอุดมศึกษา</a:t>
            </a:r>
          </a:p>
        </p:txBody>
      </p:sp>
      <p:sp>
        <p:nvSpPr>
          <p:cNvPr id="3" name="Rectangle 5"/>
          <p:cNvSpPr>
            <a:spLocks noChangeArrowheads="1"/>
          </p:cNvSpPr>
          <p:nvPr/>
        </p:nvSpPr>
        <p:spPr bwMode="auto">
          <a:xfrm>
            <a:off x="2946400" y="1071563"/>
            <a:ext cx="5286375" cy="523875"/>
          </a:xfrm>
          <a:prstGeom prst="rect">
            <a:avLst/>
          </a:prstGeom>
          <a:ln>
            <a:solidFill>
              <a:srgbClr val="FFC000"/>
            </a:solidFill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>
              <a:defRPr/>
            </a:pPr>
            <a:r>
              <a:rPr lang="th-TH" sz="2800" b="1" dirty="0">
                <a:latin typeface="AngsanaUPC" pitchFamily="18" charset="-34"/>
                <a:cs typeface="AngsanaUPC" pitchFamily="18" charset="-34"/>
              </a:rPr>
              <a:t>การจัดองค์กร ส่วนงาน และบุคลากรของสภา </a:t>
            </a:r>
          </a:p>
        </p:txBody>
      </p:sp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2946400" y="1976438"/>
            <a:ext cx="5286375" cy="523875"/>
          </a:xfrm>
          <a:prstGeom prst="rect">
            <a:avLst/>
          </a:prstGeom>
          <a:ln>
            <a:solidFill>
              <a:srgbClr val="FFC000"/>
            </a:solidFill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>
              <a:defRPr/>
            </a:pPr>
            <a:r>
              <a:rPr lang="th-TH" sz="2800" b="1" dirty="0">
                <a:latin typeface="AngsanaUPC" pitchFamily="18" charset="-34"/>
                <a:cs typeface="AngsanaUPC" pitchFamily="18" charset="-34"/>
              </a:rPr>
              <a:t>การประชุมสภาสถาบันอุดมศึกษา</a:t>
            </a:r>
          </a:p>
        </p:txBody>
      </p:sp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2946400" y="2905125"/>
            <a:ext cx="5286375" cy="523875"/>
          </a:xfrm>
          <a:prstGeom prst="rect">
            <a:avLst/>
          </a:prstGeom>
          <a:ln>
            <a:solidFill>
              <a:srgbClr val="FFC000"/>
            </a:solidFill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>
              <a:defRPr/>
            </a:pPr>
            <a:r>
              <a:rPr lang="th-TH" sz="2800" b="1" dirty="0">
                <a:latin typeface="AngsanaUPC" pitchFamily="18" charset="-34"/>
                <a:cs typeface="AngsanaUPC" pitchFamily="18" charset="-34"/>
              </a:rPr>
              <a:t>การเพิ่มพูนสมรรถนะกรรมการสภา</a:t>
            </a:r>
          </a:p>
        </p:txBody>
      </p:sp>
      <p:sp>
        <p:nvSpPr>
          <p:cNvPr id="6" name="Rectangle 11"/>
          <p:cNvSpPr>
            <a:spLocks noChangeArrowheads="1"/>
          </p:cNvSpPr>
          <p:nvPr/>
        </p:nvSpPr>
        <p:spPr bwMode="auto">
          <a:xfrm>
            <a:off x="2946400" y="3786188"/>
            <a:ext cx="5305425" cy="523875"/>
          </a:xfrm>
          <a:prstGeom prst="rect">
            <a:avLst/>
          </a:prstGeom>
          <a:ln>
            <a:solidFill>
              <a:srgbClr val="FFC000"/>
            </a:solidFill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>
              <a:defRPr/>
            </a:pPr>
            <a:r>
              <a:rPr lang="th-TH" sz="2800" b="1" dirty="0">
                <a:latin typeface="AngsanaUPC" pitchFamily="18" charset="-34"/>
                <a:cs typeface="AngsanaUPC" pitchFamily="18" charset="-34"/>
              </a:rPr>
              <a:t>การประเมินผลการดำเนินงานของสภา</a:t>
            </a:r>
          </a:p>
        </p:txBody>
      </p:sp>
      <p:sp>
        <p:nvSpPr>
          <p:cNvPr id="7" name="Rectangle 11"/>
          <p:cNvSpPr>
            <a:spLocks noChangeArrowheads="1"/>
          </p:cNvSpPr>
          <p:nvPr/>
        </p:nvSpPr>
        <p:spPr bwMode="auto">
          <a:xfrm>
            <a:off x="2965450" y="4618038"/>
            <a:ext cx="6000750" cy="1384300"/>
          </a:xfrm>
          <a:prstGeom prst="rect">
            <a:avLst/>
          </a:prstGeom>
          <a:ln>
            <a:solidFill>
              <a:srgbClr val="FFC000"/>
            </a:solidFill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>
              <a:defRPr/>
            </a:pPr>
            <a:r>
              <a:rPr lang="th-TH" sz="2800" b="1" dirty="0">
                <a:latin typeface="AngsanaUPC" pitchFamily="18" charset="-34"/>
                <a:cs typeface="AngsanaUPC" pitchFamily="18" charset="-34"/>
              </a:rPr>
              <a:t>การประเมินการกำกับและการบริหารสถาบันอุดมศึกษา</a:t>
            </a:r>
          </a:p>
          <a:p>
            <a:pPr>
              <a:defRPr/>
            </a:pPr>
            <a:r>
              <a:rPr lang="en-US" sz="2800" b="1" dirty="0">
                <a:latin typeface="AngsanaUPC" pitchFamily="18" charset="-34"/>
                <a:cs typeface="AngsanaUPC" pitchFamily="18" charset="-34"/>
              </a:rPr>
              <a:t>(MEASURING  HIGHER EDUCATION INSTITUTIONS GOVERNANCE)</a:t>
            </a:r>
            <a:endParaRPr lang="th-TH" sz="2800" b="1" dirty="0">
              <a:latin typeface="AngsanaUPC" pitchFamily="18" charset="-34"/>
              <a:cs typeface="AngsanaUPC" pitchFamily="18" charset="-34"/>
            </a:endParaRPr>
          </a:p>
        </p:txBody>
      </p:sp>
      <p:grpSp>
        <p:nvGrpSpPr>
          <p:cNvPr id="8" name="Group 7"/>
          <p:cNvGrpSpPr>
            <a:grpSpLocks/>
          </p:cNvGrpSpPr>
          <p:nvPr/>
        </p:nvGrpSpPr>
        <p:grpSpPr bwMode="auto">
          <a:xfrm>
            <a:off x="2589213" y="1357313"/>
            <a:ext cx="376237" cy="3952875"/>
            <a:chOff x="2410361" y="1477020"/>
            <a:chExt cx="375305" cy="3952244"/>
          </a:xfrm>
        </p:grpSpPr>
        <p:sp>
          <p:nvSpPr>
            <p:cNvPr id="9" name="Line 31"/>
            <p:cNvSpPr>
              <a:spLocks noChangeShapeType="1"/>
            </p:cNvSpPr>
            <p:nvPr/>
          </p:nvSpPr>
          <p:spPr bwMode="auto">
            <a:xfrm>
              <a:off x="2410361" y="4215020"/>
              <a:ext cx="356302" cy="0"/>
            </a:xfrm>
            <a:prstGeom prst="line">
              <a:avLst/>
            </a:prstGeom>
            <a:ln w="57150">
              <a:headEnd/>
              <a:tailEnd type="triangle" w="med" len="med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  <p:txBody>
            <a:bodyPr/>
            <a:lstStyle/>
            <a:p>
              <a:pPr>
                <a:defRPr/>
              </a:pPr>
              <a:endParaRPr lang="th-TH" sz="2400">
                <a:latin typeface="AngsanaUPC" pitchFamily="18" charset="-34"/>
                <a:cs typeface="AngsanaUPC" pitchFamily="18" charset="-34"/>
              </a:endParaRPr>
            </a:p>
          </p:txBody>
        </p:sp>
        <p:sp>
          <p:nvSpPr>
            <p:cNvPr id="10" name="Line 31"/>
            <p:cNvSpPr>
              <a:spLocks noChangeShapeType="1"/>
            </p:cNvSpPr>
            <p:nvPr/>
          </p:nvSpPr>
          <p:spPr bwMode="auto">
            <a:xfrm>
              <a:off x="2410361" y="2405559"/>
              <a:ext cx="356302" cy="0"/>
            </a:xfrm>
            <a:prstGeom prst="line">
              <a:avLst/>
            </a:prstGeom>
            <a:ln w="57150">
              <a:headEnd/>
              <a:tailEnd type="triangle" w="med" len="med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  <p:txBody>
            <a:bodyPr/>
            <a:lstStyle/>
            <a:p>
              <a:pPr>
                <a:defRPr/>
              </a:pPr>
              <a:endParaRPr lang="th-TH" sz="2400">
                <a:latin typeface="AngsanaUPC" pitchFamily="18" charset="-34"/>
                <a:cs typeface="AngsanaUPC" pitchFamily="18" charset="-34"/>
              </a:endParaRPr>
            </a:p>
          </p:txBody>
        </p:sp>
        <p:sp>
          <p:nvSpPr>
            <p:cNvPr id="11" name="Line 31"/>
            <p:cNvSpPr>
              <a:spLocks noChangeShapeType="1"/>
            </p:cNvSpPr>
            <p:nvPr/>
          </p:nvSpPr>
          <p:spPr bwMode="auto">
            <a:xfrm>
              <a:off x="2410361" y="3334099"/>
              <a:ext cx="356302" cy="0"/>
            </a:xfrm>
            <a:prstGeom prst="line">
              <a:avLst/>
            </a:prstGeom>
            <a:ln w="57150">
              <a:headEnd/>
              <a:tailEnd type="triangle" w="med" len="med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  <p:txBody>
            <a:bodyPr/>
            <a:lstStyle/>
            <a:p>
              <a:pPr>
                <a:defRPr/>
              </a:pPr>
              <a:endParaRPr lang="th-TH" sz="2400">
                <a:latin typeface="AngsanaUPC" pitchFamily="18" charset="-34"/>
                <a:cs typeface="AngsanaUPC" pitchFamily="18" charset="-34"/>
              </a:endParaRPr>
            </a:p>
          </p:txBody>
        </p:sp>
        <p:sp>
          <p:nvSpPr>
            <p:cNvPr id="12" name="Line 31"/>
            <p:cNvSpPr>
              <a:spLocks noChangeShapeType="1"/>
            </p:cNvSpPr>
            <p:nvPr/>
          </p:nvSpPr>
          <p:spPr bwMode="auto">
            <a:xfrm>
              <a:off x="2410361" y="1477020"/>
              <a:ext cx="357886" cy="0"/>
            </a:xfrm>
            <a:prstGeom prst="line">
              <a:avLst/>
            </a:prstGeom>
            <a:ln w="57150">
              <a:headEnd/>
              <a:tailEnd type="triangle" w="med" len="med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  <p:txBody>
            <a:bodyPr/>
            <a:lstStyle/>
            <a:p>
              <a:pPr>
                <a:defRPr/>
              </a:pPr>
              <a:endParaRPr lang="th-TH" sz="2400">
                <a:latin typeface="AngsanaUPC" pitchFamily="18" charset="-34"/>
                <a:cs typeface="AngsanaUPC" pitchFamily="18" charset="-34"/>
              </a:endParaRPr>
            </a:p>
          </p:txBody>
        </p:sp>
        <p:cxnSp>
          <p:nvCxnSpPr>
            <p:cNvPr id="13" name="Straight Connector 12"/>
            <p:cNvCxnSpPr>
              <a:stCxn id="12" idx="0"/>
              <a:endCxn id="14" idx="0"/>
            </p:cNvCxnSpPr>
            <p:nvPr/>
          </p:nvCxnSpPr>
          <p:spPr>
            <a:xfrm rot="16200000" flipH="1">
              <a:off x="443740" y="3443641"/>
              <a:ext cx="3952244" cy="19003"/>
            </a:xfrm>
            <a:prstGeom prst="line">
              <a:avLst/>
            </a:prstGeom>
            <a:ln w="57150"/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sp>
          <p:nvSpPr>
            <p:cNvPr id="14" name="Line 31"/>
            <p:cNvSpPr>
              <a:spLocks noChangeShapeType="1"/>
            </p:cNvSpPr>
            <p:nvPr/>
          </p:nvSpPr>
          <p:spPr bwMode="auto">
            <a:xfrm>
              <a:off x="2429364" y="5429264"/>
              <a:ext cx="356302" cy="0"/>
            </a:xfrm>
            <a:prstGeom prst="line">
              <a:avLst/>
            </a:prstGeom>
            <a:ln w="57150">
              <a:headEnd/>
              <a:tailEnd type="triangle" w="med" len="med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  <p:txBody>
            <a:bodyPr/>
            <a:lstStyle/>
            <a:p>
              <a:pPr>
                <a:defRPr/>
              </a:pPr>
              <a:endParaRPr lang="th-TH" sz="2400">
                <a:latin typeface="AngsanaUPC" pitchFamily="18" charset="-34"/>
                <a:cs typeface="AngsanaUPC" pitchFamily="18" charset="-34"/>
              </a:endParaRPr>
            </a:p>
          </p:txBody>
        </p:sp>
      </p:grpSp>
      <p:sp>
        <p:nvSpPr>
          <p:cNvPr id="15" name="Text Box 9"/>
          <p:cNvSpPr txBox="1">
            <a:spLocks noChangeArrowheads="1"/>
          </p:cNvSpPr>
          <p:nvPr/>
        </p:nvSpPr>
        <p:spPr bwMode="auto">
          <a:xfrm>
            <a:off x="8763000" y="6445250"/>
            <a:ext cx="284163" cy="338138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>
              <a:defRPr/>
            </a:pPr>
            <a:r>
              <a:rPr lang="th-TH" sz="1600" b="1" dirty="0">
                <a:latin typeface="AngsanaUPC" pitchFamily="18" charset="-34"/>
                <a:cs typeface="JasmineUPC" pitchFamily="18" charset="-34"/>
              </a:rPr>
              <a:t>9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ChangeArrowheads="1"/>
          </p:cNvSpPr>
          <p:nvPr/>
        </p:nvSpPr>
        <p:spPr bwMode="auto">
          <a:xfrm>
            <a:off x="3403600" y="466725"/>
            <a:ext cx="1344613" cy="461963"/>
          </a:xfrm>
          <a:prstGeom prst="rect">
            <a:avLst/>
          </a:prstGeom>
          <a:ln>
            <a:solidFill>
              <a:srgbClr val="FFC000"/>
            </a:solidFill>
            <a:headEnd/>
            <a:tailEnd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 algn="ctr">
              <a:defRPr/>
            </a:pPr>
            <a:r>
              <a:rPr lang="th-TH" sz="2400" b="1" dirty="0">
                <a:latin typeface="AngsanaUPC" pitchFamily="18" charset="-34"/>
                <a:cs typeface="AngsanaUPC" pitchFamily="18" charset="-34"/>
              </a:rPr>
              <a:t>สำนักงานสภา</a:t>
            </a:r>
          </a:p>
        </p:txBody>
      </p:sp>
      <p:sp>
        <p:nvSpPr>
          <p:cNvPr id="6" name="Rectangle 9"/>
          <p:cNvSpPr>
            <a:spLocks noChangeArrowheads="1"/>
          </p:cNvSpPr>
          <p:nvPr/>
        </p:nvSpPr>
        <p:spPr bwMode="auto">
          <a:xfrm>
            <a:off x="3408363" y="3573463"/>
            <a:ext cx="1092200" cy="1200150"/>
          </a:xfrm>
          <a:prstGeom prst="rect">
            <a:avLst/>
          </a:prstGeom>
          <a:ln>
            <a:solidFill>
              <a:srgbClr val="FFC000"/>
            </a:solidFill>
            <a:headEnd/>
            <a:tailEnd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 algn="ctr">
              <a:defRPr/>
            </a:pPr>
            <a:r>
              <a:rPr lang="th-TH" sz="2400" b="1" dirty="0">
                <a:latin typeface="AngsanaUPC" pitchFamily="18" charset="-34"/>
                <a:cs typeface="AngsanaUPC" pitchFamily="18" charset="-34"/>
              </a:rPr>
              <a:t>คณะ กรรมการประจำ </a:t>
            </a:r>
          </a:p>
        </p:txBody>
      </p:sp>
      <p:sp>
        <p:nvSpPr>
          <p:cNvPr id="8" name="Rectangle 15"/>
          <p:cNvSpPr>
            <a:spLocks noChangeArrowheads="1"/>
          </p:cNvSpPr>
          <p:nvPr/>
        </p:nvSpPr>
        <p:spPr bwMode="auto">
          <a:xfrm>
            <a:off x="3371850" y="5767388"/>
            <a:ext cx="5521325" cy="830262"/>
          </a:xfrm>
          <a:prstGeom prst="rect">
            <a:avLst/>
          </a:prstGeom>
          <a:ln>
            <a:solidFill>
              <a:srgbClr val="FFC000"/>
            </a:solidFill>
            <a:headEnd/>
            <a:tailEnd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>
              <a:defRPr/>
            </a:pPr>
            <a:r>
              <a:rPr lang="th-TH" sz="2400" b="1" dirty="0">
                <a:latin typeface="AngsanaUPC" pitchFamily="18" charset="-34"/>
                <a:cs typeface="AngsanaUPC" pitchFamily="18" charset="-34"/>
              </a:rPr>
              <a:t>คณะกรรมการเฉพาะกิจ—แต่งตั้งเป็นครั้งคราวเพื่อกระทำภารกิจตามที่สภาสถาบันอุดมศึกษามอบหมาย เฉพาะเรื่องและเฉพาะกาล</a:t>
            </a:r>
          </a:p>
        </p:txBody>
      </p:sp>
      <p:grpSp>
        <p:nvGrpSpPr>
          <p:cNvPr id="3" name="Group 35"/>
          <p:cNvGrpSpPr>
            <a:grpSpLocks/>
          </p:cNvGrpSpPr>
          <p:nvPr/>
        </p:nvGrpSpPr>
        <p:grpSpPr bwMode="auto">
          <a:xfrm>
            <a:off x="3175000" y="685800"/>
            <a:ext cx="228600" cy="5562600"/>
            <a:chOff x="3175248" y="685800"/>
            <a:chExt cx="228600" cy="5562600"/>
          </a:xfrm>
        </p:grpSpPr>
        <p:grpSp>
          <p:nvGrpSpPr>
            <p:cNvPr id="12324" name="กลุ่ม 53"/>
            <p:cNvGrpSpPr>
              <a:grpSpLocks/>
            </p:cNvGrpSpPr>
            <p:nvPr/>
          </p:nvGrpSpPr>
          <p:grpSpPr bwMode="auto">
            <a:xfrm>
              <a:off x="3175248" y="685800"/>
              <a:ext cx="228600" cy="5562600"/>
              <a:chOff x="3175248" y="685800"/>
              <a:chExt cx="228600" cy="5562600"/>
            </a:xfrm>
          </p:grpSpPr>
          <p:sp>
            <p:nvSpPr>
              <p:cNvPr id="4" name="Line 30"/>
              <p:cNvSpPr>
                <a:spLocks noChangeShapeType="1"/>
              </p:cNvSpPr>
              <p:nvPr/>
            </p:nvSpPr>
            <p:spPr bwMode="auto">
              <a:xfrm>
                <a:off x="3175248" y="685800"/>
                <a:ext cx="0" cy="5562600"/>
              </a:xfrm>
              <a:prstGeom prst="line">
                <a:avLst/>
              </a:prstGeom>
              <a:ln w="57150">
                <a:headEnd/>
                <a:tailEnd/>
              </a:ln>
            </p:spPr>
            <p:style>
              <a:lnRef idx="3">
                <a:schemeClr val="accent2"/>
              </a:lnRef>
              <a:fillRef idx="0">
                <a:schemeClr val="accent2"/>
              </a:fillRef>
              <a:effectRef idx="2">
                <a:schemeClr val="accent2"/>
              </a:effectRef>
              <a:fontRef idx="minor">
                <a:schemeClr val="tx1"/>
              </a:fontRef>
            </p:style>
            <p:txBody>
              <a:bodyPr/>
              <a:lstStyle/>
              <a:p>
                <a:pPr>
                  <a:defRPr/>
                </a:pPr>
                <a:endParaRPr lang="th-TH" sz="2400">
                  <a:latin typeface="AngsanaUPC" pitchFamily="18" charset="-34"/>
                  <a:cs typeface="AngsanaUPC" pitchFamily="18" charset="-34"/>
                </a:endParaRPr>
              </a:p>
            </p:txBody>
          </p:sp>
          <p:sp>
            <p:nvSpPr>
              <p:cNvPr id="5" name="Line 31"/>
              <p:cNvSpPr>
                <a:spLocks noChangeShapeType="1"/>
              </p:cNvSpPr>
              <p:nvPr/>
            </p:nvSpPr>
            <p:spPr bwMode="auto">
              <a:xfrm>
                <a:off x="3175248" y="685800"/>
                <a:ext cx="228600" cy="0"/>
              </a:xfrm>
              <a:prstGeom prst="line">
                <a:avLst/>
              </a:prstGeom>
              <a:ln w="57150">
                <a:headEnd/>
                <a:tailEnd type="triangle" w="med" len="med"/>
              </a:ln>
            </p:spPr>
            <p:style>
              <a:lnRef idx="3">
                <a:schemeClr val="accent2"/>
              </a:lnRef>
              <a:fillRef idx="0">
                <a:schemeClr val="accent2"/>
              </a:fillRef>
              <a:effectRef idx="2">
                <a:schemeClr val="accent2"/>
              </a:effectRef>
              <a:fontRef idx="minor">
                <a:schemeClr val="tx1"/>
              </a:fontRef>
            </p:style>
            <p:txBody>
              <a:bodyPr/>
              <a:lstStyle/>
              <a:p>
                <a:pPr>
                  <a:defRPr/>
                </a:pPr>
                <a:endParaRPr lang="th-TH" sz="2400">
                  <a:latin typeface="AngsanaUPC" pitchFamily="18" charset="-34"/>
                  <a:cs typeface="AngsanaUPC" pitchFamily="18" charset="-34"/>
                </a:endParaRPr>
              </a:p>
            </p:txBody>
          </p:sp>
        </p:grpSp>
        <p:sp>
          <p:nvSpPr>
            <p:cNvPr id="7" name="Line 32"/>
            <p:cNvSpPr>
              <a:spLocks noChangeShapeType="1"/>
            </p:cNvSpPr>
            <p:nvPr/>
          </p:nvSpPr>
          <p:spPr bwMode="auto">
            <a:xfrm>
              <a:off x="3175248" y="4191000"/>
              <a:ext cx="228600" cy="0"/>
            </a:xfrm>
            <a:prstGeom prst="line">
              <a:avLst/>
            </a:prstGeom>
            <a:ln w="57150">
              <a:headEnd/>
              <a:tailEnd type="triangle" w="med" len="med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  <p:txBody>
            <a:bodyPr/>
            <a:lstStyle/>
            <a:p>
              <a:pPr>
                <a:defRPr/>
              </a:pPr>
              <a:endParaRPr lang="th-TH" sz="2400">
                <a:latin typeface="AngsanaUPC" pitchFamily="18" charset="-34"/>
                <a:cs typeface="AngsanaUPC" pitchFamily="18" charset="-34"/>
              </a:endParaRPr>
            </a:p>
          </p:txBody>
        </p:sp>
        <p:sp>
          <p:nvSpPr>
            <p:cNvPr id="9" name="Line 33"/>
            <p:cNvSpPr>
              <a:spLocks noChangeShapeType="1"/>
            </p:cNvSpPr>
            <p:nvPr/>
          </p:nvSpPr>
          <p:spPr bwMode="auto">
            <a:xfrm>
              <a:off x="3175248" y="6248400"/>
              <a:ext cx="228600" cy="0"/>
            </a:xfrm>
            <a:prstGeom prst="line">
              <a:avLst/>
            </a:prstGeom>
            <a:ln w="57150">
              <a:headEnd/>
              <a:tailEnd type="triangle" w="med" len="med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  <p:txBody>
            <a:bodyPr/>
            <a:lstStyle/>
            <a:p>
              <a:pPr>
                <a:defRPr/>
              </a:pPr>
              <a:endParaRPr lang="th-TH" sz="2400">
                <a:latin typeface="AngsanaUPC" pitchFamily="18" charset="-34"/>
                <a:cs typeface="AngsanaUPC" pitchFamily="18" charset="-34"/>
              </a:endParaRPr>
            </a:p>
          </p:txBody>
        </p:sp>
      </p:grpSp>
      <p:sp>
        <p:nvSpPr>
          <p:cNvPr id="10" name="Rectangle 7"/>
          <p:cNvSpPr>
            <a:spLocks noChangeArrowheads="1"/>
          </p:cNvSpPr>
          <p:nvPr/>
        </p:nvSpPr>
        <p:spPr bwMode="auto">
          <a:xfrm>
            <a:off x="5200650" y="76200"/>
            <a:ext cx="3657600" cy="120015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>
              <a:defRPr/>
            </a:pPr>
            <a:r>
              <a:rPr lang="th-TH" sz="2400" b="1" dirty="0">
                <a:latin typeface="AngsanaUPC" pitchFamily="18" charset="-34"/>
                <a:cs typeface="AngsanaUPC" pitchFamily="18" charset="-34"/>
              </a:rPr>
              <a:t>จัดให้มีรองอธิการบดีฝ่ายกิจการสภา       ทำหน้าที่เลขานุการสภาฯ</a:t>
            </a:r>
            <a:r>
              <a:rPr lang="en-US" sz="2400" b="1" dirty="0">
                <a:latin typeface="AngsanaUPC" pitchFamily="18" charset="-34"/>
                <a:cs typeface="AngsanaUPC" pitchFamily="18" charset="-34"/>
              </a:rPr>
              <a:t> </a:t>
            </a:r>
            <a:r>
              <a:rPr lang="th-TH" sz="2400" b="1" dirty="0">
                <a:latin typeface="AngsanaUPC" pitchFamily="18" charset="-34"/>
                <a:cs typeface="AngsanaUPC" pitchFamily="18" charset="-34"/>
              </a:rPr>
              <a:t>โดยไม่ทำหน้าที่บริหารอื่น</a:t>
            </a:r>
          </a:p>
        </p:txBody>
      </p:sp>
      <p:sp>
        <p:nvSpPr>
          <p:cNvPr id="11" name="Rectangle 8"/>
          <p:cNvSpPr>
            <a:spLocks noChangeArrowheads="1"/>
          </p:cNvSpPr>
          <p:nvPr/>
        </p:nvSpPr>
        <p:spPr bwMode="auto">
          <a:xfrm>
            <a:off x="5200650" y="1365250"/>
            <a:ext cx="3810000" cy="120015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>
              <a:defRPr/>
            </a:pPr>
            <a:r>
              <a:rPr lang="th-TH" sz="2400" b="1" dirty="0">
                <a:latin typeface="AngsanaUPC" pitchFamily="18" charset="-34"/>
                <a:cs typeface="AngsanaUPC" pitchFamily="18" charset="-34"/>
              </a:rPr>
              <a:t>จัดให้มีผู้อำนวยการสำนักงาน </a:t>
            </a:r>
          </a:p>
          <a:p>
            <a:pPr>
              <a:defRPr/>
            </a:pPr>
            <a:r>
              <a:rPr lang="th-TH" sz="2400" b="1" dirty="0">
                <a:latin typeface="AngsanaUPC" pitchFamily="18" charset="-34"/>
                <a:cs typeface="AngsanaUPC" pitchFamily="18" charset="-34"/>
              </a:rPr>
              <a:t>พร้อมเจ้าหน้าที่ประจำตามจำนวนที่จำเป็น ขนาดเล็ก  กะทัดรัด ประหยัดและมีคุณภาพ</a:t>
            </a:r>
          </a:p>
        </p:txBody>
      </p:sp>
      <p:sp>
        <p:nvSpPr>
          <p:cNvPr id="13" name="Rectangle 10"/>
          <p:cNvSpPr>
            <a:spLocks noChangeArrowheads="1"/>
          </p:cNvSpPr>
          <p:nvPr/>
        </p:nvSpPr>
        <p:spPr bwMode="auto">
          <a:xfrm>
            <a:off x="4954588" y="2730500"/>
            <a:ext cx="3141662" cy="461963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>
            <a:spAutoFit/>
          </a:bodyPr>
          <a:lstStyle/>
          <a:p>
            <a:pPr>
              <a:defRPr/>
            </a:pPr>
            <a:r>
              <a:rPr lang="th-TH" sz="2400" b="1" dirty="0">
                <a:latin typeface="AngsanaUPC" pitchFamily="18" charset="-34"/>
                <a:cs typeface="AngsanaUPC" pitchFamily="18" charset="-34"/>
              </a:rPr>
              <a:t>คณะกรรมการการเงินและทรัพย์สิน </a:t>
            </a:r>
          </a:p>
        </p:txBody>
      </p:sp>
      <p:sp>
        <p:nvSpPr>
          <p:cNvPr id="14" name="Rectangle 11"/>
          <p:cNvSpPr>
            <a:spLocks noChangeArrowheads="1"/>
          </p:cNvSpPr>
          <p:nvPr/>
        </p:nvSpPr>
        <p:spPr bwMode="auto">
          <a:xfrm>
            <a:off x="4954588" y="3263900"/>
            <a:ext cx="2781300" cy="461963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>
            <a:spAutoFit/>
          </a:bodyPr>
          <a:lstStyle/>
          <a:p>
            <a:pPr>
              <a:defRPr/>
            </a:pPr>
            <a:r>
              <a:rPr lang="th-TH" sz="2400" b="1" dirty="0">
                <a:latin typeface="AngsanaUPC" pitchFamily="18" charset="-34"/>
                <a:cs typeface="AngsanaUPC" pitchFamily="18" charset="-34"/>
              </a:rPr>
              <a:t>คณะกรรมการบริหารงานบุคคล</a:t>
            </a:r>
          </a:p>
        </p:txBody>
      </p:sp>
      <p:sp>
        <p:nvSpPr>
          <p:cNvPr id="16" name="Rectangle 12"/>
          <p:cNvSpPr>
            <a:spLocks noChangeArrowheads="1"/>
          </p:cNvSpPr>
          <p:nvPr/>
        </p:nvSpPr>
        <p:spPr bwMode="auto">
          <a:xfrm>
            <a:off x="4954588" y="3797300"/>
            <a:ext cx="3087687" cy="461963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>
            <a:spAutoFit/>
          </a:bodyPr>
          <a:lstStyle/>
          <a:p>
            <a:pPr>
              <a:defRPr/>
            </a:pPr>
            <a:r>
              <a:rPr lang="th-TH" sz="2400" b="1" dirty="0">
                <a:latin typeface="AngsanaUPC" pitchFamily="18" charset="-34"/>
                <a:cs typeface="AngsanaUPC" pitchFamily="18" charset="-34"/>
              </a:rPr>
              <a:t>คณะกรรมการตำแหน่งทางวิชาการ </a:t>
            </a:r>
          </a:p>
        </p:txBody>
      </p:sp>
      <p:sp>
        <p:nvSpPr>
          <p:cNvPr id="18" name="Rectangle 13"/>
          <p:cNvSpPr>
            <a:spLocks noChangeArrowheads="1"/>
          </p:cNvSpPr>
          <p:nvPr/>
        </p:nvSpPr>
        <p:spPr bwMode="auto">
          <a:xfrm>
            <a:off x="4954588" y="4300538"/>
            <a:ext cx="3505200" cy="83185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>
              <a:defRPr/>
            </a:pPr>
            <a:r>
              <a:rPr lang="th-TH" sz="2400" b="1" dirty="0">
                <a:latin typeface="AngsanaUPC" pitchFamily="18" charset="-34"/>
                <a:cs typeface="AngsanaUPC" pitchFamily="18" charset="-34"/>
              </a:rPr>
              <a:t>คณะกรรมการติดตาม ตรวจสอบและประเมินผล (</a:t>
            </a:r>
            <a:r>
              <a:rPr lang="en-US" sz="2400" b="1" dirty="0">
                <a:latin typeface="AngsanaUPC" pitchFamily="18" charset="-34"/>
                <a:cs typeface="AngsanaUPC" pitchFamily="18" charset="-34"/>
              </a:rPr>
              <a:t>AUDIT COMMITTEE</a:t>
            </a:r>
            <a:r>
              <a:rPr lang="th-TH" sz="2400" b="1" dirty="0">
                <a:latin typeface="AngsanaUPC" pitchFamily="18" charset="-34"/>
                <a:cs typeface="AngsanaUPC" pitchFamily="18" charset="-34"/>
              </a:rPr>
              <a:t>) </a:t>
            </a:r>
          </a:p>
        </p:txBody>
      </p:sp>
      <p:sp>
        <p:nvSpPr>
          <p:cNvPr id="20" name="Rectangle 14"/>
          <p:cNvSpPr>
            <a:spLocks noChangeArrowheads="1"/>
          </p:cNvSpPr>
          <p:nvPr/>
        </p:nvSpPr>
        <p:spPr bwMode="auto">
          <a:xfrm>
            <a:off x="4954588" y="5199063"/>
            <a:ext cx="4046537" cy="461962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>
              <a:defRPr/>
            </a:pPr>
            <a:r>
              <a:rPr lang="th-TH" sz="2400" b="1" dirty="0">
                <a:latin typeface="AngsanaUPC" pitchFamily="18" charset="-34"/>
                <a:cs typeface="AngsanaUPC" pitchFamily="18" charset="-34"/>
              </a:rPr>
              <a:t>คณะกรรมการส่งเสริมกิจการสถาบันอุดมศึกษา </a:t>
            </a:r>
          </a:p>
        </p:txBody>
      </p:sp>
      <p:sp>
        <p:nvSpPr>
          <p:cNvPr id="22" name="Rectangle 5"/>
          <p:cNvSpPr>
            <a:spLocks noChangeArrowheads="1"/>
          </p:cNvSpPr>
          <p:nvPr/>
        </p:nvSpPr>
        <p:spPr bwMode="auto">
          <a:xfrm>
            <a:off x="1928813" y="2286000"/>
            <a:ext cx="1158875" cy="2308225"/>
          </a:xfrm>
          <a:prstGeom prst="rect">
            <a:avLst/>
          </a:prstGeom>
          <a:ln>
            <a:solidFill>
              <a:srgbClr val="FFC000"/>
            </a:solidFill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 algn="ctr">
              <a:defRPr/>
            </a:pPr>
            <a:r>
              <a:rPr lang="th-TH" sz="2400" b="1" dirty="0">
                <a:latin typeface="AngsanaUPC" pitchFamily="18" charset="-34"/>
                <a:cs typeface="AngsanaUPC" pitchFamily="18" charset="-34"/>
              </a:rPr>
              <a:t>การจัดองค์กร</a:t>
            </a:r>
            <a:r>
              <a:rPr lang="en-US" sz="2400" b="1" dirty="0">
                <a:latin typeface="AngsanaUPC" pitchFamily="18" charset="-34"/>
                <a:cs typeface="AngsanaUPC" pitchFamily="18" charset="-34"/>
              </a:rPr>
              <a:t> </a:t>
            </a:r>
            <a:r>
              <a:rPr lang="th-TH" sz="2400" b="1" dirty="0">
                <a:latin typeface="AngsanaUPC" pitchFamily="18" charset="-34"/>
                <a:cs typeface="AngsanaUPC" pitchFamily="18" charset="-34"/>
              </a:rPr>
              <a:t>ส่วนงานและบุคลากรของสภา </a:t>
            </a:r>
          </a:p>
        </p:txBody>
      </p:sp>
      <p:sp>
        <p:nvSpPr>
          <p:cNvPr id="23" name="Text Box 9"/>
          <p:cNvSpPr txBox="1">
            <a:spLocks noChangeArrowheads="1"/>
          </p:cNvSpPr>
          <p:nvPr/>
        </p:nvSpPr>
        <p:spPr bwMode="auto">
          <a:xfrm>
            <a:off x="8716963" y="6453188"/>
            <a:ext cx="384175" cy="338137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>
              <a:defRPr/>
            </a:pPr>
            <a:r>
              <a:rPr lang="th-TH" sz="1600" b="1" dirty="0">
                <a:latin typeface="AngsanaUPC" pitchFamily="18" charset="-34"/>
                <a:cs typeface="JasmineUPC" pitchFamily="18" charset="-34"/>
              </a:rPr>
              <a:t>10</a:t>
            </a:r>
          </a:p>
        </p:txBody>
      </p:sp>
      <p:grpSp>
        <p:nvGrpSpPr>
          <p:cNvPr id="28" name="Group 36"/>
          <p:cNvGrpSpPr>
            <a:grpSpLocks/>
          </p:cNvGrpSpPr>
          <p:nvPr/>
        </p:nvGrpSpPr>
        <p:grpSpPr bwMode="auto">
          <a:xfrm>
            <a:off x="4746625" y="541338"/>
            <a:ext cx="485775" cy="1447800"/>
            <a:chOff x="4746884" y="541040"/>
            <a:chExt cx="485764" cy="1447800"/>
          </a:xfrm>
        </p:grpSpPr>
        <p:sp>
          <p:nvSpPr>
            <p:cNvPr id="12" name="Line 36"/>
            <p:cNvSpPr>
              <a:spLocks noChangeShapeType="1"/>
            </p:cNvSpPr>
            <p:nvPr/>
          </p:nvSpPr>
          <p:spPr bwMode="auto">
            <a:xfrm>
              <a:off x="4991353" y="1988840"/>
              <a:ext cx="228595" cy="0"/>
            </a:xfrm>
            <a:prstGeom prst="line">
              <a:avLst/>
            </a:prstGeom>
            <a:ln>
              <a:headEnd/>
              <a:tailEnd type="triangle" w="med" len="med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  <p:txBody>
            <a:bodyPr/>
            <a:lstStyle/>
            <a:p>
              <a:pPr>
                <a:defRPr/>
              </a:pPr>
              <a:endParaRPr lang="th-TH" sz="2400">
                <a:latin typeface="AngsanaUPC" pitchFamily="18" charset="-34"/>
                <a:cs typeface="AngsanaUPC" pitchFamily="18" charset="-34"/>
              </a:endParaRPr>
            </a:p>
          </p:txBody>
        </p:sp>
        <p:grpSp>
          <p:nvGrpSpPr>
            <p:cNvPr id="12320" name="กลุ่ม 54"/>
            <p:cNvGrpSpPr>
              <a:grpSpLocks/>
            </p:cNvGrpSpPr>
            <p:nvPr/>
          </p:nvGrpSpPr>
          <p:grpSpPr bwMode="auto">
            <a:xfrm>
              <a:off x="4746884" y="541040"/>
              <a:ext cx="485764" cy="1447800"/>
              <a:chOff x="4746884" y="541040"/>
              <a:chExt cx="485764" cy="1447800"/>
            </a:xfrm>
          </p:grpSpPr>
          <p:sp>
            <p:nvSpPr>
              <p:cNvPr id="25" name="Line 34"/>
              <p:cNvSpPr>
                <a:spLocks noChangeShapeType="1"/>
              </p:cNvSpPr>
              <p:nvPr/>
            </p:nvSpPr>
            <p:spPr bwMode="auto">
              <a:xfrm>
                <a:off x="5004053" y="541040"/>
                <a:ext cx="0" cy="1447800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3">
                <a:schemeClr val="accent2"/>
              </a:lnRef>
              <a:fillRef idx="0">
                <a:schemeClr val="accent2"/>
              </a:fillRef>
              <a:effectRef idx="2">
                <a:schemeClr val="accent2"/>
              </a:effectRef>
              <a:fontRef idx="minor">
                <a:schemeClr val="tx1"/>
              </a:fontRef>
            </p:style>
            <p:txBody>
              <a:bodyPr/>
              <a:lstStyle/>
              <a:p>
                <a:pPr>
                  <a:defRPr/>
                </a:pPr>
                <a:endParaRPr lang="th-TH" sz="2400">
                  <a:latin typeface="AngsanaUPC" pitchFamily="18" charset="-34"/>
                  <a:cs typeface="AngsanaUPC" pitchFamily="18" charset="-34"/>
                </a:endParaRPr>
              </a:p>
            </p:txBody>
          </p:sp>
          <p:sp>
            <p:nvSpPr>
              <p:cNvPr id="26" name="Line 35"/>
              <p:cNvSpPr>
                <a:spLocks noChangeShapeType="1"/>
              </p:cNvSpPr>
              <p:nvPr/>
            </p:nvSpPr>
            <p:spPr bwMode="auto">
              <a:xfrm>
                <a:off x="5004053" y="541040"/>
                <a:ext cx="228595" cy="0"/>
              </a:xfrm>
              <a:prstGeom prst="line">
                <a:avLst/>
              </a:prstGeom>
              <a:ln>
                <a:headEnd/>
                <a:tailEnd type="triangle" w="med" len="med"/>
              </a:ln>
            </p:spPr>
            <p:style>
              <a:lnRef idx="3">
                <a:schemeClr val="accent2"/>
              </a:lnRef>
              <a:fillRef idx="0">
                <a:schemeClr val="accent2"/>
              </a:fillRef>
              <a:effectRef idx="2">
                <a:schemeClr val="accent2"/>
              </a:effectRef>
              <a:fontRef idx="minor">
                <a:schemeClr val="tx1"/>
              </a:fontRef>
            </p:style>
            <p:txBody>
              <a:bodyPr/>
              <a:lstStyle/>
              <a:p>
                <a:pPr>
                  <a:defRPr/>
                </a:pPr>
                <a:endParaRPr lang="th-TH" sz="2400">
                  <a:latin typeface="AngsanaUPC" pitchFamily="18" charset="-34"/>
                  <a:cs typeface="AngsanaUPC" pitchFamily="18" charset="-34"/>
                </a:endParaRPr>
              </a:p>
            </p:txBody>
          </p:sp>
          <p:sp>
            <p:nvSpPr>
              <p:cNvPr id="27" name="Line 31"/>
              <p:cNvSpPr>
                <a:spLocks noChangeShapeType="1"/>
              </p:cNvSpPr>
              <p:nvPr/>
            </p:nvSpPr>
            <p:spPr bwMode="auto">
              <a:xfrm>
                <a:off x="4746884" y="693440"/>
                <a:ext cx="228595" cy="0"/>
              </a:xfrm>
              <a:prstGeom prst="line">
                <a:avLst/>
              </a:prstGeom>
              <a:ln>
                <a:headEnd/>
                <a:tailEnd type="triangle" w="med" len="med"/>
              </a:ln>
            </p:spPr>
            <p:style>
              <a:lnRef idx="3">
                <a:schemeClr val="accent2"/>
              </a:lnRef>
              <a:fillRef idx="0">
                <a:schemeClr val="accent2"/>
              </a:fillRef>
              <a:effectRef idx="2">
                <a:schemeClr val="accent2"/>
              </a:effectRef>
              <a:fontRef idx="minor">
                <a:schemeClr val="tx1"/>
              </a:fontRef>
            </p:style>
            <p:txBody>
              <a:bodyPr/>
              <a:lstStyle/>
              <a:p>
                <a:pPr>
                  <a:defRPr/>
                </a:pPr>
                <a:endParaRPr lang="th-TH" sz="2400">
                  <a:latin typeface="AngsanaUPC" pitchFamily="18" charset="-34"/>
                  <a:cs typeface="AngsanaUPC" pitchFamily="18" charset="-34"/>
                </a:endParaRPr>
              </a:p>
            </p:txBody>
          </p:sp>
        </p:grpSp>
      </p:grpSp>
      <p:grpSp>
        <p:nvGrpSpPr>
          <p:cNvPr id="33" name="Group 35"/>
          <p:cNvGrpSpPr>
            <a:grpSpLocks/>
          </p:cNvGrpSpPr>
          <p:nvPr/>
        </p:nvGrpSpPr>
        <p:grpSpPr bwMode="auto">
          <a:xfrm>
            <a:off x="4500563" y="2882900"/>
            <a:ext cx="473075" cy="2514600"/>
            <a:chOff x="4500563" y="2882900"/>
            <a:chExt cx="473075" cy="2514600"/>
          </a:xfrm>
        </p:grpSpPr>
        <p:sp>
          <p:nvSpPr>
            <p:cNvPr id="15" name="Line 39"/>
            <p:cNvSpPr>
              <a:spLocks noChangeShapeType="1"/>
            </p:cNvSpPr>
            <p:nvPr/>
          </p:nvSpPr>
          <p:spPr bwMode="auto">
            <a:xfrm>
              <a:off x="4745038" y="3492500"/>
              <a:ext cx="228600" cy="0"/>
            </a:xfrm>
            <a:prstGeom prst="line">
              <a:avLst/>
            </a:prstGeom>
            <a:ln>
              <a:headEnd/>
              <a:tailEnd type="triangle" w="med" len="med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  <p:txBody>
            <a:bodyPr/>
            <a:lstStyle/>
            <a:p>
              <a:pPr>
                <a:defRPr/>
              </a:pPr>
              <a:endParaRPr lang="th-TH" sz="2400">
                <a:latin typeface="AngsanaUPC" pitchFamily="18" charset="-34"/>
                <a:cs typeface="AngsanaUPC" pitchFamily="18" charset="-34"/>
              </a:endParaRPr>
            </a:p>
          </p:txBody>
        </p:sp>
        <p:sp>
          <p:nvSpPr>
            <p:cNvPr id="17" name="Line 40"/>
            <p:cNvSpPr>
              <a:spLocks noChangeShapeType="1"/>
            </p:cNvSpPr>
            <p:nvPr/>
          </p:nvSpPr>
          <p:spPr bwMode="auto">
            <a:xfrm>
              <a:off x="4745038" y="4025900"/>
              <a:ext cx="228600" cy="0"/>
            </a:xfrm>
            <a:prstGeom prst="line">
              <a:avLst/>
            </a:prstGeom>
            <a:ln>
              <a:headEnd/>
              <a:tailEnd type="triangle" w="med" len="med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  <p:txBody>
            <a:bodyPr/>
            <a:lstStyle/>
            <a:p>
              <a:pPr>
                <a:defRPr/>
              </a:pPr>
              <a:endParaRPr lang="th-TH" sz="2400">
                <a:latin typeface="AngsanaUPC" pitchFamily="18" charset="-34"/>
                <a:cs typeface="AngsanaUPC" pitchFamily="18" charset="-34"/>
              </a:endParaRPr>
            </a:p>
          </p:txBody>
        </p:sp>
        <p:sp>
          <p:nvSpPr>
            <p:cNvPr id="19" name="Line 41"/>
            <p:cNvSpPr>
              <a:spLocks noChangeShapeType="1"/>
            </p:cNvSpPr>
            <p:nvPr/>
          </p:nvSpPr>
          <p:spPr bwMode="auto">
            <a:xfrm>
              <a:off x="4745038" y="4787900"/>
              <a:ext cx="228600" cy="0"/>
            </a:xfrm>
            <a:prstGeom prst="line">
              <a:avLst/>
            </a:prstGeom>
            <a:ln>
              <a:headEnd/>
              <a:tailEnd type="triangle" w="med" len="med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  <p:txBody>
            <a:bodyPr/>
            <a:lstStyle/>
            <a:p>
              <a:pPr>
                <a:defRPr/>
              </a:pPr>
              <a:endParaRPr lang="th-TH" sz="2400">
                <a:latin typeface="AngsanaUPC" pitchFamily="18" charset="-34"/>
                <a:cs typeface="AngsanaUPC" pitchFamily="18" charset="-34"/>
              </a:endParaRPr>
            </a:p>
          </p:txBody>
        </p:sp>
        <p:sp>
          <p:nvSpPr>
            <p:cNvPr id="21" name="Line 42"/>
            <p:cNvSpPr>
              <a:spLocks noChangeShapeType="1"/>
            </p:cNvSpPr>
            <p:nvPr/>
          </p:nvSpPr>
          <p:spPr bwMode="auto">
            <a:xfrm>
              <a:off x="4760913" y="5397500"/>
              <a:ext cx="212725" cy="0"/>
            </a:xfrm>
            <a:prstGeom prst="line">
              <a:avLst/>
            </a:prstGeom>
            <a:ln>
              <a:headEnd/>
              <a:tailEnd type="triangle" w="med" len="med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  <p:txBody>
            <a:bodyPr/>
            <a:lstStyle/>
            <a:p>
              <a:pPr>
                <a:defRPr/>
              </a:pPr>
              <a:endParaRPr lang="th-TH" sz="2400">
                <a:latin typeface="AngsanaUPC" pitchFamily="18" charset="-34"/>
                <a:cs typeface="AngsanaUPC" pitchFamily="18" charset="-34"/>
              </a:endParaRPr>
            </a:p>
          </p:txBody>
        </p:sp>
        <p:grpSp>
          <p:nvGrpSpPr>
            <p:cNvPr id="12315" name="กลุ่ม 55"/>
            <p:cNvGrpSpPr>
              <a:grpSpLocks/>
            </p:cNvGrpSpPr>
            <p:nvPr/>
          </p:nvGrpSpPr>
          <p:grpSpPr bwMode="auto">
            <a:xfrm>
              <a:off x="4500563" y="2882900"/>
              <a:ext cx="473075" cy="2514600"/>
              <a:chOff x="4746884" y="2883420"/>
              <a:chExt cx="473188" cy="2514600"/>
            </a:xfrm>
          </p:grpSpPr>
          <p:sp>
            <p:nvSpPr>
              <p:cNvPr id="29" name="Line 37"/>
              <p:cNvSpPr>
                <a:spLocks noChangeShapeType="1"/>
              </p:cNvSpPr>
              <p:nvPr/>
            </p:nvSpPr>
            <p:spPr bwMode="auto">
              <a:xfrm>
                <a:off x="5004120" y="2883420"/>
                <a:ext cx="0" cy="2514600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3">
                <a:schemeClr val="accent2"/>
              </a:lnRef>
              <a:fillRef idx="0">
                <a:schemeClr val="accent2"/>
              </a:fillRef>
              <a:effectRef idx="2">
                <a:schemeClr val="accent2"/>
              </a:effectRef>
              <a:fontRef idx="minor">
                <a:schemeClr val="tx1"/>
              </a:fontRef>
            </p:style>
            <p:txBody>
              <a:bodyPr/>
              <a:lstStyle/>
              <a:p>
                <a:pPr>
                  <a:defRPr/>
                </a:pPr>
                <a:endParaRPr lang="th-TH" sz="2400">
                  <a:latin typeface="AngsanaUPC" pitchFamily="18" charset="-34"/>
                  <a:cs typeface="AngsanaUPC" pitchFamily="18" charset="-34"/>
                </a:endParaRPr>
              </a:p>
            </p:txBody>
          </p:sp>
          <p:sp>
            <p:nvSpPr>
              <p:cNvPr id="30" name="Line 38"/>
              <p:cNvSpPr>
                <a:spLocks noChangeShapeType="1"/>
              </p:cNvSpPr>
              <p:nvPr/>
            </p:nvSpPr>
            <p:spPr bwMode="auto">
              <a:xfrm>
                <a:off x="4991417" y="2883420"/>
                <a:ext cx="228655" cy="0"/>
              </a:xfrm>
              <a:prstGeom prst="line">
                <a:avLst/>
              </a:prstGeom>
              <a:ln>
                <a:headEnd/>
                <a:tailEnd type="triangle" w="med" len="med"/>
              </a:ln>
            </p:spPr>
            <p:style>
              <a:lnRef idx="3">
                <a:schemeClr val="accent2"/>
              </a:lnRef>
              <a:fillRef idx="0">
                <a:schemeClr val="accent2"/>
              </a:fillRef>
              <a:effectRef idx="2">
                <a:schemeClr val="accent2"/>
              </a:effectRef>
              <a:fontRef idx="minor">
                <a:schemeClr val="tx1"/>
              </a:fontRef>
            </p:style>
            <p:txBody>
              <a:bodyPr/>
              <a:lstStyle/>
              <a:p>
                <a:pPr>
                  <a:defRPr/>
                </a:pPr>
                <a:endParaRPr lang="th-TH" sz="2400">
                  <a:latin typeface="AngsanaUPC" pitchFamily="18" charset="-34"/>
                  <a:cs typeface="AngsanaUPC" pitchFamily="18" charset="-34"/>
                </a:endParaRPr>
              </a:p>
            </p:txBody>
          </p:sp>
          <p:sp>
            <p:nvSpPr>
              <p:cNvPr id="31" name="Line 31"/>
              <p:cNvSpPr>
                <a:spLocks noChangeShapeType="1"/>
              </p:cNvSpPr>
              <p:nvPr/>
            </p:nvSpPr>
            <p:spPr bwMode="auto">
              <a:xfrm>
                <a:off x="4746884" y="4221683"/>
                <a:ext cx="228655" cy="0"/>
              </a:xfrm>
              <a:prstGeom prst="line">
                <a:avLst/>
              </a:prstGeom>
              <a:ln>
                <a:headEnd/>
                <a:tailEnd type="triangle" w="med" len="med"/>
              </a:ln>
            </p:spPr>
            <p:style>
              <a:lnRef idx="3">
                <a:schemeClr val="accent2"/>
              </a:lnRef>
              <a:fillRef idx="0">
                <a:schemeClr val="accent2"/>
              </a:fillRef>
              <a:effectRef idx="2">
                <a:schemeClr val="accent2"/>
              </a:effectRef>
              <a:fontRef idx="minor">
                <a:schemeClr val="tx1"/>
              </a:fontRef>
            </p:style>
            <p:txBody>
              <a:bodyPr/>
              <a:lstStyle/>
              <a:p>
                <a:pPr>
                  <a:defRPr/>
                </a:pPr>
                <a:endParaRPr lang="th-TH" sz="2400">
                  <a:latin typeface="AngsanaUPC" pitchFamily="18" charset="-34"/>
                  <a:cs typeface="AngsanaUPC" pitchFamily="18" charset="-34"/>
                </a:endParaRPr>
              </a:p>
            </p:txBody>
          </p:sp>
        </p:grpSp>
      </p:grpSp>
      <p:sp>
        <p:nvSpPr>
          <p:cNvPr id="35" name="Rectangle 4"/>
          <p:cNvSpPr>
            <a:spLocks noChangeArrowheads="1"/>
          </p:cNvSpPr>
          <p:nvPr/>
        </p:nvSpPr>
        <p:spPr bwMode="auto">
          <a:xfrm>
            <a:off x="71406" y="1820655"/>
            <a:ext cx="1476828" cy="3108543"/>
          </a:xfrm>
          <a:prstGeom prst="rect">
            <a:avLst/>
          </a:prstGeom>
          <a:solidFill>
            <a:srgbClr val="FFCC66"/>
          </a:solidFill>
          <a:ln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 algn="ctr">
              <a:defRPr/>
            </a:pPr>
            <a:r>
              <a:rPr lang="en-US" sz="2800" b="1" dirty="0">
                <a:latin typeface="AngsanaUPC" pitchFamily="18" charset="-34"/>
                <a:cs typeface="AngsanaUPC" pitchFamily="18" charset="-34"/>
              </a:rPr>
              <a:t>V.1</a:t>
            </a:r>
            <a:r>
              <a:rPr lang="th-TH" sz="2800" b="1" dirty="0">
                <a:latin typeface="AngsanaUPC" pitchFamily="18" charset="-34"/>
                <a:cs typeface="AngsanaUPC" pitchFamily="18" charset="-34"/>
              </a:rPr>
              <a:t>  </a:t>
            </a:r>
            <a:endParaRPr lang="en-US" sz="2800" b="1" dirty="0">
              <a:latin typeface="AngsanaUPC" pitchFamily="18" charset="-34"/>
              <a:cs typeface="AngsanaUPC" pitchFamily="18" charset="-34"/>
            </a:endParaRPr>
          </a:p>
          <a:p>
            <a:pPr algn="ctr">
              <a:defRPr/>
            </a:pPr>
            <a:r>
              <a:rPr lang="th-TH" sz="2800" b="1" dirty="0">
                <a:latin typeface="AngsanaUPC" pitchFamily="18" charset="-34"/>
                <a:cs typeface="AngsanaUPC" pitchFamily="18" charset="-34"/>
              </a:rPr>
              <a:t>การปฏิรูปการดำเนินงานของสภาสถาบัน</a:t>
            </a:r>
          </a:p>
          <a:p>
            <a:pPr algn="ctr">
              <a:defRPr/>
            </a:pPr>
            <a:r>
              <a:rPr lang="th-TH" sz="2800" b="1" dirty="0">
                <a:latin typeface="AngsanaUPC" pitchFamily="18" charset="-34"/>
                <a:cs typeface="AngsanaUPC" pitchFamily="18" charset="-34"/>
              </a:rPr>
              <a:t>อุดมศึกษา</a:t>
            </a:r>
          </a:p>
        </p:txBody>
      </p:sp>
      <p:sp>
        <p:nvSpPr>
          <p:cNvPr id="38" name="Right Arrow 37"/>
          <p:cNvSpPr/>
          <p:nvPr/>
        </p:nvSpPr>
        <p:spPr bwMode="auto">
          <a:xfrm>
            <a:off x="1571604" y="3143248"/>
            <a:ext cx="357190" cy="357190"/>
          </a:xfrm>
          <a:prstGeom prst="rightArrow">
            <a:avLst/>
          </a:prstGeom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>
              <a:defRPr/>
            </a:pPr>
            <a:endParaRPr lang="en-US">
              <a:solidFill>
                <a:schemeClr val="tx1"/>
              </a:solidFill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3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2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4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5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 nodeType="clickPar">
                      <p:stCondLst>
                        <p:cond delay="indefinite"/>
                      </p:stCondLst>
                      <p:childTnLst>
                        <p:par>
                          <p:cTn id="5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6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 nodeType="clickPar">
                      <p:stCondLst>
                        <p:cond delay="indefinite"/>
                      </p:stCondLst>
                      <p:childTnLst>
                        <p:par>
                          <p:cTn id="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6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 nodeType="clickPar">
                      <p:stCondLst>
                        <p:cond delay="indefinite"/>
                      </p:stCondLst>
                      <p:childTnLst>
                        <p:par>
                          <p:cTn id="6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6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6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 nodeType="clickPar">
                      <p:stCondLst>
                        <p:cond delay="indefinite"/>
                      </p:stCondLst>
                      <p:childTnLst>
                        <p:par>
                          <p:cTn id="7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 nodeType="clickPar">
                      <p:stCondLst>
                        <p:cond delay="indefinite"/>
                      </p:stCondLst>
                      <p:childTnLst>
                        <p:par>
                          <p:cTn id="7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6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6" grpId="0" animBg="1"/>
      <p:bldP spid="8" grpId="0" animBg="1"/>
      <p:bldP spid="10" grpId="0" animBg="1"/>
      <p:bldP spid="11" grpId="0" animBg="1"/>
      <p:bldP spid="13" grpId="0" animBg="1"/>
      <p:bldP spid="14" grpId="0" animBg="1"/>
      <p:bldP spid="16" grpId="0" animBg="1"/>
      <p:bldP spid="18" grpId="0" animBg="1"/>
      <p:bldP spid="20" grpId="0" animBg="1"/>
      <p:bldP spid="22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ChangeArrowheads="1"/>
          </p:cNvSpPr>
          <p:nvPr/>
        </p:nvSpPr>
        <p:spPr bwMode="auto">
          <a:xfrm>
            <a:off x="2268538" y="2811463"/>
            <a:ext cx="1727200" cy="831850"/>
          </a:xfrm>
          <a:prstGeom prst="rect">
            <a:avLst/>
          </a:prstGeom>
          <a:ln>
            <a:solidFill>
              <a:srgbClr val="FFC000"/>
            </a:solidFill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 algn="ctr">
              <a:defRPr/>
            </a:pPr>
            <a:r>
              <a:rPr lang="th-TH" sz="2400" b="1" dirty="0">
                <a:latin typeface="AngsanaUPC" pitchFamily="18" charset="-34"/>
                <a:cs typeface="AngsanaUPC" pitchFamily="18" charset="-34"/>
              </a:rPr>
              <a:t>การประชุมสภาสถาบันอุดมศึกษา</a:t>
            </a:r>
          </a:p>
        </p:txBody>
      </p:sp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4357688" y="798513"/>
            <a:ext cx="3500437" cy="830262"/>
          </a:xfrm>
          <a:prstGeom prst="rect">
            <a:avLst/>
          </a:prstGeom>
          <a:ln>
            <a:solidFill>
              <a:srgbClr val="FFC000"/>
            </a:solidFill>
            <a:headEnd/>
            <a:tailEnd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 algn="ctr">
              <a:defRPr/>
            </a:pPr>
            <a:r>
              <a:rPr lang="th-TH" sz="2400" b="1" dirty="0">
                <a:latin typeface="AngsanaUPC" pitchFamily="18" charset="-34"/>
                <a:cs typeface="AngsanaUPC" pitchFamily="18" charset="-34"/>
              </a:rPr>
              <a:t>ปฏิทินการประชุมสภาฯ ที่กำหนดไว้ล่วงหน้าตลอดปี </a:t>
            </a:r>
          </a:p>
        </p:txBody>
      </p:sp>
      <p:sp>
        <p:nvSpPr>
          <p:cNvPr id="10" name="Rectangle 7"/>
          <p:cNvSpPr>
            <a:spLocks noChangeArrowheads="1"/>
          </p:cNvSpPr>
          <p:nvPr/>
        </p:nvSpPr>
        <p:spPr bwMode="auto">
          <a:xfrm>
            <a:off x="4357688" y="2093913"/>
            <a:ext cx="4572000" cy="830262"/>
          </a:xfrm>
          <a:prstGeom prst="rect">
            <a:avLst/>
          </a:prstGeom>
          <a:ln>
            <a:solidFill>
              <a:srgbClr val="FFC000"/>
            </a:solidFill>
            <a:headEnd/>
            <a:tailEnd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 algn="ctr">
              <a:defRPr/>
            </a:pPr>
            <a:r>
              <a:rPr lang="th-TH" sz="2400" b="1" dirty="0">
                <a:latin typeface="AngsanaUPC" pitchFamily="18" charset="-34"/>
                <a:cs typeface="AngsanaUPC" pitchFamily="18" charset="-34"/>
              </a:rPr>
              <a:t>ปรับปรุงการจัดระเบียบวาระการประชุม เน้นเรื่องสำคัญที่สภาฯ</a:t>
            </a:r>
            <a:r>
              <a:rPr lang="en-US" sz="2400" b="1" dirty="0">
                <a:latin typeface="AngsanaUPC" pitchFamily="18" charset="-34"/>
                <a:cs typeface="AngsanaUPC" pitchFamily="18" charset="-34"/>
              </a:rPr>
              <a:t> </a:t>
            </a:r>
            <a:r>
              <a:rPr lang="th-TH" sz="2400" b="1" dirty="0">
                <a:latin typeface="AngsanaUPC" pitchFamily="18" charset="-34"/>
                <a:cs typeface="AngsanaUPC" pitchFamily="18" charset="-34"/>
              </a:rPr>
              <a:t>ต้องอนุมัติเองและเรื่องเชิงนโยบาย </a:t>
            </a:r>
          </a:p>
        </p:txBody>
      </p:sp>
      <p:sp>
        <p:nvSpPr>
          <p:cNvPr id="12" name="Rectangle 8"/>
          <p:cNvSpPr>
            <a:spLocks noChangeArrowheads="1"/>
          </p:cNvSpPr>
          <p:nvPr/>
        </p:nvSpPr>
        <p:spPr bwMode="auto">
          <a:xfrm>
            <a:off x="4381500" y="3300413"/>
            <a:ext cx="4548188" cy="1200150"/>
          </a:xfrm>
          <a:prstGeom prst="rect">
            <a:avLst/>
          </a:prstGeom>
          <a:ln>
            <a:solidFill>
              <a:srgbClr val="FFC000"/>
            </a:solidFill>
            <a:headEnd/>
            <a:tailEnd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 algn="ctr">
              <a:defRPr/>
            </a:pPr>
            <a:r>
              <a:rPr lang="th-TH" sz="2400" b="1" dirty="0">
                <a:latin typeface="AngsanaUPC" pitchFamily="18" charset="-34"/>
                <a:cs typeface="AngsanaUPC" pitchFamily="18" charset="-34"/>
              </a:rPr>
              <a:t>เอกสารประกอบวาระประชุม สรุปประเด็นชัดเจน </a:t>
            </a:r>
          </a:p>
          <a:p>
            <a:pPr algn="ctr">
              <a:defRPr/>
            </a:pPr>
            <a:r>
              <a:rPr lang="th-TH" sz="2400" b="1" dirty="0">
                <a:latin typeface="AngsanaUPC" pitchFamily="18" charset="-34"/>
                <a:cs typeface="AngsanaUPC" pitchFamily="18" charset="-34"/>
              </a:rPr>
              <a:t>มีข้อมูลประกอบครบถ้วนและส่งล่วงหน้าไม่น้อยกว่า 5 วันทำการก่อนวันประชุม</a:t>
            </a:r>
          </a:p>
        </p:txBody>
      </p:sp>
      <p:sp>
        <p:nvSpPr>
          <p:cNvPr id="14" name="Rectangle 8"/>
          <p:cNvSpPr>
            <a:spLocks noChangeArrowheads="1"/>
          </p:cNvSpPr>
          <p:nvPr/>
        </p:nvSpPr>
        <p:spPr bwMode="auto">
          <a:xfrm>
            <a:off x="4392613" y="5084763"/>
            <a:ext cx="4608512" cy="831850"/>
          </a:xfrm>
          <a:prstGeom prst="rect">
            <a:avLst/>
          </a:prstGeom>
          <a:ln>
            <a:solidFill>
              <a:srgbClr val="FFC000"/>
            </a:solidFill>
            <a:headEnd/>
            <a:tailEnd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 algn="ctr">
              <a:defRPr/>
            </a:pPr>
            <a:r>
              <a:rPr lang="th-TH" sz="2400" b="1" dirty="0">
                <a:latin typeface="AngsanaUPC" pitchFamily="18" charset="-34"/>
                <a:cs typeface="AngsanaUPC" pitchFamily="18" charset="-34"/>
              </a:rPr>
              <a:t>การมีส่วนร่วม มีความเป็นอิสระ และความรับผิดชอบต่อการแสดงข้อคิดเห็นของกรรมการสภา</a:t>
            </a:r>
          </a:p>
        </p:txBody>
      </p:sp>
      <p:grpSp>
        <p:nvGrpSpPr>
          <p:cNvPr id="3" name="Group 17"/>
          <p:cNvGrpSpPr>
            <a:grpSpLocks/>
          </p:cNvGrpSpPr>
          <p:nvPr/>
        </p:nvGrpSpPr>
        <p:grpSpPr bwMode="auto">
          <a:xfrm>
            <a:off x="4071938" y="1196975"/>
            <a:ext cx="304800" cy="4319588"/>
            <a:chOff x="4123184" y="1196752"/>
            <a:chExt cx="304800" cy="4320480"/>
          </a:xfrm>
        </p:grpSpPr>
        <p:grpSp>
          <p:nvGrpSpPr>
            <p:cNvPr id="13327" name="กลุ่ม 33"/>
            <p:cNvGrpSpPr>
              <a:grpSpLocks/>
            </p:cNvGrpSpPr>
            <p:nvPr/>
          </p:nvGrpSpPr>
          <p:grpSpPr bwMode="auto">
            <a:xfrm>
              <a:off x="4123184" y="1196752"/>
              <a:ext cx="304800" cy="4320480"/>
              <a:chOff x="4123184" y="1196752"/>
              <a:chExt cx="304800" cy="4320480"/>
            </a:xfrm>
          </p:grpSpPr>
          <p:sp>
            <p:nvSpPr>
              <p:cNvPr id="8" name="Line 15"/>
              <p:cNvSpPr>
                <a:spLocks noChangeShapeType="1"/>
              </p:cNvSpPr>
              <p:nvPr/>
            </p:nvSpPr>
            <p:spPr bwMode="auto">
              <a:xfrm>
                <a:off x="4123184" y="1196752"/>
                <a:ext cx="0" cy="4320480"/>
              </a:xfrm>
              <a:prstGeom prst="line">
                <a:avLst/>
              </a:prstGeom>
              <a:ln w="57150">
                <a:headEnd/>
                <a:tailEnd/>
              </a:ln>
            </p:spPr>
            <p:style>
              <a:lnRef idx="3">
                <a:schemeClr val="accent2"/>
              </a:lnRef>
              <a:fillRef idx="0">
                <a:schemeClr val="accent2"/>
              </a:fillRef>
              <a:effectRef idx="2">
                <a:schemeClr val="accent2"/>
              </a:effectRef>
              <a:fontRef idx="minor">
                <a:schemeClr val="tx1"/>
              </a:fontRef>
            </p:style>
            <p:txBody>
              <a:bodyPr/>
              <a:lstStyle/>
              <a:p>
                <a:pPr algn="ctr">
                  <a:defRPr/>
                </a:pPr>
                <a:endParaRPr lang="th-TH" sz="2400">
                  <a:latin typeface="AngsanaUPC" pitchFamily="18" charset="-34"/>
                  <a:cs typeface="AngsanaUPC" pitchFamily="18" charset="-34"/>
                </a:endParaRPr>
              </a:p>
            </p:txBody>
          </p:sp>
          <p:sp>
            <p:nvSpPr>
              <p:cNvPr id="9" name="Line 16"/>
              <p:cNvSpPr>
                <a:spLocks noChangeShapeType="1"/>
              </p:cNvSpPr>
              <p:nvPr/>
            </p:nvSpPr>
            <p:spPr bwMode="auto">
              <a:xfrm>
                <a:off x="4123184" y="1196752"/>
                <a:ext cx="304800" cy="0"/>
              </a:xfrm>
              <a:prstGeom prst="line">
                <a:avLst/>
              </a:prstGeom>
              <a:ln w="57150">
                <a:headEnd/>
                <a:tailEnd type="triangle" w="med" len="med"/>
              </a:ln>
            </p:spPr>
            <p:style>
              <a:lnRef idx="3">
                <a:schemeClr val="accent2"/>
              </a:lnRef>
              <a:fillRef idx="0">
                <a:schemeClr val="accent2"/>
              </a:fillRef>
              <a:effectRef idx="2">
                <a:schemeClr val="accent2"/>
              </a:effectRef>
              <a:fontRef idx="minor">
                <a:schemeClr val="tx1"/>
              </a:fontRef>
            </p:style>
            <p:txBody>
              <a:bodyPr/>
              <a:lstStyle/>
              <a:p>
                <a:pPr algn="ctr">
                  <a:defRPr/>
                </a:pPr>
                <a:endParaRPr lang="th-TH" sz="2400">
                  <a:latin typeface="AngsanaUPC" pitchFamily="18" charset="-34"/>
                  <a:cs typeface="AngsanaUPC" pitchFamily="18" charset="-34"/>
                </a:endParaRPr>
              </a:p>
            </p:txBody>
          </p:sp>
        </p:grpSp>
        <p:sp>
          <p:nvSpPr>
            <p:cNvPr id="11" name="Line 17"/>
            <p:cNvSpPr>
              <a:spLocks noChangeShapeType="1"/>
            </p:cNvSpPr>
            <p:nvPr/>
          </p:nvSpPr>
          <p:spPr bwMode="auto">
            <a:xfrm>
              <a:off x="4123184" y="2514649"/>
              <a:ext cx="287337" cy="0"/>
            </a:xfrm>
            <a:prstGeom prst="line">
              <a:avLst/>
            </a:prstGeom>
            <a:ln w="57150">
              <a:headEnd/>
              <a:tailEnd type="triangle" w="med" len="med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  <p:txBody>
            <a:bodyPr/>
            <a:lstStyle/>
            <a:p>
              <a:pPr algn="ctr">
                <a:defRPr/>
              </a:pPr>
              <a:endParaRPr lang="th-TH" sz="2400">
                <a:latin typeface="AngsanaUPC" pitchFamily="18" charset="-34"/>
                <a:cs typeface="AngsanaUPC" pitchFamily="18" charset="-34"/>
              </a:endParaRPr>
            </a:p>
          </p:txBody>
        </p:sp>
        <p:sp>
          <p:nvSpPr>
            <p:cNvPr id="13" name="Line 18"/>
            <p:cNvSpPr>
              <a:spLocks noChangeShapeType="1"/>
            </p:cNvSpPr>
            <p:nvPr/>
          </p:nvSpPr>
          <p:spPr bwMode="auto">
            <a:xfrm>
              <a:off x="4123184" y="3932580"/>
              <a:ext cx="304800" cy="0"/>
            </a:xfrm>
            <a:prstGeom prst="line">
              <a:avLst/>
            </a:prstGeom>
            <a:ln w="57150">
              <a:headEnd/>
              <a:tailEnd type="triangle" w="med" len="med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  <p:txBody>
            <a:bodyPr/>
            <a:lstStyle/>
            <a:p>
              <a:pPr algn="ctr">
                <a:defRPr/>
              </a:pPr>
              <a:endParaRPr lang="th-TH" sz="2400">
                <a:latin typeface="AngsanaUPC" pitchFamily="18" charset="-34"/>
                <a:cs typeface="AngsanaUPC" pitchFamily="18" charset="-34"/>
              </a:endParaRPr>
            </a:p>
          </p:txBody>
        </p:sp>
        <p:sp>
          <p:nvSpPr>
            <p:cNvPr id="15" name="Line 18"/>
            <p:cNvSpPr>
              <a:spLocks noChangeShapeType="1"/>
            </p:cNvSpPr>
            <p:nvPr/>
          </p:nvSpPr>
          <p:spPr bwMode="auto">
            <a:xfrm>
              <a:off x="4137471" y="5517232"/>
              <a:ext cx="273050" cy="0"/>
            </a:xfrm>
            <a:prstGeom prst="line">
              <a:avLst/>
            </a:prstGeom>
            <a:ln w="57150">
              <a:headEnd/>
              <a:tailEnd type="triangle" w="med" len="med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  <p:txBody>
            <a:bodyPr/>
            <a:lstStyle/>
            <a:p>
              <a:pPr algn="ctr">
                <a:defRPr/>
              </a:pPr>
              <a:endParaRPr lang="th-TH" sz="2400">
                <a:latin typeface="AngsanaUPC" pitchFamily="18" charset="-34"/>
                <a:cs typeface="AngsanaUPC" pitchFamily="18" charset="-34"/>
              </a:endParaRPr>
            </a:p>
          </p:txBody>
        </p:sp>
      </p:grpSp>
      <p:sp>
        <p:nvSpPr>
          <p:cNvPr id="16" name="Text Box 9"/>
          <p:cNvSpPr txBox="1">
            <a:spLocks noChangeArrowheads="1"/>
          </p:cNvSpPr>
          <p:nvPr/>
        </p:nvSpPr>
        <p:spPr bwMode="auto">
          <a:xfrm>
            <a:off x="8688388" y="6448425"/>
            <a:ext cx="384175" cy="338138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>
              <a:defRPr/>
            </a:pPr>
            <a:r>
              <a:rPr lang="th-TH" sz="1600" b="1" dirty="0">
                <a:cs typeface="JasmineUPC" pitchFamily="18" charset="-34"/>
              </a:rPr>
              <a:t>11</a:t>
            </a:r>
          </a:p>
        </p:txBody>
      </p:sp>
      <p:sp>
        <p:nvSpPr>
          <p:cNvPr id="17" name="Rectangle 4"/>
          <p:cNvSpPr>
            <a:spLocks noChangeArrowheads="1"/>
          </p:cNvSpPr>
          <p:nvPr/>
        </p:nvSpPr>
        <p:spPr bwMode="auto">
          <a:xfrm>
            <a:off x="154229" y="1677779"/>
            <a:ext cx="1753475" cy="3108543"/>
          </a:xfrm>
          <a:prstGeom prst="rect">
            <a:avLst/>
          </a:prstGeom>
          <a:solidFill>
            <a:srgbClr val="FFCC66"/>
          </a:solidFill>
          <a:ln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 algn="ctr">
              <a:defRPr/>
            </a:pPr>
            <a:endParaRPr lang="th-TH" sz="2800" b="1" dirty="0">
              <a:latin typeface="AngsanaUPC" pitchFamily="18" charset="-34"/>
              <a:cs typeface="AngsanaUPC" pitchFamily="18" charset="-34"/>
            </a:endParaRPr>
          </a:p>
          <a:p>
            <a:pPr algn="ctr">
              <a:defRPr/>
            </a:pPr>
            <a:r>
              <a:rPr lang="en-US" sz="2800" b="1" dirty="0">
                <a:latin typeface="AngsanaUPC" pitchFamily="18" charset="-34"/>
                <a:cs typeface="AngsanaUPC" pitchFamily="18" charset="-34"/>
              </a:rPr>
              <a:t>V.2</a:t>
            </a:r>
            <a:r>
              <a:rPr lang="th-TH" sz="2800" b="1" dirty="0">
                <a:latin typeface="AngsanaUPC" pitchFamily="18" charset="-34"/>
                <a:cs typeface="AngsanaUPC" pitchFamily="18" charset="-34"/>
              </a:rPr>
              <a:t>  </a:t>
            </a:r>
            <a:endParaRPr lang="en-US" sz="2800" b="1" dirty="0">
              <a:latin typeface="AngsanaUPC" pitchFamily="18" charset="-34"/>
              <a:cs typeface="AngsanaUPC" pitchFamily="18" charset="-34"/>
            </a:endParaRPr>
          </a:p>
          <a:p>
            <a:pPr algn="ctr">
              <a:defRPr/>
            </a:pPr>
            <a:r>
              <a:rPr lang="th-TH" sz="2800" b="1" dirty="0">
                <a:latin typeface="AngsanaUPC" pitchFamily="18" charset="-34"/>
                <a:cs typeface="AngsanaUPC" pitchFamily="18" charset="-34"/>
              </a:rPr>
              <a:t>การปฏิรูปการดำเนินงานของสภาสถาบัน</a:t>
            </a:r>
          </a:p>
          <a:p>
            <a:pPr algn="ctr">
              <a:defRPr/>
            </a:pPr>
            <a:r>
              <a:rPr lang="th-TH" sz="2800" b="1" dirty="0">
                <a:latin typeface="AngsanaUPC" pitchFamily="18" charset="-34"/>
                <a:cs typeface="AngsanaUPC" pitchFamily="18" charset="-34"/>
              </a:rPr>
              <a:t>อุดมศึกษา</a:t>
            </a:r>
          </a:p>
          <a:p>
            <a:pPr algn="ctr">
              <a:defRPr/>
            </a:pPr>
            <a:endParaRPr lang="th-TH" sz="2800" b="1" dirty="0"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19" name="Right Arrow 18"/>
          <p:cNvSpPr/>
          <p:nvPr/>
        </p:nvSpPr>
        <p:spPr bwMode="auto">
          <a:xfrm>
            <a:off x="1928794" y="3071810"/>
            <a:ext cx="357190" cy="357190"/>
          </a:xfrm>
          <a:prstGeom prst="rightArrow">
            <a:avLst/>
          </a:prstGeom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>
              <a:defRPr/>
            </a:pPr>
            <a:endParaRPr lang="en-US">
              <a:solidFill>
                <a:schemeClr val="tx1"/>
              </a:solidFill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6" grpId="0" animBg="1"/>
      <p:bldP spid="10" grpId="0" animBg="1"/>
      <p:bldP spid="12" grpId="0" animBg="1"/>
      <p:bldP spid="14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ChangeArrowheads="1"/>
          </p:cNvSpPr>
          <p:nvPr/>
        </p:nvSpPr>
        <p:spPr bwMode="auto">
          <a:xfrm>
            <a:off x="2428875" y="1357313"/>
            <a:ext cx="1576388" cy="1384300"/>
          </a:xfrm>
          <a:prstGeom prst="rect">
            <a:avLst/>
          </a:prstGeom>
          <a:ln>
            <a:solidFill>
              <a:srgbClr val="FFC000"/>
            </a:solidFill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 algn="ctr">
              <a:defRPr/>
            </a:pPr>
            <a:r>
              <a:rPr lang="th-TH" sz="2800" b="1" dirty="0">
                <a:latin typeface="AngsanaUPC" pitchFamily="18" charset="-34"/>
                <a:cs typeface="AngsanaUPC" pitchFamily="18" charset="-34"/>
              </a:rPr>
              <a:t>การเพิ่มพูนสมรรถนะกรรมการสภา</a:t>
            </a:r>
          </a:p>
        </p:txBody>
      </p:sp>
      <p:sp>
        <p:nvSpPr>
          <p:cNvPr id="6" name="Rectangle 11"/>
          <p:cNvSpPr>
            <a:spLocks noChangeArrowheads="1"/>
          </p:cNvSpPr>
          <p:nvPr/>
        </p:nvSpPr>
        <p:spPr bwMode="auto">
          <a:xfrm>
            <a:off x="2428875" y="4429125"/>
            <a:ext cx="1905000" cy="1384300"/>
          </a:xfrm>
          <a:prstGeom prst="rect">
            <a:avLst/>
          </a:prstGeom>
          <a:ln>
            <a:solidFill>
              <a:srgbClr val="FFC000"/>
            </a:solidFill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 algn="ctr">
              <a:defRPr/>
            </a:pPr>
            <a:r>
              <a:rPr lang="th-TH" sz="2800" b="1" dirty="0">
                <a:latin typeface="AngsanaUPC" pitchFamily="18" charset="-34"/>
                <a:cs typeface="AngsanaUPC" pitchFamily="18" charset="-34"/>
              </a:rPr>
              <a:t>การประเมินผลการดำเนินงานของสภา</a:t>
            </a:r>
          </a:p>
        </p:txBody>
      </p:sp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4445000" y="374650"/>
            <a:ext cx="2871788" cy="461963"/>
          </a:xfrm>
          <a:prstGeom prst="rect">
            <a:avLst/>
          </a:prstGeom>
          <a:ln>
            <a:solidFill>
              <a:srgbClr val="FFC000"/>
            </a:solidFill>
            <a:headEnd/>
            <a:tailEnd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 anchor="ctr">
            <a:spAutoFit/>
          </a:bodyPr>
          <a:lstStyle/>
          <a:p>
            <a:pPr>
              <a:defRPr/>
            </a:pPr>
            <a:r>
              <a:rPr lang="th-TH" sz="2400" b="1" dirty="0">
                <a:latin typeface="AngsanaUPC" pitchFamily="18" charset="-34"/>
                <a:cs typeface="AngsanaUPC" pitchFamily="18" charset="-34"/>
              </a:rPr>
              <a:t>จัดประชุม </a:t>
            </a:r>
            <a:r>
              <a:rPr lang="en-US" sz="2400" b="1" dirty="0">
                <a:latin typeface="AngsanaUPC" pitchFamily="18" charset="-34"/>
                <a:cs typeface="AngsanaUPC" pitchFamily="18" charset="-34"/>
              </a:rPr>
              <a:t>RETREAT </a:t>
            </a:r>
            <a:r>
              <a:rPr lang="th-TH" sz="2400" b="1" dirty="0">
                <a:latin typeface="AngsanaUPC" pitchFamily="18" charset="-34"/>
                <a:cs typeface="AngsanaUPC" pitchFamily="18" charset="-34"/>
              </a:rPr>
              <a:t>ประจำปี </a:t>
            </a:r>
          </a:p>
        </p:txBody>
      </p:sp>
      <p:sp>
        <p:nvSpPr>
          <p:cNvPr id="12" name="Rectangle 7"/>
          <p:cNvSpPr>
            <a:spLocks noChangeArrowheads="1"/>
          </p:cNvSpPr>
          <p:nvPr/>
        </p:nvSpPr>
        <p:spPr bwMode="auto">
          <a:xfrm>
            <a:off x="4443413" y="1022350"/>
            <a:ext cx="2568575" cy="461963"/>
          </a:xfrm>
          <a:prstGeom prst="rect">
            <a:avLst/>
          </a:prstGeom>
          <a:ln>
            <a:solidFill>
              <a:srgbClr val="FFC000"/>
            </a:solidFill>
            <a:headEnd/>
            <a:tailEnd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 anchor="ctr">
            <a:spAutoFit/>
          </a:bodyPr>
          <a:lstStyle/>
          <a:p>
            <a:pPr>
              <a:defRPr/>
            </a:pPr>
            <a:r>
              <a:rPr lang="th-TH" sz="2400" b="1" dirty="0">
                <a:latin typeface="AngsanaUPC" pitchFamily="18" charset="-34"/>
                <a:cs typeface="AngsanaUPC" pitchFamily="18" charset="-34"/>
              </a:rPr>
              <a:t>ปฐมนิเทศกรรมการสภาใหม่ </a:t>
            </a:r>
          </a:p>
        </p:txBody>
      </p:sp>
      <p:sp>
        <p:nvSpPr>
          <p:cNvPr id="14" name="Rectangle 8"/>
          <p:cNvSpPr>
            <a:spLocks noChangeArrowheads="1"/>
          </p:cNvSpPr>
          <p:nvPr/>
        </p:nvSpPr>
        <p:spPr bwMode="auto">
          <a:xfrm>
            <a:off x="4429125" y="1671638"/>
            <a:ext cx="3906838" cy="461962"/>
          </a:xfrm>
          <a:prstGeom prst="rect">
            <a:avLst/>
          </a:prstGeom>
          <a:ln>
            <a:solidFill>
              <a:srgbClr val="FFC000"/>
            </a:solidFill>
            <a:headEnd/>
            <a:tailEnd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>
              <a:defRPr/>
            </a:pPr>
            <a:r>
              <a:rPr lang="th-TH" sz="2400" b="1" dirty="0">
                <a:latin typeface="AngsanaUPC" pitchFamily="18" charset="-34"/>
                <a:cs typeface="AngsanaUPC" pitchFamily="18" charset="-34"/>
              </a:rPr>
              <a:t>การฝึกอบรม ประชุมสัมมนา การศึกษาดูงาน</a:t>
            </a:r>
          </a:p>
        </p:txBody>
      </p:sp>
      <p:sp>
        <p:nvSpPr>
          <p:cNvPr id="16" name="Rectangle 9"/>
          <p:cNvSpPr>
            <a:spLocks noChangeArrowheads="1"/>
          </p:cNvSpPr>
          <p:nvPr/>
        </p:nvSpPr>
        <p:spPr bwMode="auto">
          <a:xfrm>
            <a:off x="4418013" y="2390775"/>
            <a:ext cx="3327400" cy="461963"/>
          </a:xfrm>
          <a:prstGeom prst="rect">
            <a:avLst/>
          </a:prstGeom>
          <a:ln>
            <a:solidFill>
              <a:srgbClr val="FFC000"/>
            </a:solidFill>
            <a:headEnd/>
            <a:tailEnd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 anchor="ctr">
            <a:spAutoFit/>
          </a:bodyPr>
          <a:lstStyle/>
          <a:p>
            <a:pPr>
              <a:defRPr/>
            </a:pPr>
            <a:r>
              <a:rPr lang="th-TH" sz="2400" b="1" dirty="0">
                <a:latin typeface="AngsanaUPC" pitchFamily="18" charset="-34"/>
                <a:cs typeface="AngsanaUPC" pitchFamily="18" charset="-34"/>
              </a:rPr>
              <a:t>การจัดให้มีจรรยาบรรณกรรมการสภา </a:t>
            </a:r>
          </a:p>
        </p:txBody>
      </p:sp>
      <p:sp>
        <p:nvSpPr>
          <p:cNvPr id="18" name="Rectangle 10"/>
          <p:cNvSpPr>
            <a:spLocks noChangeArrowheads="1"/>
          </p:cNvSpPr>
          <p:nvPr/>
        </p:nvSpPr>
        <p:spPr bwMode="auto">
          <a:xfrm>
            <a:off x="4443413" y="3041650"/>
            <a:ext cx="4343400" cy="830263"/>
          </a:xfrm>
          <a:prstGeom prst="rect">
            <a:avLst/>
          </a:prstGeom>
          <a:ln>
            <a:solidFill>
              <a:srgbClr val="FFC000"/>
            </a:solidFill>
            <a:headEnd/>
            <a:tailEnd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>
              <a:defRPr/>
            </a:pPr>
            <a:r>
              <a:rPr lang="th-TH" sz="2400" b="1" dirty="0">
                <a:latin typeface="AngsanaUPC" pitchFamily="18" charset="-34"/>
                <a:cs typeface="AngsanaUPC" pitchFamily="18" charset="-34"/>
              </a:rPr>
              <a:t>การปรับปรุงระบบและวิธีการสรรหานายกสภาและกรรมการสภาผู้ทรงคุณวุฒิ </a:t>
            </a:r>
          </a:p>
        </p:txBody>
      </p:sp>
      <p:grpSp>
        <p:nvGrpSpPr>
          <p:cNvPr id="3" name="Group 30"/>
          <p:cNvGrpSpPr>
            <a:grpSpLocks/>
          </p:cNvGrpSpPr>
          <p:nvPr/>
        </p:nvGrpSpPr>
        <p:grpSpPr bwMode="auto">
          <a:xfrm>
            <a:off x="4113213" y="620713"/>
            <a:ext cx="304800" cy="2808287"/>
            <a:chOff x="4114800" y="620688"/>
            <a:chExt cx="304800" cy="2808312"/>
          </a:xfrm>
        </p:grpSpPr>
        <p:grpSp>
          <p:nvGrpSpPr>
            <p:cNvPr id="14367" name="กลุ่ม 50"/>
            <p:cNvGrpSpPr>
              <a:grpSpLocks/>
            </p:cNvGrpSpPr>
            <p:nvPr/>
          </p:nvGrpSpPr>
          <p:grpSpPr bwMode="auto">
            <a:xfrm>
              <a:off x="4114800" y="620688"/>
              <a:ext cx="304800" cy="2808312"/>
              <a:chOff x="4114800" y="620688"/>
              <a:chExt cx="304800" cy="2808312"/>
            </a:xfrm>
          </p:grpSpPr>
          <p:sp>
            <p:nvSpPr>
              <p:cNvPr id="10" name="Line 26"/>
              <p:cNvSpPr>
                <a:spLocks noChangeShapeType="1"/>
              </p:cNvSpPr>
              <p:nvPr/>
            </p:nvSpPr>
            <p:spPr bwMode="auto">
              <a:xfrm>
                <a:off x="4114800" y="620688"/>
                <a:ext cx="0" cy="2808312"/>
              </a:xfrm>
              <a:prstGeom prst="line">
                <a:avLst/>
              </a:prstGeom>
              <a:ln w="57150">
                <a:headEnd/>
                <a:tailEnd/>
              </a:ln>
            </p:spPr>
            <p:style>
              <a:lnRef idx="3">
                <a:schemeClr val="accent2"/>
              </a:lnRef>
              <a:fillRef idx="0">
                <a:schemeClr val="accent2"/>
              </a:fillRef>
              <a:effectRef idx="2">
                <a:schemeClr val="accent2"/>
              </a:effectRef>
              <a:fontRef idx="minor">
                <a:schemeClr val="tx1"/>
              </a:fontRef>
            </p:style>
            <p:txBody>
              <a:bodyPr/>
              <a:lstStyle/>
              <a:p>
                <a:pPr>
                  <a:defRPr/>
                </a:pPr>
                <a:endParaRPr lang="th-TH" sz="2400">
                  <a:latin typeface="AngsanaUPC" pitchFamily="18" charset="-34"/>
                  <a:cs typeface="AngsanaUPC" pitchFamily="18" charset="-34"/>
                </a:endParaRPr>
              </a:p>
            </p:txBody>
          </p:sp>
          <p:sp>
            <p:nvSpPr>
              <p:cNvPr id="11" name="Line 27"/>
              <p:cNvSpPr>
                <a:spLocks noChangeShapeType="1"/>
              </p:cNvSpPr>
              <p:nvPr/>
            </p:nvSpPr>
            <p:spPr bwMode="auto">
              <a:xfrm>
                <a:off x="4114800" y="620688"/>
                <a:ext cx="304800" cy="0"/>
              </a:xfrm>
              <a:prstGeom prst="line">
                <a:avLst/>
              </a:prstGeom>
              <a:ln w="57150">
                <a:headEnd/>
                <a:tailEnd type="triangle" w="med" len="med"/>
              </a:ln>
            </p:spPr>
            <p:style>
              <a:lnRef idx="3">
                <a:schemeClr val="accent2"/>
              </a:lnRef>
              <a:fillRef idx="0">
                <a:schemeClr val="accent2"/>
              </a:fillRef>
              <a:effectRef idx="2">
                <a:schemeClr val="accent2"/>
              </a:effectRef>
              <a:fontRef idx="minor">
                <a:schemeClr val="tx1"/>
              </a:fontRef>
            </p:style>
            <p:txBody>
              <a:bodyPr/>
              <a:lstStyle/>
              <a:p>
                <a:pPr>
                  <a:defRPr/>
                </a:pPr>
                <a:endParaRPr lang="th-TH" sz="2400">
                  <a:latin typeface="AngsanaUPC" pitchFamily="18" charset="-34"/>
                  <a:cs typeface="AngsanaUPC" pitchFamily="18" charset="-34"/>
                </a:endParaRPr>
              </a:p>
            </p:txBody>
          </p:sp>
        </p:grpSp>
        <p:sp>
          <p:nvSpPr>
            <p:cNvPr id="13" name="Line 28"/>
            <p:cNvSpPr>
              <a:spLocks noChangeShapeType="1"/>
            </p:cNvSpPr>
            <p:nvPr/>
          </p:nvSpPr>
          <p:spPr bwMode="auto">
            <a:xfrm>
              <a:off x="4114800" y="1268394"/>
              <a:ext cx="304800" cy="0"/>
            </a:xfrm>
            <a:prstGeom prst="line">
              <a:avLst/>
            </a:prstGeom>
            <a:ln w="57150">
              <a:headEnd/>
              <a:tailEnd type="triangle" w="med" len="med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  <p:txBody>
            <a:bodyPr/>
            <a:lstStyle/>
            <a:p>
              <a:pPr>
                <a:defRPr/>
              </a:pPr>
              <a:endParaRPr lang="th-TH" sz="2400">
                <a:latin typeface="AngsanaUPC" pitchFamily="18" charset="-34"/>
                <a:cs typeface="AngsanaUPC" pitchFamily="18" charset="-34"/>
              </a:endParaRPr>
            </a:p>
          </p:txBody>
        </p:sp>
        <p:sp>
          <p:nvSpPr>
            <p:cNvPr id="15" name="Line 29"/>
            <p:cNvSpPr>
              <a:spLocks noChangeShapeType="1"/>
            </p:cNvSpPr>
            <p:nvPr/>
          </p:nvSpPr>
          <p:spPr bwMode="auto">
            <a:xfrm>
              <a:off x="4114800" y="1916100"/>
              <a:ext cx="304800" cy="0"/>
            </a:xfrm>
            <a:prstGeom prst="line">
              <a:avLst/>
            </a:prstGeom>
            <a:ln w="57150">
              <a:headEnd/>
              <a:tailEnd type="triangle" w="med" len="med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  <p:txBody>
            <a:bodyPr/>
            <a:lstStyle/>
            <a:p>
              <a:pPr>
                <a:defRPr/>
              </a:pPr>
              <a:endParaRPr lang="th-TH" sz="2400">
                <a:latin typeface="AngsanaUPC" pitchFamily="18" charset="-34"/>
                <a:cs typeface="AngsanaUPC" pitchFamily="18" charset="-34"/>
              </a:endParaRPr>
            </a:p>
          </p:txBody>
        </p:sp>
        <p:sp>
          <p:nvSpPr>
            <p:cNvPr id="17" name="Line 30"/>
            <p:cNvSpPr>
              <a:spLocks noChangeShapeType="1"/>
            </p:cNvSpPr>
            <p:nvPr/>
          </p:nvSpPr>
          <p:spPr bwMode="auto">
            <a:xfrm>
              <a:off x="4114800" y="2636831"/>
              <a:ext cx="304800" cy="0"/>
            </a:xfrm>
            <a:prstGeom prst="line">
              <a:avLst/>
            </a:prstGeom>
            <a:ln w="57150">
              <a:headEnd/>
              <a:tailEnd type="triangle" w="med" len="med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  <p:txBody>
            <a:bodyPr/>
            <a:lstStyle/>
            <a:p>
              <a:pPr>
                <a:defRPr/>
              </a:pPr>
              <a:endParaRPr lang="th-TH" sz="2400">
                <a:latin typeface="AngsanaUPC" pitchFamily="18" charset="-34"/>
                <a:cs typeface="AngsanaUPC" pitchFamily="18" charset="-34"/>
              </a:endParaRPr>
            </a:p>
          </p:txBody>
        </p:sp>
        <p:sp>
          <p:nvSpPr>
            <p:cNvPr id="19" name="Line 31"/>
            <p:cNvSpPr>
              <a:spLocks noChangeShapeType="1"/>
            </p:cNvSpPr>
            <p:nvPr/>
          </p:nvSpPr>
          <p:spPr bwMode="auto">
            <a:xfrm>
              <a:off x="4114800" y="3429000"/>
              <a:ext cx="304800" cy="0"/>
            </a:xfrm>
            <a:prstGeom prst="line">
              <a:avLst/>
            </a:prstGeom>
            <a:ln w="57150">
              <a:headEnd/>
              <a:tailEnd type="triangle" w="med" len="med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  <p:txBody>
            <a:bodyPr/>
            <a:lstStyle/>
            <a:p>
              <a:pPr>
                <a:defRPr/>
              </a:pPr>
              <a:endParaRPr lang="th-TH" sz="2400">
                <a:latin typeface="AngsanaUPC" pitchFamily="18" charset="-34"/>
                <a:cs typeface="AngsanaUPC" pitchFamily="18" charset="-34"/>
              </a:endParaRPr>
            </a:p>
          </p:txBody>
        </p:sp>
      </p:grpSp>
      <p:sp>
        <p:nvSpPr>
          <p:cNvPr id="20" name="Rectangle 12"/>
          <p:cNvSpPr>
            <a:spLocks noChangeArrowheads="1"/>
          </p:cNvSpPr>
          <p:nvPr/>
        </p:nvSpPr>
        <p:spPr bwMode="auto">
          <a:xfrm>
            <a:off x="4752975" y="4221163"/>
            <a:ext cx="2087563" cy="461962"/>
          </a:xfrm>
          <a:prstGeom prst="rect">
            <a:avLst/>
          </a:prstGeom>
          <a:ln>
            <a:solidFill>
              <a:srgbClr val="FFC000"/>
            </a:solidFill>
            <a:headEnd/>
            <a:tailEnd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 anchor="ctr">
            <a:spAutoFit/>
          </a:bodyPr>
          <a:lstStyle/>
          <a:p>
            <a:pPr>
              <a:defRPr/>
            </a:pPr>
            <a:r>
              <a:rPr lang="th-TH" sz="2400" b="1" dirty="0">
                <a:latin typeface="AngsanaUPC" pitchFamily="18" charset="-34"/>
                <a:cs typeface="AngsanaUPC" pitchFamily="18" charset="-34"/>
              </a:rPr>
              <a:t>โดยการประเมินตนเอง </a:t>
            </a:r>
          </a:p>
        </p:txBody>
      </p:sp>
      <p:sp>
        <p:nvSpPr>
          <p:cNvPr id="24" name="Rectangle 13"/>
          <p:cNvSpPr>
            <a:spLocks noChangeArrowheads="1"/>
          </p:cNvSpPr>
          <p:nvPr/>
        </p:nvSpPr>
        <p:spPr bwMode="auto">
          <a:xfrm>
            <a:off x="4770438" y="4835525"/>
            <a:ext cx="2824162" cy="460375"/>
          </a:xfrm>
          <a:prstGeom prst="rect">
            <a:avLst/>
          </a:prstGeom>
          <a:ln>
            <a:solidFill>
              <a:srgbClr val="FFC000"/>
            </a:solidFill>
            <a:headEnd/>
            <a:tailEnd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 anchor="ctr">
            <a:spAutoFit/>
          </a:bodyPr>
          <a:lstStyle/>
          <a:p>
            <a:pPr>
              <a:defRPr/>
            </a:pPr>
            <a:r>
              <a:rPr lang="th-TH" sz="2400" b="1" dirty="0">
                <a:latin typeface="AngsanaUPC" pitchFamily="18" charset="-34"/>
                <a:cs typeface="AngsanaUPC" pitchFamily="18" charset="-34"/>
              </a:rPr>
              <a:t>โดยการใช้ผู้ทรงคุณวุฒิภายนอก </a:t>
            </a:r>
          </a:p>
        </p:txBody>
      </p:sp>
      <p:sp>
        <p:nvSpPr>
          <p:cNvPr id="26" name="Rectangle 14"/>
          <p:cNvSpPr>
            <a:spLocks noChangeArrowheads="1"/>
          </p:cNvSpPr>
          <p:nvPr/>
        </p:nvSpPr>
        <p:spPr bwMode="auto">
          <a:xfrm>
            <a:off x="4743450" y="5445125"/>
            <a:ext cx="4114800" cy="831850"/>
          </a:xfrm>
          <a:prstGeom prst="rect">
            <a:avLst/>
          </a:prstGeom>
          <a:ln>
            <a:solidFill>
              <a:srgbClr val="FFC000"/>
            </a:solidFill>
            <a:headEnd/>
            <a:tailEnd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>
              <a:defRPr/>
            </a:pPr>
            <a:r>
              <a:rPr lang="th-TH" sz="2400" b="1" dirty="0">
                <a:latin typeface="AngsanaUPC" pitchFamily="18" charset="-34"/>
                <a:cs typeface="AngsanaUPC" pitchFamily="18" charset="-34"/>
              </a:rPr>
              <a:t>โดยผสมระหว่างประเมินตนเองและผู้ทรงคุณวุฒิภายนอก </a:t>
            </a:r>
          </a:p>
        </p:txBody>
      </p:sp>
      <p:grpSp>
        <p:nvGrpSpPr>
          <p:cNvPr id="5" name="Group 31"/>
          <p:cNvGrpSpPr>
            <a:grpSpLocks/>
          </p:cNvGrpSpPr>
          <p:nvPr/>
        </p:nvGrpSpPr>
        <p:grpSpPr bwMode="auto">
          <a:xfrm>
            <a:off x="4424363" y="4437063"/>
            <a:ext cx="304800" cy="1439862"/>
            <a:chOff x="4252664" y="4437112"/>
            <a:chExt cx="304800" cy="1440160"/>
          </a:xfrm>
        </p:grpSpPr>
        <p:grpSp>
          <p:nvGrpSpPr>
            <p:cNvPr id="14362" name="กลุ่ม 51"/>
            <p:cNvGrpSpPr>
              <a:grpSpLocks/>
            </p:cNvGrpSpPr>
            <p:nvPr/>
          </p:nvGrpSpPr>
          <p:grpSpPr bwMode="auto">
            <a:xfrm>
              <a:off x="4252664" y="4437112"/>
              <a:ext cx="304800" cy="1440160"/>
              <a:chOff x="4252664" y="4437112"/>
              <a:chExt cx="304800" cy="1440160"/>
            </a:xfrm>
          </p:grpSpPr>
          <p:sp>
            <p:nvSpPr>
              <p:cNvPr id="22" name="Line 32"/>
              <p:cNvSpPr>
                <a:spLocks noChangeShapeType="1"/>
              </p:cNvSpPr>
              <p:nvPr/>
            </p:nvSpPr>
            <p:spPr bwMode="auto">
              <a:xfrm>
                <a:off x="4252664" y="4437112"/>
                <a:ext cx="0" cy="1440160"/>
              </a:xfrm>
              <a:prstGeom prst="line">
                <a:avLst/>
              </a:prstGeom>
              <a:ln w="57150">
                <a:headEnd/>
                <a:tailEnd/>
              </a:ln>
            </p:spPr>
            <p:style>
              <a:lnRef idx="3">
                <a:schemeClr val="accent2"/>
              </a:lnRef>
              <a:fillRef idx="0">
                <a:schemeClr val="accent2"/>
              </a:fillRef>
              <a:effectRef idx="2">
                <a:schemeClr val="accent2"/>
              </a:effectRef>
              <a:fontRef idx="minor">
                <a:schemeClr val="tx1"/>
              </a:fontRef>
            </p:style>
            <p:txBody>
              <a:bodyPr/>
              <a:lstStyle/>
              <a:p>
                <a:pPr>
                  <a:defRPr/>
                </a:pPr>
                <a:endParaRPr lang="th-TH" sz="2400">
                  <a:latin typeface="AngsanaUPC" pitchFamily="18" charset="-34"/>
                  <a:cs typeface="AngsanaUPC" pitchFamily="18" charset="-34"/>
                </a:endParaRPr>
              </a:p>
            </p:txBody>
          </p:sp>
          <p:sp>
            <p:nvSpPr>
              <p:cNvPr id="23" name="Line 33"/>
              <p:cNvSpPr>
                <a:spLocks noChangeShapeType="1"/>
              </p:cNvSpPr>
              <p:nvPr/>
            </p:nvSpPr>
            <p:spPr bwMode="auto">
              <a:xfrm>
                <a:off x="4252664" y="4437112"/>
                <a:ext cx="304800" cy="0"/>
              </a:xfrm>
              <a:prstGeom prst="line">
                <a:avLst/>
              </a:prstGeom>
              <a:ln w="57150">
                <a:headEnd/>
                <a:tailEnd type="triangle" w="med" len="med"/>
              </a:ln>
            </p:spPr>
            <p:style>
              <a:lnRef idx="3">
                <a:schemeClr val="accent2"/>
              </a:lnRef>
              <a:fillRef idx="0">
                <a:schemeClr val="accent2"/>
              </a:fillRef>
              <a:effectRef idx="2">
                <a:schemeClr val="accent2"/>
              </a:effectRef>
              <a:fontRef idx="minor">
                <a:schemeClr val="tx1"/>
              </a:fontRef>
            </p:style>
            <p:txBody>
              <a:bodyPr/>
              <a:lstStyle/>
              <a:p>
                <a:pPr>
                  <a:defRPr/>
                </a:pPr>
                <a:endParaRPr lang="th-TH" sz="2400">
                  <a:latin typeface="AngsanaUPC" pitchFamily="18" charset="-34"/>
                  <a:cs typeface="AngsanaUPC" pitchFamily="18" charset="-34"/>
                </a:endParaRPr>
              </a:p>
            </p:txBody>
          </p:sp>
        </p:grpSp>
        <p:sp>
          <p:nvSpPr>
            <p:cNvPr id="25" name="Line 34"/>
            <p:cNvSpPr>
              <a:spLocks noChangeShapeType="1"/>
            </p:cNvSpPr>
            <p:nvPr/>
          </p:nvSpPr>
          <p:spPr bwMode="auto">
            <a:xfrm>
              <a:off x="4252664" y="5096060"/>
              <a:ext cx="304800" cy="0"/>
            </a:xfrm>
            <a:prstGeom prst="line">
              <a:avLst/>
            </a:prstGeom>
            <a:ln w="57150">
              <a:headEnd/>
              <a:tailEnd type="triangle" w="med" len="med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  <p:txBody>
            <a:bodyPr/>
            <a:lstStyle/>
            <a:p>
              <a:pPr>
                <a:defRPr/>
              </a:pPr>
              <a:endParaRPr lang="th-TH" sz="2400">
                <a:latin typeface="AngsanaUPC" pitchFamily="18" charset="-34"/>
                <a:cs typeface="AngsanaUPC" pitchFamily="18" charset="-34"/>
              </a:endParaRPr>
            </a:p>
          </p:txBody>
        </p:sp>
        <p:sp>
          <p:nvSpPr>
            <p:cNvPr id="27" name="Line 35"/>
            <p:cNvSpPr>
              <a:spLocks noChangeShapeType="1"/>
            </p:cNvSpPr>
            <p:nvPr/>
          </p:nvSpPr>
          <p:spPr bwMode="auto">
            <a:xfrm>
              <a:off x="4252664" y="5877272"/>
              <a:ext cx="304800" cy="0"/>
            </a:xfrm>
            <a:prstGeom prst="line">
              <a:avLst/>
            </a:prstGeom>
            <a:ln w="57150">
              <a:headEnd/>
              <a:tailEnd type="triangle" w="med" len="med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  <p:txBody>
            <a:bodyPr/>
            <a:lstStyle/>
            <a:p>
              <a:pPr>
                <a:defRPr/>
              </a:pPr>
              <a:endParaRPr lang="th-TH" sz="2400">
                <a:latin typeface="AngsanaUPC" pitchFamily="18" charset="-34"/>
                <a:cs typeface="AngsanaUPC" pitchFamily="18" charset="-34"/>
              </a:endParaRPr>
            </a:p>
          </p:txBody>
        </p:sp>
      </p:grpSp>
      <p:sp>
        <p:nvSpPr>
          <p:cNvPr id="28" name="Text Box 9"/>
          <p:cNvSpPr txBox="1">
            <a:spLocks noChangeArrowheads="1"/>
          </p:cNvSpPr>
          <p:nvPr/>
        </p:nvSpPr>
        <p:spPr bwMode="auto">
          <a:xfrm>
            <a:off x="8675688" y="6445250"/>
            <a:ext cx="384175" cy="338138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>
              <a:defRPr/>
            </a:pPr>
            <a:r>
              <a:rPr lang="th-TH" sz="1600" b="1" dirty="0">
                <a:latin typeface="AngsanaUPC" pitchFamily="18" charset="-34"/>
                <a:cs typeface="JasmineUPC" pitchFamily="18" charset="-34"/>
              </a:rPr>
              <a:t>12</a:t>
            </a:r>
          </a:p>
        </p:txBody>
      </p:sp>
      <p:sp>
        <p:nvSpPr>
          <p:cNvPr id="29" name="Rectangle 4"/>
          <p:cNvSpPr>
            <a:spLocks noChangeArrowheads="1"/>
          </p:cNvSpPr>
          <p:nvPr/>
        </p:nvSpPr>
        <p:spPr bwMode="auto">
          <a:xfrm>
            <a:off x="214282" y="1772816"/>
            <a:ext cx="1753475" cy="3108543"/>
          </a:xfrm>
          <a:prstGeom prst="rect">
            <a:avLst/>
          </a:prstGeom>
          <a:solidFill>
            <a:srgbClr val="FFCC66"/>
          </a:solidFill>
          <a:ln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 algn="ctr">
              <a:defRPr/>
            </a:pPr>
            <a:endParaRPr lang="th-TH" sz="2800" b="1" dirty="0">
              <a:latin typeface="AngsanaUPC" pitchFamily="18" charset="-34"/>
              <a:cs typeface="AngsanaUPC" pitchFamily="18" charset="-34"/>
            </a:endParaRPr>
          </a:p>
          <a:p>
            <a:pPr algn="ctr">
              <a:defRPr/>
            </a:pPr>
            <a:r>
              <a:rPr lang="en-US" sz="2800" b="1" dirty="0">
                <a:latin typeface="AngsanaUPC" pitchFamily="18" charset="-34"/>
                <a:cs typeface="AngsanaUPC" pitchFamily="18" charset="-34"/>
              </a:rPr>
              <a:t>V.3</a:t>
            </a:r>
            <a:r>
              <a:rPr lang="th-TH" sz="2800" b="1" dirty="0">
                <a:latin typeface="AngsanaUPC" pitchFamily="18" charset="-34"/>
                <a:cs typeface="AngsanaUPC" pitchFamily="18" charset="-34"/>
              </a:rPr>
              <a:t>  </a:t>
            </a:r>
            <a:endParaRPr lang="en-US" sz="2800" b="1" dirty="0">
              <a:latin typeface="AngsanaUPC" pitchFamily="18" charset="-34"/>
              <a:cs typeface="AngsanaUPC" pitchFamily="18" charset="-34"/>
            </a:endParaRPr>
          </a:p>
          <a:p>
            <a:pPr algn="ctr">
              <a:defRPr/>
            </a:pPr>
            <a:r>
              <a:rPr lang="th-TH" sz="2800" b="1" dirty="0">
                <a:latin typeface="AngsanaUPC" pitchFamily="18" charset="-34"/>
                <a:cs typeface="AngsanaUPC" pitchFamily="18" charset="-34"/>
              </a:rPr>
              <a:t>การปฏิรูป</a:t>
            </a:r>
            <a:endParaRPr lang="en-US" sz="2800" b="1" dirty="0">
              <a:latin typeface="AngsanaUPC" pitchFamily="18" charset="-34"/>
              <a:cs typeface="AngsanaUPC" pitchFamily="18" charset="-34"/>
            </a:endParaRPr>
          </a:p>
          <a:p>
            <a:pPr algn="ctr">
              <a:defRPr/>
            </a:pPr>
            <a:r>
              <a:rPr lang="th-TH" sz="2800" b="1" dirty="0">
                <a:latin typeface="AngsanaUPC" pitchFamily="18" charset="-34"/>
                <a:cs typeface="AngsanaUPC" pitchFamily="18" charset="-34"/>
              </a:rPr>
              <a:t>การดำเนินงานของสภาสถาบัน</a:t>
            </a:r>
          </a:p>
          <a:p>
            <a:pPr algn="ctr">
              <a:defRPr/>
            </a:pPr>
            <a:r>
              <a:rPr lang="th-TH" sz="2800" b="1" dirty="0">
                <a:latin typeface="AngsanaUPC" pitchFamily="18" charset="-34"/>
                <a:cs typeface="AngsanaUPC" pitchFamily="18" charset="-34"/>
              </a:rPr>
              <a:t>อุดมศึกษา</a:t>
            </a:r>
          </a:p>
          <a:p>
            <a:pPr algn="ctr">
              <a:defRPr/>
            </a:pPr>
            <a:endParaRPr lang="th-TH" sz="2800" b="1" dirty="0">
              <a:latin typeface="AngsanaUPC" pitchFamily="18" charset="-34"/>
              <a:cs typeface="AngsanaUPC" pitchFamily="18" charset="-34"/>
            </a:endParaRPr>
          </a:p>
        </p:txBody>
      </p:sp>
      <p:grpSp>
        <p:nvGrpSpPr>
          <p:cNvPr id="9" name="Group 37"/>
          <p:cNvGrpSpPr>
            <a:grpSpLocks/>
          </p:cNvGrpSpPr>
          <p:nvPr/>
        </p:nvGrpSpPr>
        <p:grpSpPr bwMode="auto">
          <a:xfrm>
            <a:off x="2070100" y="1857375"/>
            <a:ext cx="358775" cy="3143250"/>
            <a:chOff x="1998644" y="1857364"/>
            <a:chExt cx="358778" cy="3143272"/>
          </a:xfrm>
        </p:grpSpPr>
        <p:cxnSp>
          <p:nvCxnSpPr>
            <p:cNvPr id="34" name="Straight Connector 33"/>
            <p:cNvCxnSpPr/>
            <p:nvPr/>
          </p:nvCxnSpPr>
          <p:spPr bwMode="auto">
            <a:xfrm rot="5400000">
              <a:off x="534959" y="3392488"/>
              <a:ext cx="2928957" cy="1588"/>
            </a:xfrm>
            <a:prstGeom prst="line">
              <a:avLst/>
            </a:prstGeom>
            <a:ln w="76200">
              <a:headEnd type="none" w="med" len="med"/>
              <a:tailEnd type="none" w="med" len="med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sp>
          <p:nvSpPr>
            <p:cNvPr id="35" name="Right Arrow 34"/>
            <p:cNvSpPr/>
            <p:nvPr/>
          </p:nvSpPr>
          <p:spPr bwMode="auto">
            <a:xfrm>
              <a:off x="2000232" y="1857364"/>
              <a:ext cx="357190" cy="357190"/>
            </a:xfrm>
            <a:prstGeom prst="rightArrow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en-US">
                <a:solidFill>
                  <a:schemeClr val="tx1"/>
                </a:solidFill>
                <a:latin typeface="Arial" pitchFamily="34" charset="0"/>
              </a:endParaRPr>
            </a:p>
          </p:txBody>
        </p:sp>
        <p:sp>
          <p:nvSpPr>
            <p:cNvPr id="37" name="Right Arrow 36"/>
            <p:cNvSpPr/>
            <p:nvPr/>
          </p:nvSpPr>
          <p:spPr bwMode="auto">
            <a:xfrm>
              <a:off x="2000232" y="4643446"/>
              <a:ext cx="357190" cy="357190"/>
            </a:xfrm>
            <a:prstGeom prst="rightArrow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en-US">
                <a:solidFill>
                  <a:schemeClr val="tx1"/>
                </a:solidFill>
                <a:latin typeface="Arial" pitchFamily="34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 nodeType="clickPar">
                      <p:stCondLst>
                        <p:cond delay="indefinite"/>
                      </p:stCondLst>
                      <p:childTnLst>
                        <p:par>
                          <p:cTn id="4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8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5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57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 nodeType="clickPar">
                      <p:stCondLst>
                        <p:cond delay="indefinite"/>
                      </p:stCondLst>
                      <p:childTnLst>
                        <p:par>
                          <p:cTn id="6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2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6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 nodeType="clickPar">
                      <p:stCondLst>
                        <p:cond delay="indefinite"/>
                      </p:stCondLst>
                      <p:childTnLst>
                        <p:par>
                          <p:cTn id="6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7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6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6" grpId="0" animBg="1"/>
      <p:bldP spid="8" grpId="0" animBg="1"/>
      <p:bldP spid="12" grpId="0" animBg="1"/>
      <p:bldP spid="14" grpId="0" animBg="1"/>
      <p:bldP spid="16" grpId="0" animBg="1"/>
      <p:bldP spid="18" grpId="0" animBg="1"/>
      <p:bldP spid="20" grpId="0" animBg="1"/>
      <p:bldP spid="24" grpId="0" animBg="1"/>
      <p:bldP spid="26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ChangeArrowheads="1"/>
          </p:cNvSpPr>
          <p:nvPr/>
        </p:nvSpPr>
        <p:spPr bwMode="auto">
          <a:xfrm>
            <a:off x="285720" y="2143116"/>
            <a:ext cx="1754095" cy="2677656"/>
          </a:xfrm>
          <a:prstGeom prst="rect">
            <a:avLst/>
          </a:prstGeom>
          <a:solidFill>
            <a:srgbClr val="FFCC66"/>
          </a:solidFill>
          <a:ln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 algn="ctr">
              <a:defRPr/>
            </a:pPr>
            <a:r>
              <a:rPr lang="en-US" sz="2800" b="1" dirty="0">
                <a:solidFill>
                  <a:schemeClr val="tx1"/>
                </a:solidFill>
                <a:latin typeface="AngsanaUPC" pitchFamily="18" charset="-34"/>
                <a:cs typeface="AngsanaUPC" pitchFamily="18" charset="-34"/>
              </a:rPr>
              <a:t>V.4</a:t>
            </a:r>
            <a:r>
              <a:rPr lang="th-TH" sz="2800" b="1" dirty="0">
                <a:solidFill>
                  <a:schemeClr val="tx1"/>
                </a:solidFill>
                <a:latin typeface="AngsanaUPC" pitchFamily="18" charset="-34"/>
                <a:cs typeface="AngsanaUPC" pitchFamily="18" charset="-34"/>
              </a:rPr>
              <a:t> ความสัมพันธ์ระหว่างสภาสถาบัน</a:t>
            </a:r>
          </a:p>
          <a:p>
            <a:pPr algn="ctr">
              <a:defRPr/>
            </a:pPr>
            <a:r>
              <a:rPr lang="th-TH" sz="2800" b="1" dirty="0">
                <a:solidFill>
                  <a:schemeClr val="tx1"/>
                </a:solidFill>
                <a:latin typeface="AngsanaUPC" pitchFamily="18" charset="-34"/>
                <a:cs typeface="AngsanaUPC" pitchFamily="18" charset="-34"/>
              </a:rPr>
              <a:t>อุดมศึกษากับผู้บริหาร</a:t>
            </a:r>
          </a:p>
        </p:txBody>
      </p:sp>
      <p:sp>
        <p:nvSpPr>
          <p:cNvPr id="3" name="Rectangle 6"/>
          <p:cNvSpPr>
            <a:spLocks noChangeArrowheads="1"/>
          </p:cNvSpPr>
          <p:nvPr/>
        </p:nvSpPr>
        <p:spPr bwMode="auto">
          <a:xfrm>
            <a:off x="4643438" y="517525"/>
            <a:ext cx="4071937" cy="1938338"/>
          </a:xfrm>
          <a:prstGeom prst="rect">
            <a:avLst/>
          </a:prstGeom>
          <a:ln>
            <a:solidFill>
              <a:srgbClr val="FFC000"/>
            </a:solidFill>
            <a:headEnd/>
            <a:tailEnd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>
              <a:defRPr/>
            </a:pPr>
            <a:r>
              <a:rPr lang="th-TH" sz="2400" b="1" dirty="0">
                <a:latin typeface="AngsanaUPC" pitchFamily="18" charset="-34"/>
                <a:cs typeface="AngsanaUPC" pitchFamily="18" charset="-34"/>
              </a:rPr>
              <a:t>องค์คณะบุคคล ผู้กำหนดนโยบายกำกับติดตาม ตรวจสอบและประเมินผล (PERFORMANCE AND MANAGEMENT)  การดำเนินงานของอธิการบดีและคณะมีอำนาจหน้าที่หลักด้านการกำกับดูแล</a:t>
            </a:r>
            <a:r>
              <a:rPr lang="en-US" sz="2400" b="1" dirty="0">
                <a:latin typeface="AngsanaUPC" pitchFamily="18" charset="-34"/>
                <a:cs typeface="AngsanaUPC" pitchFamily="18" charset="-34"/>
              </a:rPr>
              <a:t> (GOVERNANCE)</a:t>
            </a:r>
            <a:endParaRPr lang="th-TH" sz="2400" b="1" dirty="0"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4" name="Line 17"/>
          <p:cNvSpPr>
            <a:spLocks noChangeShapeType="1"/>
          </p:cNvSpPr>
          <p:nvPr/>
        </p:nvSpPr>
        <p:spPr bwMode="auto">
          <a:xfrm>
            <a:off x="4286250" y="1455738"/>
            <a:ext cx="357188" cy="0"/>
          </a:xfrm>
          <a:prstGeom prst="line">
            <a:avLst/>
          </a:prstGeom>
          <a:ln w="57150">
            <a:headEnd/>
            <a:tailEnd type="triangle" w="med" len="med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/>
          <a:lstStyle/>
          <a:p>
            <a:pPr>
              <a:defRPr/>
            </a:pPr>
            <a:endParaRPr lang="th-TH" sz="2400"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6" name="Rectangle 19"/>
          <p:cNvSpPr>
            <a:spLocks noChangeArrowheads="1"/>
          </p:cNvSpPr>
          <p:nvPr/>
        </p:nvSpPr>
        <p:spPr bwMode="auto">
          <a:xfrm>
            <a:off x="4714875" y="2670175"/>
            <a:ext cx="4000500" cy="1938338"/>
          </a:xfrm>
          <a:prstGeom prst="rect">
            <a:avLst/>
          </a:prstGeom>
          <a:ln>
            <a:solidFill>
              <a:srgbClr val="FFC000"/>
            </a:solidFill>
            <a:headEnd/>
            <a:tailEnd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th-TH" sz="2400" b="1" dirty="0">
                <a:latin typeface="AngsanaUPC" pitchFamily="18" charset="-34"/>
                <a:cs typeface="AngsanaUPC" pitchFamily="18" charset="-34"/>
              </a:rPr>
              <a:t>นำนโยบายไปสู่การปฏิบัติให้บังเกิดผลดี   </a:t>
            </a:r>
          </a:p>
          <a:p>
            <a:pPr>
              <a:defRPr/>
            </a:pPr>
            <a:r>
              <a:rPr lang="th-TH" sz="2400" b="1" dirty="0">
                <a:latin typeface="AngsanaUPC" pitchFamily="18" charset="-34"/>
                <a:cs typeface="AngsanaUPC" pitchFamily="18" charset="-34"/>
              </a:rPr>
              <a:t>ตามปณิธานและภารกิจของสถาบันอุดมศึกษา     มีอำนาจหน้าที่เป็นผู้บริหารสูงสุด  </a:t>
            </a:r>
            <a:r>
              <a:rPr lang="en-US" sz="2400" b="1" dirty="0">
                <a:latin typeface="AngsanaUPC" pitchFamily="18" charset="-34"/>
                <a:cs typeface="AngsanaUPC" pitchFamily="18" charset="-34"/>
              </a:rPr>
              <a:t>(CHIEF EXECUTIVE)</a:t>
            </a:r>
            <a:r>
              <a:rPr lang="th-TH" sz="2400" b="1" dirty="0">
                <a:latin typeface="AngsanaUPC" pitchFamily="18" charset="-34"/>
                <a:cs typeface="AngsanaUPC" pitchFamily="18" charset="-34"/>
              </a:rPr>
              <a:t> ด้านการบริหารและการจัดการ</a:t>
            </a:r>
            <a:r>
              <a:rPr lang="en-US" sz="2400" b="1" dirty="0">
                <a:latin typeface="AngsanaUPC" pitchFamily="18" charset="-34"/>
                <a:cs typeface="AngsanaUPC" pitchFamily="18" charset="-34"/>
              </a:rPr>
              <a:t>(MANAGEMENT)</a:t>
            </a:r>
            <a:endParaRPr lang="th-TH" sz="2400" b="1" dirty="0"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7" name="Rectangle 9"/>
          <p:cNvSpPr>
            <a:spLocks noChangeArrowheads="1"/>
          </p:cNvSpPr>
          <p:nvPr/>
        </p:nvSpPr>
        <p:spPr bwMode="auto">
          <a:xfrm>
            <a:off x="2428875" y="1071563"/>
            <a:ext cx="1849438" cy="830262"/>
          </a:xfrm>
          <a:prstGeom prst="rect">
            <a:avLst/>
          </a:prstGeom>
          <a:ln>
            <a:solidFill>
              <a:srgbClr val="FFC000"/>
            </a:solidFill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 algn="ctr">
              <a:defRPr/>
            </a:pPr>
            <a:r>
              <a:rPr lang="th-TH" sz="2400" b="1" dirty="0">
                <a:latin typeface="AngsanaUPC" pitchFamily="18" charset="-34"/>
                <a:cs typeface="AngsanaUPC" pitchFamily="18" charset="-34"/>
              </a:rPr>
              <a:t>สภาสถาบันอุดมศึกษา  </a:t>
            </a:r>
          </a:p>
        </p:txBody>
      </p:sp>
      <p:sp>
        <p:nvSpPr>
          <p:cNvPr id="12" name="Rectangle 12"/>
          <p:cNvSpPr>
            <a:spLocks noChangeArrowheads="1"/>
          </p:cNvSpPr>
          <p:nvPr/>
        </p:nvSpPr>
        <p:spPr bwMode="auto">
          <a:xfrm>
            <a:off x="2428875" y="3422650"/>
            <a:ext cx="1927225" cy="461963"/>
          </a:xfrm>
          <a:prstGeom prst="rect">
            <a:avLst/>
          </a:prstGeom>
          <a:ln>
            <a:solidFill>
              <a:srgbClr val="FFC000"/>
            </a:solidFill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 algn="ctr">
              <a:defRPr/>
            </a:pPr>
            <a:r>
              <a:rPr lang="th-TH" sz="2400" b="1" dirty="0">
                <a:latin typeface="AngsanaUPC" pitchFamily="18" charset="-34"/>
                <a:cs typeface="AngsanaUPC" pitchFamily="18" charset="-34"/>
              </a:rPr>
              <a:t>อธิการบดีและคณะ </a:t>
            </a:r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auto">
          <a:xfrm>
            <a:off x="2414588" y="5384800"/>
            <a:ext cx="5203825" cy="830263"/>
          </a:xfrm>
          <a:prstGeom prst="rect">
            <a:avLst/>
          </a:prstGeom>
          <a:ln>
            <a:solidFill>
              <a:srgbClr val="FFC000"/>
            </a:solidFill>
            <a:headEnd/>
            <a:tailEnd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th-TH" sz="2400" b="1">
                <a:solidFill>
                  <a:srgbClr val="000000"/>
                </a:solidFill>
                <a:latin typeface="AngsanaUPC" pitchFamily="18" charset="-34"/>
                <a:cs typeface="AngsanaUPC" pitchFamily="18" charset="-34"/>
              </a:rPr>
              <a:t>ธรรมาภิบาลกับการบริหารที่เข้มแข็ง </a:t>
            </a:r>
            <a:endParaRPr lang="en-US" sz="2400" b="1">
              <a:solidFill>
                <a:srgbClr val="000000"/>
              </a:solidFill>
              <a:latin typeface="AngsanaUPC" pitchFamily="18" charset="-34"/>
              <a:cs typeface="AngsanaUPC" pitchFamily="18" charset="-34"/>
            </a:endParaRPr>
          </a:p>
          <a:p>
            <a:pPr algn="ctr">
              <a:defRPr/>
            </a:pPr>
            <a:r>
              <a:rPr lang="th-TH" sz="2400" b="1">
                <a:solidFill>
                  <a:srgbClr val="000000"/>
                </a:solidFill>
                <a:latin typeface="AngsanaUPC" pitchFamily="18" charset="-34"/>
                <a:cs typeface="AngsanaUPC" pitchFamily="18" charset="-34"/>
              </a:rPr>
              <a:t>(GOOD GOVERNANCE  ↔  STRON</a:t>
            </a:r>
            <a:r>
              <a:rPr lang="en-US" sz="2400" b="1">
                <a:solidFill>
                  <a:srgbClr val="000000"/>
                </a:solidFill>
                <a:latin typeface="AngsanaUPC" pitchFamily="18" charset="-34"/>
                <a:cs typeface="AngsanaUPC" pitchFamily="18" charset="-34"/>
              </a:rPr>
              <a:t>G</a:t>
            </a:r>
            <a:r>
              <a:rPr lang="th-TH" sz="2400" b="1">
                <a:solidFill>
                  <a:srgbClr val="000000"/>
                </a:solidFill>
                <a:latin typeface="AngsanaUPC" pitchFamily="18" charset="-34"/>
                <a:cs typeface="AngsanaUPC" pitchFamily="18" charset="-34"/>
              </a:rPr>
              <a:t> EXECUTIVE)</a:t>
            </a:r>
          </a:p>
        </p:txBody>
      </p:sp>
      <p:grpSp>
        <p:nvGrpSpPr>
          <p:cNvPr id="5" name="Group 20"/>
          <p:cNvGrpSpPr>
            <a:grpSpLocks/>
          </p:cNvGrpSpPr>
          <p:nvPr/>
        </p:nvGrpSpPr>
        <p:grpSpPr bwMode="auto">
          <a:xfrm>
            <a:off x="2143125" y="1455738"/>
            <a:ext cx="307975" cy="4357687"/>
            <a:chOff x="2121117" y="1285860"/>
            <a:chExt cx="379181" cy="4518050"/>
          </a:xfrm>
        </p:grpSpPr>
        <p:grpSp>
          <p:nvGrpSpPr>
            <p:cNvPr id="15374" name="กลุ่ม 18"/>
            <p:cNvGrpSpPr>
              <a:grpSpLocks/>
            </p:cNvGrpSpPr>
            <p:nvPr/>
          </p:nvGrpSpPr>
          <p:grpSpPr bwMode="auto">
            <a:xfrm>
              <a:off x="2143108" y="1285860"/>
              <a:ext cx="357190" cy="4518050"/>
              <a:chOff x="2143108" y="1196966"/>
              <a:chExt cx="357190" cy="4518050"/>
            </a:xfrm>
          </p:grpSpPr>
          <p:sp>
            <p:nvSpPr>
              <p:cNvPr id="10" name="Line 7"/>
              <p:cNvSpPr>
                <a:spLocks noChangeShapeType="1"/>
              </p:cNvSpPr>
              <p:nvPr/>
            </p:nvSpPr>
            <p:spPr bwMode="auto">
              <a:xfrm>
                <a:off x="2142618" y="1196966"/>
                <a:ext cx="0" cy="4518050"/>
              </a:xfrm>
              <a:prstGeom prst="line">
                <a:avLst/>
              </a:prstGeom>
              <a:ln w="57150">
                <a:headEnd/>
                <a:tailEnd/>
              </a:ln>
            </p:spPr>
            <p:style>
              <a:lnRef idx="3">
                <a:schemeClr val="accent2"/>
              </a:lnRef>
              <a:fillRef idx="0">
                <a:schemeClr val="accent2"/>
              </a:fillRef>
              <a:effectRef idx="2">
                <a:schemeClr val="accent2"/>
              </a:effectRef>
              <a:fontRef idx="minor">
                <a:schemeClr val="tx1"/>
              </a:fontRef>
            </p:style>
            <p:txBody>
              <a:bodyPr/>
              <a:lstStyle/>
              <a:p>
                <a:pPr>
                  <a:defRPr/>
                </a:pPr>
                <a:endParaRPr lang="th-TH" sz="2400">
                  <a:latin typeface="AngsanaUPC" pitchFamily="18" charset="-34"/>
                  <a:cs typeface="AngsanaUPC" pitchFamily="18" charset="-34"/>
                </a:endParaRPr>
              </a:p>
            </p:txBody>
          </p:sp>
          <p:sp>
            <p:nvSpPr>
              <p:cNvPr id="11" name="Line 17"/>
              <p:cNvSpPr>
                <a:spLocks noChangeShapeType="1"/>
              </p:cNvSpPr>
              <p:nvPr/>
            </p:nvSpPr>
            <p:spPr bwMode="auto">
              <a:xfrm>
                <a:off x="2142618" y="1196966"/>
                <a:ext cx="357680" cy="0"/>
              </a:xfrm>
              <a:prstGeom prst="line">
                <a:avLst/>
              </a:prstGeom>
              <a:ln w="57150">
                <a:headEnd/>
                <a:tailEnd type="triangle" w="med" len="med"/>
              </a:ln>
            </p:spPr>
            <p:style>
              <a:lnRef idx="3">
                <a:schemeClr val="accent2"/>
              </a:lnRef>
              <a:fillRef idx="0">
                <a:schemeClr val="accent2"/>
              </a:fillRef>
              <a:effectRef idx="2">
                <a:schemeClr val="accent2"/>
              </a:effectRef>
              <a:fontRef idx="minor">
                <a:schemeClr val="tx1"/>
              </a:fontRef>
            </p:style>
            <p:txBody>
              <a:bodyPr/>
              <a:lstStyle/>
              <a:p>
                <a:pPr>
                  <a:defRPr/>
                </a:pPr>
                <a:endParaRPr lang="th-TH" sz="2400">
                  <a:latin typeface="AngsanaUPC" pitchFamily="18" charset="-34"/>
                  <a:cs typeface="AngsanaUPC" pitchFamily="18" charset="-34"/>
                </a:endParaRPr>
              </a:p>
            </p:txBody>
          </p:sp>
        </p:grpSp>
        <p:sp>
          <p:nvSpPr>
            <p:cNvPr id="14" name="Line 17"/>
            <p:cNvSpPr>
              <a:spLocks noChangeShapeType="1"/>
            </p:cNvSpPr>
            <p:nvPr/>
          </p:nvSpPr>
          <p:spPr bwMode="auto">
            <a:xfrm>
              <a:off x="2121117" y="3572042"/>
              <a:ext cx="357682" cy="0"/>
            </a:xfrm>
            <a:prstGeom prst="line">
              <a:avLst/>
            </a:prstGeom>
            <a:ln w="57150">
              <a:headEnd/>
              <a:tailEnd type="triangle" w="med" len="med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  <p:txBody>
            <a:bodyPr/>
            <a:lstStyle/>
            <a:p>
              <a:pPr>
                <a:defRPr/>
              </a:pPr>
              <a:endParaRPr lang="th-TH" sz="2400">
                <a:latin typeface="AngsanaUPC" pitchFamily="18" charset="-34"/>
                <a:cs typeface="AngsanaUPC" pitchFamily="18" charset="-34"/>
              </a:endParaRPr>
            </a:p>
          </p:txBody>
        </p:sp>
        <p:sp>
          <p:nvSpPr>
            <p:cNvPr id="18" name="Line 17"/>
            <p:cNvSpPr>
              <a:spLocks noChangeShapeType="1"/>
            </p:cNvSpPr>
            <p:nvPr/>
          </p:nvSpPr>
          <p:spPr bwMode="auto">
            <a:xfrm>
              <a:off x="2121117" y="5785805"/>
              <a:ext cx="357682" cy="0"/>
            </a:xfrm>
            <a:prstGeom prst="line">
              <a:avLst/>
            </a:prstGeom>
            <a:ln w="57150">
              <a:headEnd/>
              <a:tailEnd type="triangle" w="med" len="med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  <p:txBody>
            <a:bodyPr/>
            <a:lstStyle/>
            <a:p>
              <a:pPr>
                <a:defRPr/>
              </a:pPr>
              <a:endParaRPr lang="th-TH" sz="2400">
                <a:latin typeface="AngsanaUPC" pitchFamily="18" charset="-34"/>
                <a:cs typeface="AngsanaUPC" pitchFamily="18" charset="-34"/>
              </a:endParaRPr>
            </a:p>
          </p:txBody>
        </p:sp>
      </p:grpSp>
      <p:sp>
        <p:nvSpPr>
          <p:cNvPr id="19" name="Text Box 9"/>
          <p:cNvSpPr txBox="1">
            <a:spLocks noChangeArrowheads="1"/>
          </p:cNvSpPr>
          <p:nvPr/>
        </p:nvSpPr>
        <p:spPr bwMode="auto">
          <a:xfrm>
            <a:off x="8677275" y="6445250"/>
            <a:ext cx="384175" cy="338138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>
              <a:defRPr/>
            </a:pPr>
            <a:r>
              <a:rPr lang="th-TH" sz="1600" b="1" dirty="0">
                <a:latin typeface="AngsanaUPC" pitchFamily="18" charset="-34"/>
                <a:cs typeface="JasmineUPC" pitchFamily="18" charset="-34"/>
              </a:rPr>
              <a:t>13</a:t>
            </a:r>
          </a:p>
        </p:txBody>
      </p:sp>
      <p:sp>
        <p:nvSpPr>
          <p:cNvPr id="22" name="Line 17"/>
          <p:cNvSpPr>
            <a:spLocks noChangeShapeType="1"/>
          </p:cNvSpPr>
          <p:nvPr/>
        </p:nvSpPr>
        <p:spPr bwMode="auto">
          <a:xfrm>
            <a:off x="4357688" y="3670300"/>
            <a:ext cx="357187" cy="0"/>
          </a:xfrm>
          <a:prstGeom prst="line">
            <a:avLst/>
          </a:prstGeom>
          <a:ln w="57150">
            <a:headEnd/>
            <a:tailEnd type="triangle" w="med" len="med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/>
          <a:lstStyle/>
          <a:p>
            <a:pPr>
              <a:defRPr/>
            </a:pPr>
            <a:endParaRPr lang="th-TH" sz="2400">
              <a:latin typeface="AngsanaUPC" pitchFamily="18" charset="-34"/>
              <a:cs typeface="AngsanaUPC" pitchFamily="18" charset="-34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3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7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  <p:bldP spid="7" grpId="0" animBg="1"/>
      <p:bldP spid="12" grpId="0" animBg="1"/>
      <p:bldP spid="16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 bwMode="auto">
          <a:xfrm>
            <a:off x="357158" y="1357298"/>
            <a:ext cx="2214578" cy="3000396"/>
          </a:xfrm>
          <a:prstGeom prst="rect">
            <a:avLst/>
          </a:prstGeom>
          <a:solidFill>
            <a:srgbClr val="CCCCFF"/>
          </a:solidFill>
          <a:ln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th-TH" sz="3200" b="1" kern="0" dirty="0">
                <a:latin typeface="AngsanaUPC" pitchFamily="18" charset="-34"/>
                <a:ea typeface="+mj-ea"/>
                <a:cs typeface="AngsanaUPC" pitchFamily="18" charset="-34"/>
                <a:sym typeface="Arial" pitchFamily="34" charset="0"/>
              </a:rPr>
              <a:t/>
            </a:r>
            <a:br>
              <a:rPr lang="th-TH" sz="3200" b="1" kern="0" dirty="0">
                <a:latin typeface="AngsanaUPC" pitchFamily="18" charset="-34"/>
                <a:ea typeface="+mj-ea"/>
                <a:cs typeface="AngsanaUPC" pitchFamily="18" charset="-34"/>
                <a:sym typeface="Arial" pitchFamily="34" charset="0"/>
              </a:rPr>
            </a:br>
            <a:r>
              <a:rPr lang="en-US" sz="3200" b="1" kern="0" dirty="0">
                <a:latin typeface="AngsanaUPC" pitchFamily="18" charset="-34"/>
                <a:ea typeface="+mj-ea"/>
                <a:cs typeface="AngsanaUPC" pitchFamily="18" charset="-34"/>
                <a:sym typeface="Arial" pitchFamily="34" charset="0"/>
              </a:rPr>
              <a:t>VI  </a:t>
            </a:r>
            <a:r>
              <a:rPr lang="th-TH" sz="3200" b="1" kern="0" dirty="0">
                <a:latin typeface="AngsanaUPC" pitchFamily="18" charset="-34"/>
                <a:ea typeface="+mj-ea"/>
                <a:cs typeface="AngsanaUPC" pitchFamily="18" charset="-34"/>
                <a:sym typeface="Arial" pitchFamily="34" charset="0"/>
              </a:rPr>
              <a:t/>
            </a:r>
            <a:br>
              <a:rPr lang="th-TH" sz="3200" b="1" kern="0" dirty="0">
                <a:latin typeface="AngsanaUPC" pitchFamily="18" charset="-34"/>
                <a:ea typeface="+mj-ea"/>
                <a:cs typeface="AngsanaUPC" pitchFamily="18" charset="-34"/>
                <a:sym typeface="Arial" pitchFamily="34" charset="0"/>
              </a:rPr>
            </a:br>
            <a:r>
              <a:rPr lang="th-TH" sz="3200" b="1" kern="0" dirty="0">
                <a:latin typeface="AngsanaUPC" pitchFamily="18" charset="-34"/>
                <a:ea typeface="+mj-ea"/>
                <a:cs typeface="AngsanaUPC" pitchFamily="18" charset="-34"/>
                <a:sym typeface="Arial" pitchFamily="34" charset="0"/>
              </a:rPr>
              <a:t>การพัฒนา</a:t>
            </a:r>
            <a:br>
              <a:rPr lang="th-TH" sz="3200" b="1" kern="0" dirty="0">
                <a:latin typeface="AngsanaUPC" pitchFamily="18" charset="-34"/>
                <a:ea typeface="+mj-ea"/>
                <a:cs typeface="AngsanaUPC" pitchFamily="18" charset="-34"/>
                <a:sym typeface="Arial" pitchFamily="34" charset="0"/>
              </a:rPr>
            </a:br>
            <a:r>
              <a:rPr lang="th-TH" sz="3200" b="1" kern="0" dirty="0">
                <a:latin typeface="AngsanaUPC" pitchFamily="18" charset="-34"/>
                <a:ea typeface="+mj-ea"/>
                <a:cs typeface="AngsanaUPC" pitchFamily="18" charset="-34"/>
                <a:sym typeface="Arial" pitchFamily="34" charset="0"/>
              </a:rPr>
              <a:t>ขีดความสามารถ</a:t>
            </a:r>
            <a:br>
              <a:rPr lang="th-TH" sz="3200" b="1" kern="0" dirty="0">
                <a:latin typeface="AngsanaUPC" pitchFamily="18" charset="-34"/>
                <a:ea typeface="+mj-ea"/>
                <a:cs typeface="AngsanaUPC" pitchFamily="18" charset="-34"/>
                <a:sym typeface="Arial" pitchFamily="34" charset="0"/>
              </a:rPr>
            </a:br>
            <a:r>
              <a:rPr lang="th-TH" sz="3200" b="1" kern="0" dirty="0">
                <a:latin typeface="AngsanaUPC" pitchFamily="18" charset="-34"/>
                <a:ea typeface="+mj-ea"/>
                <a:cs typeface="AngsanaUPC" pitchFamily="18" charset="-34"/>
                <a:sym typeface="Arial" pitchFamily="34" charset="0"/>
              </a:rPr>
              <a:t>ในการแข่งขัน</a:t>
            </a:r>
            <a:br>
              <a:rPr lang="th-TH" sz="3200" b="1" kern="0" dirty="0">
                <a:latin typeface="AngsanaUPC" pitchFamily="18" charset="-34"/>
                <a:ea typeface="+mj-ea"/>
                <a:cs typeface="AngsanaUPC" pitchFamily="18" charset="-34"/>
                <a:sym typeface="Arial" pitchFamily="34" charset="0"/>
              </a:rPr>
            </a:br>
            <a:endParaRPr lang="en-US" sz="3200" b="1" kern="0" dirty="0">
              <a:latin typeface="+mj-lt"/>
              <a:ea typeface="+mj-ea"/>
              <a:cs typeface="+mj-cs"/>
              <a:sym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143250" y="762000"/>
            <a:ext cx="3857625" cy="523875"/>
          </a:xfrm>
          <a:prstGeom prst="rect">
            <a:avLst/>
          </a:prstGeom>
          <a:ln>
            <a:solidFill>
              <a:srgbClr val="7030A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th-TH" sz="2800" b="1" dirty="0">
                <a:latin typeface="AngsanaUPC" pitchFamily="18" charset="-34"/>
                <a:cs typeface="AngsanaUPC" pitchFamily="18" charset="-34"/>
              </a:rPr>
              <a:t>ปัจจุบันและอนาคตของเวทีโลก</a:t>
            </a:r>
            <a:endParaRPr lang="en-US" sz="2800" b="1" dirty="0"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143250" y="1905000"/>
            <a:ext cx="4143375" cy="523875"/>
          </a:xfrm>
          <a:prstGeom prst="rect">
            <a:avLst/>
          </a:prstGeom>
          <a:ln>
            <a:solidFill>
              <a:srgbClr val="7030A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th-TH" sz="2800" b="1" dirty="0">
                <a:latin typeface="AngsanaUPC" pitchFamily="18" charset="-34"/>
                <a:cs typeface="AngsanaUPC" pitchFamily="18" charset="-34"/>
              </a:rPr>
              <a:t>ปัจจัยสำคัญของการพัฒนาประชาคมโลก</a:t>
            </a:r>
            <a:endParaRPr lang="en-US" sz="2800" b="1" dirty="0"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143250" y="3119438"/>
            <a:ext cx="4214813" cy="523875"/>
          </a:xfrm>
          <a:prstGeom prst="rect">
            <a:avLst/>
          </a:prstGeom>
          <a:ln>
            <a:solidFill>
              <a:srgbClr val="7030A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th-TH" sz="2800" b="1" dirty="0">
                <a:latin typeface="AngsanaUPC" pitchFamily="18" charset="-34"/>
                <a:cs typeface="AngsanaUPC" pitchFamily="18" charset="-34"/>
              </a:rPr>
              <a:t>การจัดการความรู้และการพัฒนาคน</a:t>
            </a:r>
            <a:endParaRPr lang="en-US" sz="2800" b="1" dirty="0"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143250" y="4405313"/>
            <a:ext cx="3714750" cy="523875"/>
          </a:xfrm>
          <a:prstGeom prst="rect">
            <a:avLst/>
          </a:prstGeom>
          <a:ln>
            <a:solidFill>
              <a:srgbClr val="7030A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th-TH" sz="2800" b="1" dirty="0">
                <a:latin typeface="AngsanaUPC" pitchFamily="18" charset="-34"/>
                <a:cs typeface="AngsanaUPC" pitchFamily="18" charset="-34"/>
              </a:rPr>
              <a:t>ความเป็นเลิศของสถาบันอุดมศึกษา</a:t>
            </a:r>
            <a:endParaRPr lang="en-US" sz="2800" b="1" dirty="0"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7" name="Text Box 9"/>
          <p:cNvSpPr txBox="1">
            <a:spLocks noChangeArrowheads="1"/>
          </p:cNvSpPr>
          <p:nvPr/>
        </p:nvSpPr>
        <p:spPr bwMode="auto">
          <a:xfrm>
            <a:off x="8715375" y="6445250"/>
            <a:ext cx="366713" cy="33655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lnSpc>
                <a:spcPts val="1900"/>
              </a:lnSpc>
              <a:spcBef>
                <a:spcPts val="300"/>
              </a:spcBef>
              <a:defRPr/>
            </a:pPr>
            <a:r>
              <a:rPr lang="en-US" sz="1600" b="1" dirty="0">
                <a:latin typeface="AngsanaUPC" pitchFamily="18" charset="-34"/>
                <a:cs typeface="JasmineUPC" pitchFamily="18" charset="-34"/>
              </a:rPr>
              <a:t>14</a:t>
            </a:r>
            <a:endParaRPr lang="th-TH" sz="1600" b="1" dirty="0">
              <a:latin typeface="AngsanaUPC" pitchFamily="18" charset="-34"/>
              <a:cs typeface="JasmineUPC" pitchFamily="18" charset="-34"/>
            </a:endParaRPr>
          </a:p>
        </p:txBody>
      </p:sp>
      <p:pic>
        <p:nvPicPr>
          <p:cNvPr id="8" name="Picture 2" descr="https://encrypted-tbn2.gstatic.com/images?q=tbn:ANd9GcRda1Tv045LGpQl7i3rrePLLdzN35mDRLs8lLFdpGnQcOJ0srM63A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643313" y="5286375"/>
            <a:ext cx="2517775" cy="135731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grpSp>
        <p:nvGrpSpPr>
          <p:cNvPr id="9" name="Group 8"/>
          <p:cNvGrpSpPr>
            <a:grpSpLocks/>
          </p:cNvGrpSpPr>
          <p:nvPr/>
        </p:nvGrpSpPr>
        <p:grpSpPr bwMode="auto">
          <a:xfrm>
            <a:off x="2714625" y="904875"/>
            <a:ext cx="357188" cy="3929063"/>
            <a:chOff x="2857488" y="500042"/>
            <a:chExt cx="357190" cy="5643602"/>
          </a:xfrm>
        </p:grpSpPr>
        <p:sp>
          <p:nvSpPr>
            <p:cNvPr id="10" name="Rectangle 9"/>
            <p:cNvSpPr/>
            <p:nvPr/>
          </p:nvSpPr>
          <p:spPr bwMode="auto">
            <a:xfrm>
              <a:off x="2857488" y="642918"/>
              <a:ext cx="71438" cy="541398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en-US">
                <a:solidFill>
                  <a:schemeClr val="tx1"/>
                </a:solidFill>
                <a:latin typeface="Arial" pitchFamily="34" charset="0"/>
              </a:endParaRPr>
            </a:p>
          </p:txBody>
        </p:sp>
        <p:sp>
          <p:nvSpPr>
            <p:cNvPr id="11" name="Right Arrow 10"/>
            <p:cNvSpPr/>
            <p:nvPr/>
          </p:nvSpPr>
          <p:spPr bwMode="auto">
            <a:xfrm>
              <a:off x="2857488" y="500042"/>
              <a:ext cx="357190" cy="346985"/>
            </a:xfrm>
            <a:prstGeom prst="rightArrow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en-US">
                <a:solidFill>
                  <a:schemeClr val="tx1"/>
                </a:solidFill>
                <a:latin typeface="Arial" pitchFamily="34" charset="0"/>
              </a:endParaRPr>
            </a:p>
          </p:txBody>
        </p:sp>
        <p:sp>
          <p:nvSpPr>
            <p:cNvPr id="12" name="Right Arrow 11"/>
            <p:cNvSpPr/>
            <p:nvPr/>
          </p:nvSpPr>
          <p:spPr bwMode="auto">
            <a:xfrm>
              <a:off x="2857488" y="2153321"/>
              <a:ext cx="357190" cy="346985"/>
            </a:xfrm>
            <a:prstGeom prst="rightArrow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en-US">
                <a:solidFill>
                  <a:schemeClr val="tx1"/>
                </a:solidFill>
                <a:latin typeface="Arial" pitchFamily="34" charset="0"/>
              </a:endParaRPr>
            </a:p>
          </p:txBody>
        </p:sp>
        <p:sp>
          <p:nvSpPr>
            <p:cNvPr id="13" name="Right Arrow 12"/>
            <p:cNvSpPr/>
            <p:nvPr/>
          </p:nvSpPr>
          <p:spPr bwMode="auto">
            <a:xfrm>
              <a:off x="2857488" y="5796659"/>
              <a:ext cx="357190" cy="346985"/>
            </a:xfrm>
            <a:prstGeom prst="rightArrow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en-US">
                <a:solidFill>
                  <a:schemeClr val="tx1"/>
                </a:solidFill>
                <a:latin typeface="Arial" pitchFamily="34" charset="0"/>
              </a:endParaRPr>
            </a:p>
          </p:txBody>
        </p:sp>
        <p:sp>
          <p:nvSpPr>
            <p:cNvPr id="14" name="Right Arrow 13"/>
            <p:cNvSpPr/>
            <p:nvPr/>
          </p:nvSpPr>
          <p:spPr bwMode="auto">
            <a:xfrm>
              <a:off x="2857488" y="3929066"/>
              <a:ext cx="357190" cy="346985"/>
            </a:xfrm>
            <a:prstGeom prst="rightArrow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en-US">
                <a:solidFill>
                  <a:schemeClr val="tx1"/>
                </a:solidFill>
                <a:latin typeface="Arial" pitchFamily="34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214282" y="1643050"/>
            <a:ext cx="1657825" cy="3416320"/>
          </a:xfrm>
          <a:prstGeom prst="rect">
            <a:avLst/>
          </a:prstGeom>
          <a:solidFill>
            <a:srgbClr val="CCCCFF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>
              <a:defRPr/>
            </a:pPr>
            <a:endParaRPr lang="en-US" sz="3600" b="1" dirty="0">
              <a:latin typeface="AngsanaUPC" pitchFamily="18" charset="-34"/>
              <a:cs typeface="AngsanaUPC" pitchFamily="18" charset="-34"/>
            </a:endParaRPr>
          </a:p>
          <a:p>
            <a:pPr algn="ctr">
              <a:defRPr/>
            </a:pPr>
            <a:r>
              <a:rPr lang="en-US" sz="3600" b="1" dirty="0">
                <a:latin typeface="AngsanaUPC" pitchFamily="18" charset="-34"/>
                <a:cs typeface="AngsanaUPC" pitchFamily="18" charset="-34"/>
              </a:rPr>
              <a:t>VI.1</a:t>
            </a:r>
          </a:p>
          <a:p>
            <a:pPr algn="ctr">
              <a:defRPr/>
            </a:pPr>
            <a:r>
              <a:rPr lang="th-TH" sz="3600" b="1" dirty="0">
                <a:latin typeface="AngsanaUPC" pitchFamily="18" charset="-34"/>
                <a:cs typeface="AngsanaUPC" pitchFamily="18" charset="-34"/>
              </a:rPr>
              <a:t>ปัจจุบันและ</a:t>
            </a:r>
          </a:p>
          <a:p>
            <a:pPr algn="ctr">
              <a:defRPr/>
            </a:pPr>
            <a:r>
              <a:rPr lang="th-TH" sz="3600" b="1" dirty="0">
                <a:latin typeface="AngsanaUPC" pitchFamily="18" charset="-34"/>
                <a:cs typeface="AngsanaUPC" pitchFamily="18" charset="-34"/>
              </a:rPr>
              <a:t>อนาคตของ</a:t>
            </a:r>
            <a:endParaRPr lang="en-US" sz="3600" b="1" dirty="0">
              <a:latin typeface="AngsanaUPC" pitchFamily="18" charset="-34"/>
              <a:cs typeface="AngsanaUPC" pitchFamily="18" charset="-34"/>
            </a:endParaRPr>
          </a:p>
          <a:p>
            <a:pPr algn="ctr">
              <a:defRPr/>
            </a:pPr>
            <a:r>
              <a:rPr lang="th-TH" sz="3600" b="1" dirty="0">
                <a:latin typeface="AngsanaUPC" pitchFamily="18" charset="-34"/>
                <a:cs typeface="AngsanaUPC" pitchFamily="18" charset="-34"/>
              </a:rPr>
              <a:t>เวทีโลก</a:t>
            </a:r>
            <a:endParaRPr lang="en-US" sz="3600" b="1" dirty="0">
              <a:latin typeface="AngsanaUPC" pitchFamily="18" charset="-34"/>
              <a:cs typeface="AngsanaUPC" pitchFamily="18" charset="-34"/>
            </a:endParaRPr>
          </a:p>
          <a:p>
            <a:pPr algn="ctr">
              <a:defRPr/>
            </a:pPr>
            <a:endParaRPr lang="en-US" sz="3600" b="1" dirty="0"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357438" y="660400"/>
            <a:ext cx="5707062" cy="554038"/>
          </a:xfrm>
          <a:prstGeom prst="rect">
            <a:avLst/>
          </a:prstGeom>
          <a:ln>
            <a:solidFill>
              <a:srgbClr val="7030A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>
              <a:defRPr/>
            </a:pPr>
            <a:r>
              <a:rPr lang="th-TH" sz="3000" b="1" dirty="0">
                <a:latin typeface="AngsanaUPC" pitchFamily="18" charset="-34"/>
                <a:cs typeface="AngsanaUPC" pitchFamily="18" charset="-34"/>
              </a:rPr>
              <a:t>โลกยุคโลกา</a:t>
            </a:r>
            <a:r>
              <a:rPr lang="th-TH" sz="3000" b="1" dirty="0" err="1">
                <a:latin typeface="AngsanaUPC" pitchFamily="18" charset="-34"/>
                <a:cs typeface="AngsanaUPC" pitchFamily="18" charset="-34"/>
              </a:rPr>
              <a:t>ภิวัตน์</a:t>
            </a:r>
            <a:r>
              <a:rPr lang="en-US" sz="3000" b="1" dirty="0">
                <a:latin typeface="AngsanaUPC" pitchFamily="18" charset="-34"/>
                <a:cs typeface="AngsanaUPC" pitchFamily="18" charset="-34"/>
              </a:rPr>
              <a:t>: </a:t>
            </a:r>
            <a:r>
              <a:rPr lang="th-TH" sz="3000" b="1" dirty="0">
                <a:latin typeface="AngsanaUPC" pitchFamily="18" charset="-34"/>
                <a:cs typeface="AngsanaUPC" pitchFamily="18" charset="-34"/>
              </a:rPr>
              <a:t>โลกไร้พรมแดน </a:t>
            </a:r>
            <a:r>
              <a:rPr lang="en-US" sz="3000" b="1" dirty="0">
                <a:latin typeface="AngsanaUPC" pitchFamily="18" charset="-34"/>
                <a:cs typeface="AngsanaUPC" pitchFamily="18" charset="-34"/>
              </a:rPr>
              <a:t>(BORDERLESS)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390775" y="1785938"/>
            <a:ext cx="4038600" cy="554037"/>
          </a:xfrm>
          <a:prstGeom prst="rect">
            <a:avLst/>
          </a:prstGeom>
          <a:ln>
            <a:solidFill>
              <a:srgbClr val="7030A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>
              <a:defRPr/>
            </a:pPr>
            <a:r>
              <a:rPr lang="th-TH" sz="3000" b="1" dirty="0">
                <a:latin typeface="AngsanaUPC" pitchFamily="18" charset="-34"/>
                <a:cs typeface="AngsanaUPC" pitchFamily="18" charset="-34"/>
              </a:rPr>
              <a:t>โลกแห่งการเปลี่ยนแปลง </a:t>
            </a:r>
            <a:r>
              <a:rPr lang="en-US" sz="3000" b="1" dirty="0">
                <a:latin typeface="AngsanaUPC" pitchFamily="18" charset="-34"/>
                <a:cs typeface="AngsanaUPC" pitchFamily="18" charset="-34"/>
              </a:rPr>
              <a:t>(CHANGE)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2395538" y="3000375"/>
            <a:ext cx="4033837" cy="554038"/>
          </a:xfrm>
          <a:prstGeom prst="rect">
            <a:avLst/>
          </a:prstGeom>
          <a:ln>
            <a:solidFill>
              <a:srgbClr val="7030A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>
              <a:defRPr/>
            </a:pPr>
            <a:r>
              <a:rPr lang="th-TH" sz="3000" b="1" dirty="0">
                <a:latin typeface="AngsanaUPC" pitchFamily="18" charset="-34"/>
                <a:cs typeface="AngsanaUPC" pitchFamily="18" charset="-34"/>
              </a:rPr>
              <a:t>โลกแห่งความร่วมมือ และการแข่งขัน </a:t>
            </a:r>
            <a:endParaRPr lang="en-US" sz="3000" b="1" dirty="0"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357438" y="5056188"/>
            <a:ext cx="3146425" cy="1016000"/>
          </a:xfrm>
          <a:prstGeom prst="rect">
            <a:avLst/>
          </a:prstGeom>
          <a:ln>
            <a:solidFill>
              <a:srgbClr val="7030A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>
              <a:defRPr/>
            </a:pPr>
            <a:r>
              <a:rPr lang="th-TH" sz="3000" b="1" dirty="0">
                <a:latin typeface="AngsanaUPC" pitchFamily="18" charset="-34"/>
                <a:cs typeface="AngsanaUPC" pitchFamily="18" charset="-34"/>
              </a:rPr>
              <a:t>โลกแห่งการรวมกลุ่มประเทศ</a:t>
            </a:r>
            <a:endParaRPr lang="en-US" sz="3000" b="1" dirty="0">
              <a:latin typeface="AngsanaUPC" pitchFamily="18" charset="-34"/>
              <a:cs typeface="AngsanaUPC" pitchFamily="18" charset="-34"/>
            </a:endParaRPr>
          </a:p>
          <a:p>
            <a:pPr>
              <a:defRPr/>
            </a:pPr>
            <a:r>
              <a:rPr lang="th-TH" sz="3000" b="1" dirty="0">
                <a:latin typeface="AngsanaUPC" pitchFamily="18" charset="-34"/>
                <a:cs typeface="AngsanaUPC" pitchFamily="18" charset="-34"/>
              </a:rPr>
              <a:t>และความเป็นนานาชาติ</a:t>
            </a:r>
            <a:endParaRPr lang="en-US" sz="3000" b="1" dirty="0"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15369" name="TextBox 12"/>
          <p:cNvSpPr txBox="1">
            <a:spLocks noChangeArrowheads="1"/>
          </p:cNvSpPr>
          <p:nvPr/>
        </p:nvSpPr>
        <p:spPr bwMode="auto">
          <a:xfrm>
            <a:off x="6835775" y="2562225"/>
            <a:ext cx="1860550" cy="723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9pPr>
          </a:lstStyle>
          <a:p>
            <a:pPr>
              <a:lnSpc>
                <a:spcPts val="2400"/>
              </a:lnSpc>
            </a:pPr>
            <a:r>
              <a:rPr lang="th-TH" altLang="en-US" b="1">
                <a:latin typeface="AngsanaUPC" panose="02020603050405020304" pitchFamily="18" charset="-34"/>
                <a:cs typeface="AngsanaUPC" panose="02020603050405020304" pitchFamily="18" charset="-34"/>
              </a:rPr>
              <a:t>ความร่วมมือ </a:t>
            </a:r>
            <a:endParaRPr lang="en-US" altLang="en-US" b="1">
              <a:latin typeface="AngsanaUPC" panose="02020603050405020304" pitchFamily="18" charset="-34"/>
              <a:cs typeface="AngsanaUPC" panose="02020603050405020304" pitchFamily="18" charset="-34"/>
            </a:endParaRPr>
          </a:p>
          <a:p>
            <a:pPr>
              <a:lnSpc>
                <a:spcPts val="2400"/>
              </a:lnSpc>
            </a:pPr>
            <a:r>
              <a:rPr lang="en-US" altLang="en-US" sz="2400" b="1">
                <a:latin typeface="AngsanaUPC" panose="02020603050405020304" pitchFamily="18" charset="-34"/>
                <a:cs typeface="AngsanaUPC" panose="02020603050405020304" pitchFamily="18" charset="-34"/>
              </a:rPr>
              <a:t>(COOPERATION)</a:t>
            </a:r>
          </a:p>
        </p:txBody>
      </p:sp>
      <p:sp>
        <p:nvSpPr>
          <p:cNvPr id="15370" name="TextBox 13"/>
          <p:cNvSpPr txBox="1">
            <a:spLocks noChangeArrowheads="1"/>
          </p:cNvSpPr>
          <p:nvPr/>
        </p:nvSpPr>
        <p:spPr bwMode="auto">
          <a:xfrm>
            <a:off x="6811963" y="3490913"/>
            <a:ext cx="1812925" cy="723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9pPr>
          </a:lstStyle>
          <a:p>
            <a:pPr>
              <a:lnSpc>
                <a:spcPts val="2400"/>
              </a:lnSpc>
            </a:pPr>
            <a:r>
              <a:rPr lang="th-TH" altLang="en-US" b="1">
                <a:latin typeface="AngsanaUPC" panose="02020603050405020304" pitchFamily="18" charset="-34"/>
                <a:cs typeface="AngsanaUPC" panose="02020603050405020304" pitchFamily="18" charset="-34"/>
              </a:rPr>
              <a:t>การแข่งขัน</a:t>
            </a:r>
            <a:endParaRPr lang="en-US" altLang="en-US" b="1">
              <a:latin typeface="AngsanaUPC" panose="02020603050405020304" pitchFamily="18" charset="-34"/>
              <a:cs typeface="AngsanaUPC" panose="02020603050405020304" pitchFamily="18" charset="-34"/>
            </a:endParaRPr>
          </a:p>
          <a:p>
            <a:pPr>
              <a:lnSpc>
                <a:spcPts val="2400"/>
              </a:lnSpc>
            </a:pPr>
            <a:r>
              <a:rPr lang="en-US" altLang="en-US" sz="2400" b="1">
                <a:latin typeface="AngsanaUPC" panose="02020603050405020304" pitchFamily="18" charset="-34"/>
                <a:cs typeface="AngsanaUPC" panose="02020603050405020304" pitchFamily="18" charset="-34"/>
              </a:rPr>
              <a:t>(COMPETITION)</a:t>
            </a:r>
          </a:p>
        </p:txBody>
      </p:sp>
      <p:sp>
        <p:nvSpPr>
          <p:cNvPr id="15371" name="TextBox 14"/>
          <p:cNvSpPr txBox="1">
            <a:spLocks noChangeArrowheads="1"/>
          </p:cNvSpPr>
          <p:nvPr/>
        </p:nvSpPr>
        <p:spPr bwMode="auto">
          <a:xfrm>
            <a:off x="5929313" y="4506913"/>
            <a:ext cx="2928937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9pPr>
          </a:lstStyle>
          <a:p>
            <a:pPr>
              <a:lnSpc>
                <a:spcPts val="2400"/>
              </a:lnSpc>
            </a:pPr>
            <a:r>
              <a:rPr lang="th-TH" altLang="en-US" b="1">
                <a:latin typeface="AngsanaUPC" panose="02020603050405020304" pitchFamily="18" charset="-34"/>
                <a:cs typeface="AngsanaUPC" panose="02020603050405020304" pitchFamily="18" charset="-34"/>
              </a:rPr>
              <a:t>ประชาคม</a:t>
            </a:r>
            <a:endParaRPr lang="en-US" altLang="en-US" b="1">
              <a:latin typeface="AngsanaUPC" panose="02020603050405020304" pitchFamily="18" charset="-34"/>
              <a:cs typeface="AngsanaUPC" panose="02020603050405020304" pitchFamily="18" charset="-34"/>
            </a:endParaRPr>
          </a:p>
          <a:p>
            <a:pPr>
              <a:lnSpc>
                <a:spcPts val="2400"/>
              </a:lnSpc>
            </a:pPr>
            <a:r>
              <a:rPr lang="en-US" altLang="en-US" sz="2400" b="1">
                <a:latin typeface="AngsanaUPC" panose="02020603050405020304" pitchFamily="18" charset="-34"/>
                <a:cs typeface="AngsanaUPC" panose="02020603050405020304" pitchFamily="18" charset="-34"/>
              </a:rPr>
              <a:t>(REGIONAL COMMUNITY) </a:t>
            </a:r>
          </a:p>
          <a:p>
            <a:pPr>
              <a:lnSpc>
                <a:spcPts val="2400"/>
              </a:lnSpc>
            </a:pPr>
            <a:r>
              <a:rPr lang="th-TH" altLang="en-US" sz="2400" b="1">
                <a:latin typeface="AngsanaUPC" panose="02020603050405020304" pitchFamily="18" charset="-34"/>
                <a:cs typeface="AngsanaUPC" panose="02020603050405020304" pitchFamily="18" charset="-34"/>
              </a:rPr>
              <a:t>เช่น </a:t>
            </a:r>
            <a:r>
              <a:rPr lang="en-US" altLang="en-US" sz="2400" b="1">
                <a:latin typeface="AngsanaUPC" panose="02020603050405020304" pitchFamily="18" charset="-34"/>
                <a:cs typeface="AngsanaUPC" panose="02020603050405020304" pitchFamily="18" charset="-34"/>
              </a:rPr>
              <a:t>ASEAN</a:t>
            </a:r>
            <a:r>
              <a:rPr lang="th-TH" altLang="en-US" sz="2400" b="1">
                <a:latin typeface="AngsanaUPC" panose="02020603050405020304" pitchFamily="18" charset="-34"/>
                <a:cs typeface="AngsanaUPC" panose="02020603050405020304" pitchFamily="18" charset="-34"/>
              </a:rPr>
              <a:t>, </a:t>
            </a:r>
            <a:r>
              <a:rPr lang="en-US" altLang="en-US" sz="2400" b="1">
                <a:latin typeface="AngsanaUPC" panose="02020603050405020304" pitchFamily="18" charset="-34"/>
                <a:cs typeface="AngsanaUPC" panose="02020603050405020304" pitchFamily="18" charset="-34"/>
              </a:rPr>
              <a:t> EU</a:t>
            </a:r>
          </a:p>
        </p:txBody>
      </p:sp>
      <p:sp>
        <p:nvSpPr>
          <p:cNvPr id="15372" name="TextBox 15"/>
          <p:cNvSpPr txBox="1">
            <a:spLocks noChangeArrowheads="1"/>
          </p:cNvSpPr>
          <p:nvPr/>
        </p:nvSpPr>
        <p:spPr bwMode="auto">
          <a:xfrm>
            <a:off x="5929313" y="5721350"/>
            <a:ext cx="2928937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9pPr>
          </a:lstStyle>
          <a:p>
            <a:pPr>
              <a:lnSpc>
                <a:spcPts val="2400"/>
              </a:lnSpc>
            </a:pPr>
            <a:r>
              <a:rPr lang="th-TH" altLang="en-US" b="1">
                <a:latin typeface="AngsanaUPC" panose="02020603050405020304" pitchFamily="18" charset="-34"/>
                <a:cs typeface="AngsanaUPC" panose="02020603050405020304" pitchFamily="18" charset="-34"/>
              </a:rPr>
              <a:t>ความเป็นนานาชาติ</a:t>
            </a:r>
            <a:endParaRPr lang="en-US" altLang="en-US" b="1">
              <a:latin typeface="AngsanaUPC" panose="02020603050405020304" pitchFamily="18" charset="-34"/>
              <a:cs typeface="AngsanaUPC" panose="02020603050405020304" pitchFamily="18" charset="-34"/>
            </a:endParaRPr>
          </a:p>
          <a:p>
            <a:pPr>
              <a:lnSpc>
                <a:spcPts val="2400"/>
              </a:lnSpc>
            </a:pPr>
            <a:r>
              <a:rPr lang="en-US" altLang="en-US" sz="2400" b="1">
                <a:latin typeface="AngsanaUPC" panose="02020603050405020304" pitchFamily="18" charset="-34"/>
                <a:cs typeface="AngsanaUPC" panose="02020603050405020304" pitchFamily="18" charset="-34"/>
              </a:rPr>
              <a:t>(INTERNATIONALIZATION)</a:t>
            </a:r>
          </a:p>
        </p:txBody>
      </p:sp>
      <p:grpSp>
        <p:nvGrpSpPr>
          <p:cNvPr id="2" name="Group 21"/>
          <p:cNvGrpSpPr>
            <a:grpSpLocks/>
          </p:cNvGrpSpPr>
          <p:nvPr/>
        </p:nvGrpSpPr>
        <p:grpSpPr bwMode="auto">
          <a:xfrm>
            <a:off x="5572125" y="4864100"/>
            <a:ext cx="357188" cy="1357313"/>
            <a:chOff x="5786446" y="4240536"/>
            <a:chExt cx="357190" cy="1571636"/>
          </a:xfrm>
        </p:grpSpPr>
        <p:sp>
          <p:nvSpPr>
            <p:cNvPr id="18" name="Rectangle 17"/>
            <p:cNvSpPr/>
            <p:nvPr/>
          </p:nvSpPr>
          <p:spPr>
            <a:xfrm>
              <a:off x="5786446" y="4429132"/>
              <a:ext cx="57149" cy="1257309"/>
            </a:xfrm>
            <a:prstGeom prst="rect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ln>
                  <a:solidFill>
                    <a:schemeClr val="accent1">
                      <a:lumMod val="50000"/>
                    </a:schemeClr>
                  </a:solidFill>
                </a:ln>
              </a:endParaRPr>
            </a:p>
          </p:txBody>
        </p:sp>
        <p:sp>
          <p:nvSpPr>
            <p:cNvPr id="19" name="Right Arrow 18"/>
            <p:cNvSpPr/>
            <p:nvPr/>
          </p:nvSpPr>
          <p:spPr>
            <a:xfrm>
              <a:off x="5786446" y="4240536"/>
              <a:ext cx="357190" cy="314327"/>
            </a:xfrm>
            <a:prstGeom prst="rightArrow">
              <a:avLst/>
            </a:prstGeom>
            <a:ln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ln>
                  <a:solidFill>
                    <a:sysClr val="windowText" lastClr="000000"/>
                  </a:solidFill>
                </a:ln>
                <a:solidFill>
                  <a:schemeClr val="tx1"/>
                </a:solidFill>
              </a:endParaRPr>
            </a:p>
          </p:txBody>
        </p:sp>
        <p:sp>
          <p:nvSpPr>
            <p:cNvPr id="20" name="Right Arrow 19"/>
            <p:cNvSpPr/>
            <p:nvPr/>
          </p:nvSpPr>
          <p:spPr>
            <a:xfrm>
              <a:off x="5786446" y="5497845"/>
              <a:ext cx="357190" cy="314327"/>
            </a:xfrm>
            <a:prstGeom prst="rightArrow">
              <a:avLst/>
            </a:prstGeom>
            <a:ln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ln>
                  <a:solidFill>
                    <a:sysClr val="windowText" lastClr="000000"/>
                  </a:solidFill>
                </a:ln>
                <a:solidFill>
                  <a:schemeClr val="tx1"/>
                </a:solidFill>
              </a:endParaRPr>
            </a:p>
          </p:txBody>
        </p:sp>
      </p:grpSp>
      <p:grpSp>
        <p:nvGrpSpPr>
          <p:cNvPr id="3" name="Group 22"/>
          <p:cNvGrpSpPr>
            <a:grpSpLocks/>
          </p:cNvGrpSpPr>
          <p:nvPr/>
        </p:nvGrpSpPr>
        <p:grpSpPr bwMode="auto">
          <a:xfrm>
            <a:off x="6500813" y="2643188"/>
            <a:ext cx="357187" cy="1357312"/>
            <a:chOff x="5786446" y="4240536"/>
            <a:chExt cx="357190" cy="1571636"/>
          </a:xfrm>
        </p:grpSpPr>
        <p:sp>
          <p:nvSpPr>
            <p:cNvPr id="22" name="Rectangle 21"/>
            <p:cNvSpPr/>
            <p:nvPr/>
          </p:nvSpPr>
          <p:spPr>
            <a:xfrm>
              <a:off x="5786446" y="4429132"/>
              <a:ext cx="57149" cy="1257309"/>
            </a:xfrm>
            <a:prstGeom prst="rect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ln>
                  <a:solidFill>
                    <a:schemeClr val="accent1">
                      <a:lumMod val="50000"/>
                    </a:schemeClr>
                  </a:solidFill>
                </a:ln>
              </a:endParaRPr>
            </a:p>
          </p:txBody>
        </p:sp>
        <p:sp>
          <p:nvSpPr>
            <p:cNvPr id="23" name="Right Arrow 22"/>
            <p:cNvSpPr/>
            <p:nvPr/>
          </p:nvSpPr>
          <p:spPr>
            <a:xfrm>
              <a:off x="5786446" y="4240536"/>
              <a:ext cx="357190" cy="314327"/>
            </a:xfrm>
            <a:prstGeom prst="rightArrow">
              <a:avLst/>
            </a:prstGeom>
            <a:ln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ln>
                  <a:solidFill>
                    <a:sysClr val="windowText" lastClr="000000"/>
                  </a:solidFill>
                </a:ln>
                <a:solidFill>
                  <a:schemeClr val="tx1"/>
                </a:solidFill>
              </a:endParaRPr>
            </a:p>
          </p:txBody>
        </p:sp>
        <p:sp>
          <p:nvSpPr>
            <p:cNvPr id="24" name="Right Arrow 23"/>
            <p:cNvSpPr/>
            <p:nvPr/>
          </p:nvSpPr>
          <p:spPr>
            <a:xfrm>
              <a:off x="5786446" y="5497845"/>
              <a:ext cx="357190" cy="314327"/>
            </a:xfrm>
            <a:prstGeom prst="rightArrow">
              <a:avLst/>
            </a:prstGeom>
            <a:ln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ln>
                  <a:solidFill>
                    <a:sysClr val="windowText" lastClr="000000"/>
                  </a:solidFill>
                </a:ln>
                <a:solidFill>
                  <a:schemeClr val="tx1"/>
                </a:solidFill>
              </a:endParaRPr>
            </a:p>
          </p:txBody>
        </p:sp>
      </p:grpSp>
      <p:sp>
        <p:nvSpPr>
          <p:cNvPr id="25" name="Text Box 9"/>
          <p:cNvSpPr txBox="1">
            <a:spLocks noChangeArrowheads="1"/>
          </p:cNvSpPr>
          <p:nvPr/>
        </p:nvSpPr>
        <p:spPr bwMode="auto">
          <a:xfrm>
            <a:off x="8715375" y="6445250"/>
            <a:ext cx="366713" cy="33655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lnSpc>
                <a:spcPts val="1900"/>
              </a:lnSpc>
              <a:spcBef>
                <a:spcPts val="300"/>
              </a:spcBef>
              <a:defRPr/>
            </a:pPr>
            <a:r>
              <a:rPr lang="en-US" sz="1600" b="1" dirty="0">
                <a:latin typeface="AngsanaUPC" pitchFamily="18" charset="-34"/>
                <a:cs typeface="JasmineUPC" pitchFamily="18" charset="-34"/>
              </a:rPr>
              <a:t>15</a:t>
            </a:r>
            <a:endParaRPr lang="th-TH" sz="1600" b="1" dirty="0">
              <a:latin typeface="AngsanaUPC" pitchFamily="18" charset="-34"/>
              <a:cs typeface="JasmineUPC" pitchFamily="18" charset="-34"/>
            </a:endParaRPr>
          </a:p>
        </p:txBody>
      </p:sp>
      <p:grpSp>
        <p:nvGrpSpPr>
          <p:cNvPr id="4" name="Group 31"/>
          <p:cNvGrpSpPr>
            <a:grpSpLocks/>
          </p:cNvGrpSpPr>
          <p:nvPr/>
        </p:nvGrpSpPr>
        <p:grpSpPr bwMode="auto">
          <a:xfrm>
            <a:off x="2000250" y="785813"/>
            <a:ext cx="357188" cy="4929187"/>
            <a:chOff x="2000232" y="785794"/>
            <a:chExt cx="357190" cy="4929222"/>
          </a:xfrm>
        </p:grpSpPr>
        <p:sp>
          <p:nvSpPr>
            <p:cNvPr id="27" name="Rectangle 26"/>
            <p:cNvSpPr/>
            <p:nvPr/>
          </p:nvSpPr>
          <p:spPr bwMode="auto">
            <a:xfrm>
              <a:off x="2000232" y="910584"/>
              <a:ext cx="71438" cy="4728666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en-US">
                <a:solidFill>
                  <a:schemeClr val="tx1"/>
                </a:solidFill>
                <a:latin typeface="Arial" pitchFamily="34" charset="0"/>
              </a:endParaRPr>
            </a:p>
          </p:txBody>
        </p:sp>
        <p:sp>
          <p:nvSpPr>
            <p:cNvPr id="28" name="Right Arrow 27"/>
            <p:cNvSpPr/>
            <p:nvPr/>
          </p:nvSpPr>
          <p:spPr bwMode="auto">
            <a:xfrm>
              <a:off x="2000232" y="785794"/>
              <a:ext cx="357190" cy="303063"/>
            </a:xfrm>
            <a:prstGeom prst="rightArrow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en-US">
                <a:solidFill>
                  <a:schemeClr val="tx1"/>
                </a:solidFill>
                <a:latin typeface="Arial" pitchFamily="34" charset="0"/>
              </a:endParaRPr>
            </a:p>
          </p:txBody>
        </p:sp>
        <p:sp>
          <p:nvSpPr>
            <p:cNvPr id="29" name="Right Arrow 28"/>
            <p:cNvSpPr/>
            <p:nvPr/>
          </p:nvSpPr>
          <p:spPr bwMode="auto">
            <a:xfrm>
              <a:off x="2000232" y="1911491"/>
              <a:ext cx="357190" cy="303063"/>
            </a:xfrm>
            <a:prstGeom prst="rightArrow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en-US">
                <a:solidFill>
                  <a:schemeClr val="tx1"/>
                </a:solidFill>
                <a:latin typeface="Arial" pitchFamily="34" charset="0"/>
              </a:endParaRPr>
            </a:p>
          </p:txBody>
        </p:sp>
        <p:sp>
          <p:nvSpPr>
            <p:cNvPr id="30" name="Right Arrow 29"/>
            <p:cNvSpPr/>
            <p:nvPr/>
          </p:nvSpPr>
          <p:spPr bwMode="auto">
            <a:xfrm>
              <a:off x="2000232" y="5411953"/>
              <a:ext cx="357190" cy="303063"/>
            </a:xfrm>
            <a:prstGeom prst="rightArrow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en-US">
                <a:solidFill>
                  <a:schemeClr val="tx1"/>
                </a:solidFill>
                <a:latin typeface="Arial" pitchFamily="34" charset="0"/>
              </a:endParaRPr>
            </a:p>
          </p:txBody>
        </p:sp>
        <p:sp>
          <p:nvSpPr>
            <p:cNvPr id="31" name="Right Arrow 30"/>
            <p:cNvSpPr/>
            <p:nvPr/>
          </p:nvSpPr>
          <p:spPr bwMode="auto">
            <a:xfrm>
              <a:off x="2000232" y="3143248"/>
              <a:ext cx="357190" cy="303063"/>
            </a:xfrm>
            <a:prstGeom prst="rightArrow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en-US">
                <a:solidFill>
                  <a:schemeClr val="tx1"/>
                </a:solidFill>
                <a:latin typeface="Arial" pitchFamily="34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3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5" dur="500"/>
                                        <p:tgtEl>
                                          <p:spTgt spid="153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0" dur="500"/>
                                        <p:tgtEl>
                                          <p:spTgt spid="153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 nodeType="clickPar">
                      <p:stCondLst>
                        <p:cond delay="indefinite"/>
                      </p:stCondLst>
                      <p:childTnLst>
                        <p:par>
                          <p:cTn id="4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8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5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52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4" dur="500"/>
                                        <p:tgtEl>
                                          <p:spTgt spid="153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 nodeType="clickPar">
                      <p:stCondLst>
                        <p:cond delay="indefinite"/>
                      </p:stCondLst>
                      <p:childTnLst>
                        <p:par>
                          <p:cTn id="5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7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9" dur="500"/>
                                        <p:tgtEl>
                                          <p:spTgt spid="153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2" grpId="0" animBg="1"/>
      <p:bldP spid="15369" grpId="0"/>
      <p:bldP spid="15370" grpId="0"/>
      <p:bldP spid="15371" grpId="0"/>
      <p:bldP spid="1537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285852" y="1714488"/>
            <a:ext cx="2012089" cy="3416320"/>
          </a:xfrm>
          <a:prstGeom prst="rect">
            <a:avLst/>
          </a:prstGeom>
          <a:solidFill>
            <a:srgbClr val="CCCCFF"/>
          </a:solidFill>
          <a:ln>
            <a:solidFill>
              <a:srgbClr val="7030A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>
              <a:defRPr/>
            </a:pPr>
            <a:endParaRPr lang="en-US" sz="3600" b="1" dirty="0">
              <a:latin typeface="AngsanaUPC" pitchFamily="18" charset="-34"/>
              <a:cs typeface="AngsanaUPC" pitchFamily="18" charset="-34"/>
            </a:endParaRPr>
          </a:p>
          <a:p>
            <a:pPr algn="ctr">
              <a:defRPr/>
            </a:pPr>
            <a:r>
              <a:rPr lang="en-US" sz="3600" b="1" dirty="0">
                <a:latin typeface="AngsanaUPC" pitchFamily="18" charset="-34"/>
                <a:cs typeface="AngsanaUPC" pitchFamily="18" charset="-34"/>
              </a:rPr>
              <a:t>VI</a:t>
            </a:r>
            <a:r>
              <a:rPr lang="th-TH" sz="3600" b="1" dirty="0">
                <a:latin typeface="AngsanaUPC" pitchFamily="18" charset="-34"/>
                <a:cs typeface="AngsanaUPC" pitchFamily="18" charset="-34"/>
              </a:rPr>
              <a:t>.</a:t>
            </a:r>
            <a:r>
              <a:rPr lang="en-US" sz="3600" b="1" dirty="0">
                <a:latin typeface="AngsanaUPC" pitchFamily="18" charset="-34"/>
                <a:cs typeface="AngsanaUPC" pitchFamily="18" charset="-34"/>
              </a:rPr>
              <a:t> 2</a:t>
            </a:r>
          </a:p>
          <a:p>
            <a:pPr algn="ctr">
              <a:defRPr/>
            </a:pPr>
            <a:r>
              <a:rPr lang="th-TH" sz="3600" b="1" dirty="0">
                <a:latin typeface="AngsanaUPC" pitchFamily="18" charset="-34"/>
                <a:cs typeface="AngsanaUPC" pitchFamily="18" charset="-34"/>
              </a:rPr>
              <a:t>ปัจจัยสำคัญ</a:t>
            </a:r>
          </a:p>
          <a:p>
            <a:pPr algn="ctr">
              <a:defRPr/>
            </a:pPr>
            <a:r>
              <a:rPr lang="th-TH" sz="3600" b="1" dirty="0">
                <a:latin typeface="AngsanaUPC" pitchFamily="18" charset="-34"/>
                <a:cs typeface="AngsanaUPC" pitchFamily="18" charset="-34"/>
              </a:rPr>
              <a:t>แห่งการพัฒนา</a:t>
            </a:r>
          </a:p>
          <a:p>
            <a:pPr algn="ctr">
              <a:defRPr/>
            </a:pPr>
            <a:r>
              <a:rPr lang="th-TH" sz="3600" b="1" dirty="0">
                <a:latin typeface="AngsanaUPC" pitchFamily="18" charset="-34"/>
                <a:cs typeface="AngsanaUPC" pitchFamily="18" charset="-34"/>
              </a:rPr>
              <a:t>ประชาคมโลก</a:t>
            </a:r>
            <a:endParaRPr lang="en-US" sz="3600" b="1" dirty="0">
              <a:latin typeface="AngsanaUPC" pitchFamily="18" charset="-34"/>
              <a:cs typeface="AngsanaUPC" pitchFamily="18" charset="-34"/>
            </a:endParaRPr>
          </a:p>
          <a:p>
            <a:pPr algn="ctr">
              <a:defRPr/>
            </a:pPr>
            <a:endParaRPr lang="en-US" sz="3600" b="1" dirty="0"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876675" y="688975"/>
            <a:ext cx="2355850" cy="584200"/>
          </a:xfrm>
          <a:prstGeom prst="rect">
            <a:avLst/>
          </a:prstGeom>
          <a:ln>
            <a:solidFill>
              <a:srgbClr val="7030A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>
              <a:defRPr/>
            </a:pPr>
            <a:r>
              <a:rPr lang="th-TH" sz="3200" b="1" dirty="0">
                <a:latin typeface="AngsanaUPC" pitchFamily="18" charset="-34"/>
                <a:cs typeface="AngsanaUPC" pitchFamily="18" charset="-34"/>
              </a:rPr>
              <a:t>ทรัพยากรธรรมชาติ</a:t>
            </a:r>
            <a:endParaRPr lang="en-US" sz="3200" b="1" dirty="0"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876675" y="1844675"/>
            <a:ext cx="2705100" cy="584200"/>
          </a:xfrm>
          <a:prstGeom prst="rect">
            <a:avLst/>
          </a:prstGeom>
          <a:ln>
            <a:solidFill>
              <a:srgbClr val="7030A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>
              <a:defRPr/>
            </a:pPr>
            <a:r>
              <a:rPr lang="th-TH" sz="3200" b="1" dirty="0">
                <a:latin typeface="AngsanaUPC" pitchFamily="18" charset="-34"/>
                <a:cs typeface="AngsanaUPC" pitchFamily="18" charset="-34"/>
              </a:rPr>
              <a:t>การผลิตและการบริการ</a:t>
            </a:r>
            <a:endParaRPr lang="en-US" sz="3200" b="1" dirty="0"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876675" y="2987675"/>
            <a:ext cx="2884488" cy="584200"/>
          </a:xfrm>
          <a:prstGeom prst="rect">
            <a:avLst/>
          </a:prstGeom>
          <a:ln>
            <a:solidFill>
              <a:srgbClr val="7030A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>
              <a:defRPr/>
            </a:pPr>
            <a:r>
              <a:rPr lang="th-TH" sz="3200" b="1" dirty="0">
                <a:latin typeface="AngsanaUPC" pitchFamily="18" charset="-34"/>
                <a:cs typeface="AngsanaUPC" pitchFamily="18" charset="-34"/>
              </a:rPr>
              <a:t>เทคโนโลยีและนวัตกรรม</a:t>
            </a:r>
            <a:endParaRPr lang="en-US" sz="3200" b="1" dirty="0"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948113" y="4202113"/>
            <a:ext cx="1736725" cy="584200"/>
          </a:xfrm>
          <a:prstGeom prst="rect">
            <a:avLst/>
          </a:prstGeom>
          <a:ln>
            <a:solidFill>
              <a:srgbClr val="7030A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>
              <a:defRPr/>
            </a:pPr>
            <a:r>
              <a:rPr lang="th-TH" sz="3200" b="1" dirty="0">
                <a:latin typeface="AngsanaUPC" pitchFamily="18" charset="-34"/>
                <a:cs typeface="AngsanaUPC" pitchFamily="18" charset="-34"/>
              </a:rPr>
              <a:t>คนและความรู้</a:t>
            </a:r>
            <a:endParaRPr lang="en-US" sz="3200" b="1" dirty="0"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948113" y="5416550"/>
            <a:ext cx="3624262" cy="584200"/>
          </a:xfrm>
          <a:prstGeom prst="rect">
            <a:avLst/>
          </a:prstGeom>
          <a:ln>
            <a:solidFill>
              <a:srgbClr val="7030A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>
              <a:defRPr/>
            </a:pPr>
            <a:r>
              <a:rPr lang="th-TH" sz="3200" b="1" dirty="0">
                <a:latin typeface="AngsanaUPC" pitchFamily="18" charset="-34"/>
                <a:cs typeface="AngsanaUPC" pitchFamily="18" charset="-34"/>
              </a:rPr>
              <a:t>ภาวะผู้นำและการบริหารจัดการ</a:t>
            </a:r>
            <a:endParaRPr lang="en-US" sz="3200" b="1" dirty="0">
              <a:latin typeface="AngsanaUPC" pitchFamily="18" charset="-34"/>
              <a:cs typeface="AngsanaUPC" pitchFamily="18" charset="-34"/>
            </a:endParaRPr>
          </a:p>
        </p:txBody>
      </p:sp>
      <p:grpSp>
        <p:nvGrpSpPr>
          <p:cNvPr id="2" name="Group 21"/>
          <p:cNvGrpSpPr>
            <a:grpSpLocks/>
          </p:cNvGrpSpPr>
          <p:nvPr/>
        </p:nvGrpSpPr>
        <p:grpSpPr bwMode="auto">
          <a:xfrm>
            <a:off x="3500438" y="844550"/>
            <a:ext cx="357187" cy="5000625"/>
            <a:chOff x="2357422" y="714356"/>
            <a:chExt cx="357190" cy="5000660"/>
          </a:xfrm>
        </p:grpSpPr>
        <p:sp>
          <p:nvSpPr>
            <p:cNvPr id="16" name="Rectangle 15"/>
            <p:cNvSpPr/>
            <p:nvPr/>
          </p:nvSpPr>
          <p:spPr bwMode="auto">
            <a:xfrm>
              <a:off x="2357422" y="839146"/>
              <a:ext cx="71438" cy="4728666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en-US">
                <a:solidFill>
                  <a:schemeClr val="tx1"/>
                </a:solidFill>
                <a:latin typeface="Arial" pitchFamily="34" charset="0"/>
              </a:endParaRPr>
            </a:p>
          </p:txBody>
        </p:sp>
        <p:sp>
          <p:nvSpPr>
            <p:cNvPr id="17" name="Right Arrow 16"/>
            <p:cNvSpPr/>
            <p:nvPr/>
          </p:nvSpPr>
          <p:spPr bwMode="auto">
            <a:xfrm>
              <a:off x="2357422" y="714356"/>
              <a:ext cx="357190" cy="303063"/>
            </a:xfrm>
            <a:prstGeom prst="rightArrow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en-US">
                <a:solidFill>
                  <a:schemeClr val="tx1"/>
                </a:solidFill>
                <a:latin typeface="Arial" pitchFamily="34" charset="0"/>
              </a:endParaRPr>
            </a:p>
          </p:txBody>
        </p:sp>
        <p:sp>
          <p:nvSpPr>
            <p:cNvPr id="18" name="Right Arrow 17"/>
            <p:cNvSpPr/>
            <p:nvPr/>
          </p:nvSpPr>
          <p:spPr bwMode="auto">
            <a:xfrm>
              <a:off x="2357422" y="1840053"/>
              <a:ext cx="357190" cy="303063"/>
            </a:xfrm>
            <a:prstGeom prst="rightArrow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en-US">
                <a:solidFill>
                  <a:schemeClr val="tx1"/>
                </a:solidFill>
                <a:latin typeface="Arial" pitchFamily="34" charset="0"/>
              </a:endParaRPr>
            </a:p>
          </p:txBody>
        </p:sp>
        <p:sp>
          <p:nvSpPr>
            <p:cNvPr id="19" name="Right Arrow 18"/>
            <p:cNvSpPr/>
            <p:nvPr/>
          </p:nvSpPr>
          <p:spPr bwMode="auto">
            <a:xfrm>
              <a:off x="2357422" y="5411953"/>
              <a:ext cx="357190" cy="303063"/>
            </a:xfrm>
            <a:prstGeom prst="rightArrow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en-US">
                <a:solidFill>
                  <a:schemeClr val="tx1"/>
                </a:solidFill>
                <a:latin typeface="Arial" pitchFamily="34" charset="0"/>
              </a:endParaRPr>
            </a:p>
          </p:txBody>
        </p:sp>
        <p:sp>
          <p:nvSpPr>
            <p:cNvPr id="20" name="Right Arrow 19"/>
            <p:cNvSpPr/>
            <p:nvPr/>
          </p:nvSpPr>
          <p:spPr bwMode="auto">
            <a:xfrm>
              <a:off x="2357422" y="3000372"/>
              <a:ext cx="357190" cy="303063"/>
            </a:xfrm>
            <a:prstGeom prst="rightArrow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en-US">
                <a:solidFill>
                  <a:schemeClr val="tx1"/>
                </a:solidFill>
                <a:latin typeface="Arial" pitchFamily="34" charset="0"/>
              </a:endParaRPr>
            </a:p>
          </p:txBody>
        </p:sp>
        <p:sp>
          <p:nvSpPr>
            <p:cNvPr id="21" name="Right Arrow 20"/>
            <p:cNvSpPr/>
            <p:nvPr/>
          </p:nvSpPr>
          <p:spPr bwMode="auto">
            <a:xfrm>
              <a:off x="2357422" y="4214818"/>
              <a:ext cx="357190" cy="303063"/>
            </a:xfrm>
            <a:prstGeom prst="rightArrow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en-US">
                <a:solidFill>
                  <a:schemeClr val="tx1"/>
                </a:solidFill>
                <a:latin typeface="Arial" pitchFamily="34" charset="0"/>
              </a:endParaRPr>
            </a:p>
          </p:txBody>
        </p:sp>
      </p:grpSp>
      <p:sp>
        <p:nvSpPr>
          <p:cNvPr id="15" name="Text Box 9"/>
          <p:cNvSpPr txBox="1">
            <a:spLocks noChangeArrowheads="1"/>
          </p:cNvSpPr>
          <p:nvPr/>
        </p:nvSpPr>
        <p:spPr bwMode="auto">
          <a:xfrm>
            <a:off x="8643938" y="6445250"/>
            <a:ext cx="438150" cy="33655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lnSpc>
                <a:spcPts val="1900"/>
              </a:lnSpc>
              <a:spcBef>
                <a:spcPts val="300"/>
              </a:spcBef>
              <a:defRPr/>
            </a:pPr>
            <a:r>
              <a:rPr lang="th-TH" sz="1600" b="1" dirty="0">
                <a:latin typeface="AngsanaUPC" pitchFamily="18" charset="-34"/>
                <a:cs typeface="JasmineUPC" pitchFamily="18" charset="-34"/>
              </a:rPr>
              <a:t>16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2" grpId="0" animBg="1"/>
      <p:bldP spid="13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214282" y="1857364"/>
            <a:ext cx="2092239" cy="3046988"/>
          </a:xfrm>
          <a:prstGeom prst="rect">
            <a:avLst/>
          </a:prstGeom>
          <a:solidFill>
            <a:srgbClr val="CCCCFF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>
              <a:defRPr/>
            </a:pPr>
            <a:endParaRPr lang="en-US" sz="3200" b="1" dirty="0">
              <a:latin typeface="AngsanaUPC" pitchFamily="18" charset="-34"/>
              <a:cs typeface="AngsanaUPC" pitchFamily="18" charset="-34"/>
            </a:endParaRPr>
          </a:p>
          <a:p>
            <a:pPr algn="ctr">
              <a:defRPr/>
            </a:pPr>
            <a:r>
              <a:rPr lang="en-US" sz="3200" b="1" dirty="0">
                <a:latin typeface="AngsanaUPC" pitchFamily="18" charset="-34"/>
                <a:cs typeface="AngsanaUPC" pitchFamily="18" charset="-34"/>
              </a:rPr>
              <a:t>VI 3.</a:t>
            </a:r>
          </a:p>
          <a:p>
            <a:pPr algn="ctr">
              <a:defRPr/>
            </a:pPr>
            <a:r>
              <a:rPr lang="th-TH" sz="3200" b="1" dirty="0">
                <a:latin typeface="AngsanaUPC" pitchFamily="18" charset="-34"/>
                <a:cs typeface="AngsanaUPC" pitchFamily="18" charset="-34"/>
              </a:rPr>
              <a:t>การจัดการความรู้</a:t>
            </a:r>
          </a:p>
          <a:p>
            <a:pPr algn="ctr">
              <a:defRPr/>
            </a:pPr>
            <a:r>
              <a:rPr lang="th-TH" sz="3200" b="1" dirty="0">
                <a:latin typeface="AngsanaUPC" pitchFamily="18" charset="-34"/>
                <a:cs typeface="AngsanaUPC" pitchFamily="18" charset="-34"/>
              </a:rPr>
              <a:t>และ</a:t>
            </a:r>
          </a:p>
          <a:p>
            <a:pPr algn="ctr">
              <a:defRPr/>
            </a:pPr>
            <a:r>
              <a:rPr lang="th-TH" sz="3200" b="1" dirty="0">
                <a:latin typeface="AngsanaUPC" pitchFamily="18" charset="-34"/>
                <a:cs typeface="AngsanaUPC" pitchFamily="18" charset="-34"/>
              </a:rPr>
              <a:t>การพัฒนาคน</a:t>
            </a:r>
            <a:endParaRPr lang="en-US" sz="3200" b="1" dirty="0">
              <a:latin typeface="AngsanaUPC" pitchFamily="18" charset="-34"/>
              <a:cs typeface="AngsanaUPC" pitchFamily="18" charset="-34"/>
            </a:endParaRPr>
          </a:p>
          <a:p>
            <a:pPr algn="ctr">
              <a:defRPr/>
            </a:pPr>
            <a:endParaRPr lang="en-US" sz="3200" b="1" dirty="0"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786063" y="357188"/>
            <a:ext cx="6221412" cy="954087"/>
          </a:xfrm>
          <a:prstGeom prst="rect">
            <a:avLst/>
          </a:prstGeom>
          <a:ln>
            <a:solidFill>
              <a:srgbClr val="7030A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>
              <a:defRPr/>
            </a:pPr>
            <a:r>
              <a:rPr lang="th-TH" sz="2800" b="1" dirty="0">
                <a:latin typeface="AngsanaUPC" pitchFamily="18" charset="-34"/>
                <a:cs typeface="AngsanaUPC" pitchFamily="18" charset="-34"/>
              </a:rPr>
              <a:t>สังคมฐานความรู้ </a:t>
            </a:r>
            <a:r>
              <a:rPr lang="en-US" sz="2800" b="1" dirty="0">
                <a:latin typeface="AngsanaUPC" pitchFamily="18" charset="-34"/>
                <a:cs typeface="AngsanaUPC" pitchFamily="18" charset="-34"/>
              </a:rPr>
              <a:t> (KNOWLEDGE BASED SOCIETY) </a:t>
            </a:r>
          </a:p>
          <a:p>
            <a:pPr>
              <a:defRPr/>
            </a:pPr>
            <a:r>
              <a:rPr lang="th-TH" sz="2800" b="1" dirty="0">
                <a:latin typeface="AngsanaUPC" pitchFamily="18" charset="-34"/>
                <a:cs typeface="AngsanaUPC" pitchFamily="18" charset="-34"/>
              </a:rPr>
              <a:t>ความรู้เพื่อการพัฒนา</a:t>
            </a:r>
            <a:r>
              <a:rPr lang="en-US" sz="2800" b="1" dirty="0">
                <a:latin typeface="AngsanaUPC" pitchFamily="18" charset="-34"/>
                <a:cs typeface="AngsanaUPC" pitchFamily="18" charset="-34"/>
              </a:rPr>
              <a:t>: </a:t>
            </a:r>
            <a:r>
              <a:rPr lang="th-TH" sz="2800" b="1" dirty="0">
                <a:latin typeface="AngsanaUPC" pitchFamily="18" charset="-34"/>
                <a:cs typeface="AngsanaUPC" pitchFamily="18" charset="-34"/>
              </a:rPr>
              <a:t>ใช้ความรู้เป็นปัจจัยสำคัญของการพัฒนา</a:t>
            </a:r>
            <a:endParaRPr lang="en-US" sz="2800" b="1" dirty="0"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17414" name="TextBox 8"/>
          <p:cNvSpPr txBox="1">
            <a:spLocks noChangeArrowheads="1"/>
          </p:cNvSpPr>
          <p:nvPr/>
        </p:nvSpPr>
        <p:spPr bwMode="auto">
          <a:xfrm>
            <a:off x="2940050" y="1571625"/>
            <a:ext cx="24892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9pPr>
          </a:lstStyle>
          <a:p>
            <a:pPr algn="ctr"/>
            <a:r>
              <a:rPr lang="th-TH" altLang="en-US" b="1">
                <a:latin typeface="AngsanaUPC" panose="02020603050405020304" pitchFamily="18" charset="-34"/>
                <a:cs typeface="AngsanaUPC" panose="02020603050405020304" pitchFamily="18" charset="-34"/>
              </a:rPr>
              <a:t>การศึกษาเพื่อการพัฒนา</a:t>
            </a:r>
            <a:endParaRPr lang="en-US" altLang="en-US" b="1">
              <a:latin typeface="AngsanaUPC" panose="02020603050405020304" pitchFamily="18" charset="-34"/>
              <a:cs typeface="AngsanaUPC" panose="02020603050405020304" pitchFamily="18" charset="-34"/>
            </a:endParaRPr>
          </a:p>
        </p:txBody>
      </p:sp>
      <p:sp>
        <p:nvSpPr>
          <p:cNvPr id="17415" name="TextBox 9"/>
          <p:cNvSpPr txBox="1">
            <a:spLocks noChangeArrowheads="1"/>
          </p:cNvSpPr>
          <p:nvPr/>
        </p:nvSpPr>
        <p:spPr bwMode="auto">
          <a:xfrm>
            <a:off x="2944813" y="2357438"/>
            <a:ext cx="2341562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9pPr>
          </a:lstStyle>
          <a:p>
            <a:r>
              <a:rPr lang="th-TH" altLang="en-US" b="1">
                <a:latin typeface="AngsanaUPC" panose="02020603050405020304" pitchFamily="18" charset="-34"/>
                <a:cs typeface="AngsanaUPC" panose="02020603050405020304" pitchFamily="18" charset="-34"/>
              </a:rPr>
              <a:t>สร้างสังคมอุดมปัญญา</a:t>
            </a:r>
            <a:endParaRPr lang="en-US" altLang="en-US" b="1">
              <a:latin typeface="AngsanaUPC" panose="02020603050405020304" pitchFamily="18" charset="-34"/>
              <a:cs typeface="AngsanaUPC" panose="02020603050405020304" pitchFamily="18" charset="-34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786063" y="3857625"/>
            <a:ext cx="5710237" cy="892175"/>
          </a:xfrm>
          <a:prstGeom prst="rect">
            <a:avLst/>
          </a:prstGeom>
          <a:ln>
            <a:solidFill>
              <a:srgbClr val="7030A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>
              <a:defRPr/>
            </a:pPr>
            <a:r>
              <a:rPr lang="th-TH" sz="2600" b="1" dirty="0">
                <a:latin typeface="AngsanaUPC" pitchFamily="18" charset="-34"/>
                <a:cs typeface="AngsanaUPC" pitchFamily="18" charset="-34"/>
              </a:rPr>
              <a:t>ปัจจัยหลัก คือ การศึกษาโดยเฉพาะการสร้างแรงงานความรู้</a:t>
            </a:r>
          </a:p>
          <a:p>
            <a:pPr>
              <a:defRPr/>
            </a:pPr>
            <a:r>
              <a:rPr lang="en-US" sz="2600" b="1" dirty="0">
                <a:latin typeface="AngsanaUPC" pitchFamily="18" charset="-34"/>
                <a:cs typeface="AngsanaUPC" pitchFamily="18" charset="-34"/>
              </a:rPr>
              <a:t>(KNOWLEDGE WORKERS) </a:t>
            </a:r>
            <a:r>
              <a:rPr lang="th-TH" sz="2600" b="1" dirty="0">
                <a:latin typeface="AngsanaUPC" pitchFamily="18" charset="-34"/>
                <a:cs typeface="AngsanaUPC" pitchFamily="18" charset="-34"/>
              </a:rPr>
              <a:t>ในระดับอาชีวะและอุดมศึกษา</a:t>
            </a:r>
            <a:endParaRPr lang="en-US" sz="2600" b="1" dirty="0"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17417" name="TextBox 11"/>
          <p:cNvSpPr txBox="1">
            <a:spLocks noChangeArrowheads="1"/>
          </p:cNvSpPr>
          <p:nvPr/>
        </p:nvSpPr>
        <p:spPr bwMode="auto">
          <a:xfrm>
            <a:off x="5783263" y="1666875"/>
            <a:ext cx="931862" cy="422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9pPr>
          </a:lstStyle>
          <a:p>
            <a:pPr>
              <a:lnSpc>
                <a:spcPts val="2400"/>
              </a:lnSpc>
            </a:pPr>
            <a:r>
              <a:rPr lang="th-TH" altLang="en-US" sz="2600" b="1">
                <a:latin typeface="AngsanaUPC" panose="02020603050405020304" pitchFamily="18" charset="-34"/>
                <a:cs typeface="AngsanaUPC" panose="02020603050405020304" pitchFamily="18" charset="-34"/>
              </a:rPr>
              <a:t>สร้างคน</a:t>
            </a:r>
            <a:endParaRPr lang="en-US" altLang="en-US" sz="2600" b="1">
              <a:latin typeface="AngsanaUPC" panose="02020603050405020304" pitchFamily="18" charset="-34"/>
              <a:cs typeface="AngsanaUPC" panose="02020603050405020304" pitchFamily="18" charset="-34"/>
            </a:endParaRPr>
          </a:p>
        </p:txBody>
      </p:sp>
      <p:sp>
        <p:nvSpPr>
          <p:cNvPr id="17418" name="TextBox 12"/>
          <p:cNvSpPr txBox="1">
            <a:spLocks noChangeArrowheads="1"/>
          </p:cNvSpPr>
          <p:nvPr/>
        </p:nvSpPr>
        <p:spPr bwMode="auto">
          <a:xfrm>
            <a:off x="2955925" y="3143250"/>
            <a:ext cx="30448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9pPr>
          </a:lstStyle>
          <a:p>
            <a:r>
              <a:rPr lang="th-TH" altLang="en-US" b="1">
                <a:latin typeface="AngsanaUPC" panose="02020603050405020304" pitchFamily="18" charset="-34"/>
                <a:cs typeface="AngsanaUPC" panose="02020603050405020304" pitchFamily="18" charset="-34"/>
              </a:rPr>
              <a:t>สร้างนวัตกรรมและเทคโนโลยี</a:t>
            </a:r>
            <a:endParaRPr lang="en-US" altLang="en-US" b="1">
              <a:latin typeface="AngsanaUPC" panose="02020603050405020304" pitchFamily="18" charset="-34"/>
              <a:cs typeface="AngsanaUPC" panose="02020603050405020304" pitchFamily="18" charset="-34"/>
            </a:endParaRPr>
          </a:p>
        </p:txBody>
      </p:sp>
      <p:sp>
        <p:nvSpPr>
          <p:cNvPr id="17419" name="TextBox 13"/>
          <p:cNvSpPr txBox="1">
            <a:spLocks noChangeArrowheads="1"/>
          </p:cNvSpPr>
          <p:nvPr/>
        </p:nvSpPr>
        <p:spPr bwMode="auto">
          <a:xfrm>
            <a:off x="5746750" y="2452688"/>
            <a:ext cx="1254125" cy="422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9pPr>
          </a:lstStyle>
          <a:p>
            <a:pPr>
              <a:lnSpc>
                <a:spcPts val="2400"/>
              </a:lnSpc>
            </a:pPr>
            <a:r>
              <a:rPr lang="th-TH" altLang="en-US" sz="2600" b="1">
                <a:latin typeface="AngsanaUPC" panose="02020603050405020304" pitchFamily="18" charset="-34"/>
                <a:cs typeface="AngsanaUPC" panose="02020603050405020304" pitchFamily="18" charset="-34"/>
              </a:rPr>
              <a:t>สร้างความรู้</a:t>
            </a:r>
            <a:endParaRPr lang="en-US" altLang="en-US" sz="2600" b="1">
              <a:latin typeface="AngsanaUPC" panose="02020603050405020304" pitchFamily="18" charset="-34"/>
              <a:cs typeface="AngsanaUPC" panose="02020603050405020304" pitchFamily="18" charset="-34"/>
            </a:endParaRPr>
          </a:p>
        </p:txBody>
      </p:sp>
      <p:sp>
        <p:nvSpPr>
          <p:cNvPr id="17420" name="TextBox 14"/>
          <p:cNvSpPr txBox="1">
            <a:spLocks noChangeArrowheads="1"/>
          </p:cNvSpPr>
          <p:nvPr/>
        </p:nvSpPr>
        <p:spPr bwMode="auto">
          <a:xfrm>
            <a:off x="7156450" y="2024063"/>
            <a:ext cx="1916113" cy="422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9pPr>
          </a:lstStyle>
          <a:p>
            <a:pPr>
              <a:lnSpc>
                <a:spcPts val="2400"/>
              </a:lnSpc>
            </a:pPr>
            <a:r>
              <a:rPr lang="th-TH" altLang="en-US" sz="2600" b="1">
                <a:latin typeface="AngsanaUPC" panose="02020603050405020304" pitchFamily="18" charset="-34"/>
                <a:cs typeface="AngsanaUPC" panose="02020603050405020304" pitchFamily="18" charset="-34"/>
              </a:rPr>
              <a:t>ให้เกิดความเป็นเลิศ</a:t>
            </a:r>
            <a:endParaRPr lang="en-US" altLang="en-US" sz="2600" b="1">
              <a:latin typeface="AngsanaUPC" panose="02020603050405020304" pitchFamily="18" charset="-34"/>
              <a:cs typeface="AngsanaUPC" panose="02020603050405020304" pitchFamily="18" charset="-34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786063" y="4929188"/>
            <a:ext cx="6143625" cy="1692275"/>
          </a:xfrm>
          <a:prstGeom prst="rect">
            <a:avLst/>
          </a:prstGeom>
          <a:ln>
            <a:solidFill>
              <a:srgbClr val="7030A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th-TH" sz="2600" b="1" dirty="0">
                <a:latin typeface="AngsanaUPC" pitchFamily="18" charset="-34"/>
                <a:cs typeface="AngsanaUPC" pitchFamily="18" charset="-34"/>
              </a:rPr>
              <a:t>ใช้ความรู้พัฒนาคุณภาพคน สู่ประสิทธิภาพและประสิทธิผลของ</a:t>
            </a:r>
          </a:p>
          <a:p>
            <a:pPr>
              <a:defRPr/>
            </a:pPr>
            <a:r>
              <a:rPr lang="th-TH" sz="2600" b="1" dirty="0">
                <a:latin typeface="AngsanaUPC" pitchFamily="18" charset="-34"/>
                <a:cs typeface="AngsanaUPC" pitchFamily="18" charset="-34"/>
              </a:rPr>
              <a:t>การพัฒนา</a:t>
            </a:r>
            <a:r>
              <a:rPr lang="en-US" sz="2600" b="1" dirty="0">
                <a:latin typeface="AngsanaUPC" pitchFamily="18" charset="-34"/>
                <a:cs typeface="AngsanaUPC" pitchFamily="18" charset="-34"/>
              </a:rPr>
              <a:t>:</a:t>
            </a:r>
            <a:r>
              <a:rPr lang="th-TH" sz="2600" b="1" dirty="0">
                <a:latin typeface="AngsanaUPC" pitchFamily="18" charset="-34"/>
                <a:cs typeface="AngsanaUPC" pitchFamily="18" charset="-34"/>
              </a:rPr>
              <a:t> คนเป็นปัจจัยนำของการพัฒนาทั้งปวง คนจึงต้องเป็นคนดีที่ </a:t>
            </a:r>
            <a:r>
              <a:rPr lang="th-TH" sz="2600" b="1" u="sng" dirty="0">
                <a:latin typeface="AngsanaUPC" pitchFamily="18" charset="-34"/>
                <a:cs typeface="AngsanaUPC" pitchFamily="18" charset="-34"/>
              </a:rPr>
              <a:t>เก่งงาน</a:t>
            </a:r>
            <a:r>
              <a:rPr lang="th-TH" sz="2600" b="1" dirty="0">
                <a:latin typeface="AngsanaUPC" pitchFamily="18" charset="-34"/>
                <a:cs typeface="AngsanaUPC" pitchFamily="18" charset="-34"/>
              </a:rPr>
              <a:t> และ </a:t>
            </a:r>
            <a:r>
              <a:rPr lang="th-TH" sz="2600" b="1" u="sng" dirty="0">
                <a:latin typeface="AngsanaUPC" pitchFamily="18" charset="-34"/>
                <a:cs typeface="AngsanaUPC" pitchFamily="18" charset="-34"/>
              </a:rPr>
              <a:t>เก่งบริหาร</a:t>
            </a:r>
            <a:r>
              <a:rPr lang="th-TH" sz="2600" b="1" dirty="0">
                <a:latin typeface="AngsanaUPC" pitchFamily="18" charset="-34"/>
                <a:cs typeface="AngsanaUPC" pitchFamily="18" charset="-34"/>
              </a:rPr>
              <a:t> ที่มีทั้งภาวะผู้นำและความเป็น        มืออาชีพ</a:t>
            </a:r>
            <a:endParaRPr lang="en-US" sz="2600" b="1" dirty="0"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18" name="Down Arrow 17"/>
          <p:cNvSpPr/>
          <p:nvPr/>
        </p:nvSpPr>
        <p:spPr>
          <a:xfrm>
            <a:off x="4071938" y="2095500"/>
            <a:ext cx="285750" cy="285750"/>
          </a:xfrm>
          <a:prstGeom prst="downArrow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9" name="Down Arrow 18"/>
          <p:cNvSpPr/>
          <p:nvPr/>
        </p:nvSpPr>
        <p:spPr>
          <a:xfrm>
            <a:off x="4071938" y="2881313"/>
            <a:ext cx="285750" cy="285750"/>
          </a:xfrm>
          <a:prstGeom prst="downArrow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2" name="Group 23"/>
          <p:cNvGrpSpPr>
            <a:grpSpLocks/>
          </p:cNvGrpSpPr>
          <p:nvPr/>
        </p:nvGrpSpPr>
        <p:grpSpPr bwMode="auto">
          <a:xfrm>
            <a:off x="5429250" y="1738313"/>
            <a:ext cx="357188" cy="1000125"/>
            <a:chOff x="5786446" y="4240536"/>
            <a:chExt cx="357190" cy="1571636"/>
          </a:xfrm>
        </p:grpSpPr>
        <p:sp>
          <p:nvSpPr>
            <p:cNvPr id="21" name="Rectangle 20"/>
            <p:cNvSpPr/>
            <p:nvPr/>
          </p:nvSpPr>
          <p:spPr>
            <a:xfrm>
              <a:off x="5786446" y="4430130"/>
              <a:ext cx="57150" cy="1257309"/>
            </a:xfrm>
            <a:prstGeom prst="rect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ln>
                  <a:solidFill>
                    <a:schemeClr val="accent1">
                      <a:lumMod val="50000"/>
                    </a:schemeClr>
                  </a:solidFill>
                </a:ln>
              </a:endParaRPr>
            </a:p>
          </p:txBody>
        </p:sp>
        <p:sp>
          <p:nvSpPr>
            <p:cNvPr id="22" name="Right Arrow 21"/>
            <p:cNvSpPr/>
            <p:nvPr/>
          </p:nvSpPr>
          <p:spPr>
            <a:xfrm>
              <a:off x="5786446" y="4240536"/>
              <a:ext cx="357190" cy="314327"/>
            </a:xfrm>
            <a:prstGeom prst="rightArrow">
              <a:avLst/>
            </a:prstGeom>
            <a:ln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ln>
                  <a:solidFill>
                    <a:sysClr val="windowText" lastClr="000000"/>
                  </a:solidFill>
                </a:ln>
                <a:solidFill>
                  <a:schemeClr val="tx1"/>
                </a:solidFill>
              </a:endParaRPr>
            </a:p>
          </p:txBody>
        </p:sp>
        <p:sp>
          <p:nvSpPr>
            <p:cNvPr id="23" name="Right Arrow 22"/>
            <p:cNvSpPr/>
            <p:nvPr/>
          </p:nvSpPr>
          <p:spPr>
            <a:xfrm>
              <a:off x="5786446" y="5497845"/>
              <a:ext cx="357190" cy="314327"/>
            </a:xfrm>
            <a:prstGeom prst="rightArrow">
              <a:avLst/>
            </a:prstGeom>
            <a:ln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ln>
                  <a:solidFill>
                    <a:sysClr val="windowText" lastClr="000000"/>
                  </a:solidFill>
                </a:ln>
                <a:solidFill>
                  <a:schemeClr val="tx1"/>
                </a:solidFill>
              </a:endParaRPr>
            </a:p>
          </p:txBody>
        </p:sp>
      </p:grpSp>
      <p:sp>
        <p:nvSpPr>
          <p:cNvPr id="24" name="Right Brace 23"/>
          <p:cNvSpPr/>
          <p:nvPr/>
        </p:nvSpPr>
        <p:spPr>
          <a:xfrm>
            <a:off x="7000875" y="1809750"/>
            <a:ext cx="142875" cy="857250"/>
          </a:xfrm>
          <a:prstGeom prst="rightBrace">
            <a:avLst>
              <a:gd name="adj1" fmla="val 60800"/>
              <a:gd name="adj2" fmla="val 50000"/>
            </a:avLst>
          </a:prstGeom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3" name="Group 31"/>
          <p:cNvGrpSpPr>
            <a:grpSpLocks/>
          </p:cNvGrpSpPr>
          <p:nvPr/>
        </p:nvGrpSpPr>
        <p:grpSpPr bwMode="auto">
          <a:xfrm>
            <a:off x="2428875" y="642938"/>
            <a:ext cx="357188" cy="5262562"/>
            <a:chOff x="2428860" y="642918"/>
            <a:chExt cx="357190" cy="5263030"/>
          </a:xfrm>
        </p:grpSpPr>
        <p:sp>
          <p:nvSpPr>
            <p:cNvPr id="27" name="Rectangle 26"/>
            <p:cNvSpPr/>
            <p:nvPr/>
          </p:nvSpPr>
          <p:spPr bwMode="auto">
            <a:xfrm>
              <a:off x="2428860" y="780368"/>
              <a:ext cx="71438" cy="5006086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en-US">
                <a:solidFill>
                  <a:schemeClr val="tx1"/>
                </a:solidFill>
                <a:latin typeface="Arial" pitchFamily="34" charset="0"/>
              </a:endParaRPr>
            </a:p>
          </p:txBody>
        </p:sp>
        <p:sp>
          <p:nvSpPr>
            <p:cNvPr id="28" name="Right Arrow 27"/>
            <p:cNvSpPr/>
            <p:nvPr/>
          </p:nvSpPr>
          <p:spPr bwMode="auto">
            <a:xfrm>
              <a:off x="2428860" y="642918"/>
              <a:ext cx="357190" cy="333808"/>
            </a:xfrm>
            <a:prstGeom prst="rightArrow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en-US">
                <a:solidFill>
                  <a:schemeClr val="tx1"/>
                </a:solidFill>
                <a:latin typeface="Arial" pitchFamily="34" charset="0"/>
              </a:endParaRPr>
            </a:p>
          </p:txBody>
        </p:sp>
        <p:sp>
          <p:nvSpPr>
            <p:cNvPr id="29" name="Right Arrow 28"/>
            <p:cNvSpPr/>
            <p:nvPr/>
          </p:nvSpPr>
          <p:spPr bwMode="auto">
            <a:xfrm>
              <a:off x="2428860" y="2452250"/>
              <a:ext cx="357190" cy="333808"/>
            </a:xfrm>
            <a:prstGeom prst="rightArrow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en-US">
                <a:solidFill>
                  <a:schemeClr val="tx1"/>
                </a:solidFill>
                <a:latin typeface="Arial" pitchFamily="34" charset="0"/>
              </a:endParaRPr>
            </a:p>
          </p:txBody>
        </p:sp>
        <p:sp>
          <p:nvSpPr>
            <p:cNvPr id="30" name="Right Arrow 29"/>
            <p:cNvSpPr/>
            <p:nvPr/>
          </p:nvSpPr>
          <p:spPr bwMode="auto">
            <a:xfrm>
              <a:off x="2428860" y="5572140"/>
              <a:ext cx="357190" cy="333808"/>
            </a:xfrm>
            <a:prstGeom prst="rightArrow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en-US">
                <a:solidFill>
                  <a:schemeClr val="tx1"/>
                </a:solidFill>
                <a:latin typeface="Arial" pitchFamily="34" charset="0"/>
              </a:endParaRPr>
            </a:p>
          </p:txBody>
        </p:sp>
        <p:sp>
          <p:nvSpPr>
            <p:cNvPr id="31" name="Right Arrow 30"/>
            <p:cNvSpPr/>
            <p:nvPr/>
          </p:nvSpPr>
          <p:spPr bwMode="auto">
            <a:xfrm>
              <a:off x="2428860" y="4143380"/>
              <a:ext cx="357190" cy="333808"/>
            </a:xfrm>
            <a:prstGeom prst="rightArrow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en-US">
                <a:solidFill>
                  <a:schemeClr val="tx1"/>
                </a:solidFill>
                <a:latin typeface="Arial" pitchFamily="34" charset="0"/>
              </a:endParaRPr>
            </a:p>
          </p:txBody>
        </p:sp>
      </p:grpSp>
      <p:sp>
        <p:nvSpPr>
          <p:cNvPr id="26" name="Text Box 9"/>
          <p:cNvSpPr txBox="1">
            <a:spLocks noChangeArrowheads="1"/>
          </p:cNvSpPr>
          <p:nvPr/>
        </p:nvSpPr>
        <p:spPr bwMode="auto">
          <a:xfrm>
            <a:off x="8643938" y="6445250"/>
            <a:ext cx="438150" cy="33655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lnSpc>
                <a:spcPts val="1900"/>
              </a:lnSpc>
              <a:spcBef>
                <a:spcPts val="300"/>
              </a:spcBef>
              <a:defRPr/>
            </a:pPr>
            <a:r>
              <a:rPr lang="th-TH" sz="1600" b="1" dirty="0">
                <a:latin typeface="AngsanaUPC" pitchFamily="18" charset="-34"/>
                <a:cs typeface="JasmineUPC" pitchFamily="18" charset="-34"/>
              </a:rPr>
              <a:t>17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1" dur="500"/>
                                        <p:tgtEl>
                                          <p:spTgt spid="174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8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0" dur="500"/>
                                        <p:tgtEl>
                                          <p:spTgt spid="174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3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7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9" dur="500"/>
                                        <p:tgtEl>
                                          <p:spTgt spid="174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4" dur="500"/>
                                        <p:tgtEl>
                                          <p:spTgt spid="174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4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5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3" dur="500"/>
                                        <p:tgtEl>
                                          <p:spTgt spid="174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 nodeType="clickPar">
                      <p:stCondLst>
                        <p:cond delay="indefinite"/>
                      </p:stCondLst>
                      <p:childTnLst>
                        <p:par>
                          <p:cTn id="5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6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5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6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62" dur="500"/>
                                        <p:tgtEl>
                                          <p:spTgt spid="174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6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 nodeType="clickPar">
                      <p:stCondLst>
                        <p:cond delay="indefinite"/>
                      </p:stCondLst>
                      <p:childTnLst>
                        <p:par>
                          <p:cTn id="6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7414" grpId="0"/>
      <p:bldP spid="17415" grpId="0"/>
      <p:bldP spid="11" grpId="0" animBg="1"/>
      <p:bldP spid="17417" grpId="0"/>
      <p:bldP spid="17418" grpId="0"/>
      <p:bldP spid="17419" grpId="0"/>
      <p:bldP spid="17420" grpId="0"/>
      <p:bldP spid="16" grpId="0" animBg="1"/>
      <p:bldP spid="18" grpId="0" animBg="1"/>
      <p:bldP spid="19" grpId="0" animBg="1"/>
      <p:bldP spid="24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42845" y="1857364"/>
            <a:ext cx="1643073" cy="2923877"/>
          </a:xfrm>
          <a:prstGeom prst="rect">
            <a:avLst/>
          </a:prstGeom>
          <a:solidFill>
            <a:srgbClr val="CCCCFF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endParaRPr lang="en-US" sz="2800" b="1" dirty="0">
              <a:latin typeface="AngsanaUPC" pitchFamily="18" charset="-34"/>
              <a:cs typeface="AngsanaUPC" pitchFamily="18" charset="-34"/>
            </a:endParaRPr>
          </a:p>
          <a:p>
            <a:pPr algn="ctr">
              <a:defRPr/>
            </a:pPr>
            <a:r>
              <a:rPr lang="en-US" sz="3200" b="1" dirty="0">
                <a:latin typeface="AngsanaUPC" pitchFamily="18" charset="-34"/>
                <a:cs typeface="AngsanaUPC" pitchFamily="18" charset="-34"/>
              </a:rPr>
              <a:t>VI.4</a:t>
            </a:r>
          </a:p>
          <a:p>
            <a:pPr algn="ctr">
              <a:defRPr/>
            </a:pPr>
            <a:r>
              <a:rPr lang="th-TH" sz="3200" b="1" dirty="0">
                <a:latin typeface="AngsanaUPC" pitchFamily="18" charset="-34"/>
                <a:cs typeface="AngsanaUPC" pitchFamily="18" charset="-34"/>
              </a:rPr>
              <a:t>การบริหาร</a:t>
            </a:r>
          </a:p>
          <a:p>
            <a:pPr algn="ctr">
              <a:defRPr/>
            </a:pPr>
            <a:r>
              <a:rPr lang="th-TH" sz="3200" b="1" dirty="0">
                <a:latin typeface="AngsanaUPC" pitchFamily="18" charset="-34"/>
                <a:cs typeface="AngsanaUPC" pitchFamily="18" charset="-34"/>
              </a:rPr>
              <a:t>สถาบัน</a:t>
            </a:r>
          </a:p>
          <a:p>
            <a:pPr algn="ctr">
              <a:defRPr/>
            </a:pPr>
            <a:r>
              <a:rPr lang="th-TH" sz="3200" b="1" dirty="0">
                <a:latin typeface="AngsanaUPC" pitchFamily="18" charset="-34"/>
                <a:cs typeface="AngsanaUPC" pitchFamily="18" charset="-34"/>
              </a:rPr>
              <a:t>อุดมศึกษา</a:t>
            </a:r>
            <a:endParaRPr lang="en-US" sz="3200" b="1" dirty="0">
              <a:latin typeface="AngsanaUPC" pitchFamily="18" charset="-34"/>
              <a:cs typeface="AngsanaUPC" pitchFamily="18" charset="-34"/>
            </a:endParaRPr>
          </a:p>
          <a:p>
            <a:pPr algn="ctr">
              <a:defRPr/>
            </a:pPr>
            <a:endParaRPr lang="en-US" sz="2800" b="1" dirty="0"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143125" y="428625"/>
            <a:ext cx="4286250" cy="954088"/>
          </a:xfrm>
          <a:prstGeom prst="rect">
            <a:avLst/>
          </a:prstGeom>
          <a:ln>
            <a:solidFill>
              <a:srgbClr val="7030A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th-TH" sz="2800" b="1" dirty="0">
                <a:latin typeface="AngsanaUPC" pitchFamily="18" charset="-34"/>
                <a:cs typeface="AngsanaUPC" pitchFamily="18" charset="-34"/>
              </a:rPr>
              <a:t>ปณิธาน</a:t>
            </a:r>
            <a:r>
              <a:rPr lang="en-US" sz="2800" b="1" dirty="0">
                <a:latin typeface="AngsanaUPC" pitchFamily="18" charset="-34"/>
                <a:cs typeface="AngsanaUPC" pitchFamily="18" charset="-34"/>
              </a:rPr>
              <a:t>: </a:t>
            </a:r>
            <a:r>
              <a:rPr lang="th-TH" sz="2800" b="1" dirty="0">
                <a:latin typeface="AngsanaUPC" pitchFamily="18" charset="-34"/>
                <a:cs typeface="AngsanaUPC" pitchFamily="18" charset="-34"/>
              </a:rPr>
              <a:t>ความเป็นเลิศทางวิชาการ</a:t>
            </a:r>
          </a:p>
          <a:p>
            <a:pPr>
              <a:defRPr/>
            </a:pPr>
            <a:r>
              <a:rPr lang="th-TH" sz="2800" b="1" dirty="0">
                <a:latin typeface="AngsanaUPC" pitchFamily="18" charset="-34"/>
                <a:cs typeface="AngsanaUPC" pitchFamily="18" charset="-34"/>
              </a:rPr>
              <a:t>             </a:t>
            </a:r>
            <a:r>
              <a:rPr lang="en-US" sz="2800" b="1" dirty="0">
                <a:latin typeface="AngsanaUPC" pitchFamily="18" charset="-34"/>
                <a:cs typeface="AngsanaUPC" pitchFamily="18" charset="-34"/>
              </a:rPr>
              <a:t>: </a:t>
            </a:r>
            <a:r>
              <a:rPr lang="th-TH" sz="2800" b="1" dirty="0">
                <a:latin typeface="AngsanaUPC" pitchFamily="18" charset="-34"/>
                <a:cs typeface="AngsanaUPC" pitchFamily="18" charset="-34"/>
              </a:rPr>
              <a:t>ความเป็นเลิศในทุกภารกิจ-พหุกิจ</a:t>
            </a:r>
            <a:endParaRPr lang="en-US" sz="2800" b="1" dirty="0"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143125" y="2976563"/>
            <a:ext cx="3240088" cy="523875"/>
          </a:xfrm>
          <a:prstGeom prst="rect">
            <a:avLst/>
          </a:prstGeom>
          <a:ln>
            <a:solidFill>
              <a:srgbClr val="7030A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>
              <a:defRPr/>
            </a:pPr>
            <a:r>
              <a:rPr lang="th-TH" sz="2800" b="1" dirty="0" err="1">
                <a:latin typeface="AngsanaUPC" pitchFamily="18" charset="-34"/>
                <a:cs typeface="AngsanaUPC" pitchFamily="18" charset="-34"/>
              </a:rPr>
              <a:t>อัตตาภิ</a:t>
            </a:r>
            <a:r>
              <a:rPr lang="th-TH" sz="2800" b="1" dirty="0">
                <a:latin typeface="AngsanaUPC" pitchFamily="18" charset="-34"/>
                <a:cs typeface="AngsanaUPC" pitchFamily="18" charset="-34"/>
              </a:rPr>
              <a:t>บาล</a:t>
            </a:r>
            <a:r>
              <a:rPr lang="en-US" sz="2800" b="1" dirty="0">
                <a:latin typeface="AngsanaUPC" pitchFamily="18" charset="-34"/>
                <a:cs typeface="AngsanaUPC" pitchFamily="18" charset="-34"/>
              </a:rPr>
              <a:t>: </a:t>
            </a:r>
            <a:r>
              <a:rPr lang="th-TH" sz="2800" b="1" dirty="0">
                <a:latin typeface="AngsanaUPC" pitchFamily="18" charset="-34"/>
                <a:cs typeface="AngsanaUPC" pitchFamily="18" charset="-34"/>
              </a:rPr>
              <a:t>การปกครองตนเอง</a:t>
            </a:r>
            <a:endParaRPr lang="en-US" sz="2800" b="1" dirty="0"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143125" y="5072063"/>
            <a:ext cx="3522663" cy="523875"/>
          </a:xfrm>
          <a:prstGeom prst="rect">
            <a:avLst/>
          </a:prstGeom>
          <a:ln>
            <a:solidFill>
              <a:srgbClr val="7030A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>
              <a:defRPr/>
            </a:pPr>
            <a:r>
              <a:rPr lang="th-TH" sz="2800" b="1" dirty="0" err="1">
                <a:latin typeface="AngsanaUPC" pitchFamily="18" charset="-34"/>
                <a:cs typeface="AngsanaUPC" pitchFamily="18" charset="-34"/>
              </a:rPr>
              <a:t>ธรรมาภิ</a:t>
            </a:r>
            <a:r>
              <a:rPr lang="th-TH" sz="2800" b="1" dirty="0">
                <a:latin typeface="AngsanaUPC" pitchFamily="18" charset="-34"/>
                <a:cs typeface="AngsanaUPC" pitchFamily="18" charset="-34"/>
              </a:rPr>
              <a:t>บาล</a:t>
            </a:r>
            <a:r>
              <a:rPr lang="en-US" sz="2800" b="1" dirty="0">
                <a:latin typeface="AngsanaUPC" pitchFamily="18" charset="-34"/>
                <a:cs typeface="AngsanaUPC" pitchFamily="18" charset="-34"/>
              </a:rPr>
              <a:t>: </a:t>
            </a:r>
            <a:r>
              <a:rPr lang="th-TH" sz="2800" b="1" dirty="0">
                <a:latin typeface="AngsanaUPC" pitchFamily="18" charset="-34"/>
                <a:cs typeface="AngsanaUPC" pitchFamily="18" charset="-34"/>
              </a:rPr>
              <a:t>การบริหารจัดการที่ดี</a:t>
            </a:r>
            <a:endParaRPr lang="en-US" sz="2800" b="1" dirty="0"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715125" y="71438"/>
            <a:ext cx="1500188" cy="349250"/>
          </a:xfrm>
          <a:prstGeom prst="rect">
            <a:avLst/>
          </a:prstGeom>
          <a:ln>
            <a:solidFill>
              <a:srgbClr val="7030A0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lnSpc>
                <a:spcPts val="2000"/>
              </a:lnSpc>
              <a:defRPr/>
            </a:pPr>
            <a:r>
              <a:rPr lang="th-TH" sz="2200" b="1" dirty="0">
                <a:latin typeface="AngsanaUPC" pitchFamily="18" charset="-34"/>
                <a:cs typeface="AngsanaUPC" pitchFamily="18" charset="-34"/>
              </a:rPr>
              <a:t>ผลิตบัณฑิต</a:t>
            </a:r>
            <a:endParaRPr lang="en-US" sz="2200" b="1" dirty="0"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715125" y="500063"/>
            <a:ext cx="1500188" cy="349250"/>
          </a:xfrm>
          <a:prstGeom prst="rect">
            <a:avLst/>
          </a:prstGeom>
          <a:ln>
            <a:solidFill>
              <a:srgbClr val="7030A0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lnSpc>
                <a:spcPts val="2000"/>
              </a:lnSpc>
              <a:defRPr/>
            </a:pPr>
            <a:r>
              <a:rPr lang="th-TH" sz="2200" b="1" dirty="0">
                <a:latin typeface="AngsanaUPC" pitchFamily="18" charset="-34"/>
                <a:cs typeface="AngsanaUPC" pitchFamily="18" charset="-34"/>
              </a:rPr>
              <a:t>วิจัย</a:t>
            </a:r>
            <a:endParaRPr lang="en-US" sz="2200" b="1" dirty="0"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715125" y="928688"/>
            <a:ext cx="1500188" cy="349250"/>
          </a:xfrm>
          <a:prstGeom prst="rect">
            <a:avLst/>
          </a:prstGeom>
          <a:ln>
            <a:solidFill>
              <a:srgbClr val="7030A0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lnSpc>
                <a:spcPts val="2000"/>
              </a:lnSpc>
              <a:defRPr/>
            </a:pPr>
            <a:r>
              <a:rPr lang="th-TH" sz="2200" b="1" dirty="0">
                <a:latin typeface="AngsanaUPC" pitchFamily="18" charset="-34"/>
                <a:cs typeface="AngsanaUPC" pitchFamily="18" charset="-34"/>
              </a:rPr>
              <a:t>บริการวิชาการ</a:t>
            </a:r>
            <a:endParaRPr lang="en-US" sz="2200" b="1" dirty="0"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715125" y="1357313"/>
            <a:ext cx="2286000" cy="604837"/>
          </a:xfrm>
          <a:prstGeom prst="rect">
            <a:avLst/>
          </a:prstGeom>
          <a:ln>
            <a:solidFill>
              <a:srgbClr val="7030A0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lnSpc>
                <a:spcPts val="2000"/>
              </a:lnSpc>
              <a:defRPr/>
            </a:pPr>
            <a:r>
              <a:rPr lang="th-TH" sz="2200" b="1" dirty="0">
                <a:latin typeface="AngsanaUPC" pitchFamily="18" charset="-34"/>
                <a:cs typeface="AngsanaUPC" pitchFamily="18" charset="-34"/>
              </a:rPr>
              <a:t>ทะนุบำรุงศิลปะและวัฒนธรรม</a:t>
            </a:r>
            <a:endParaRPr lang="en-US" sz="2200" b="1" dirty="0"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702300" y="2498725"/>
            <a:ext cx="647700" cy="414338"/>
          </a:xfrm>
          <a:prstGeom prst="rect">
            <a:avLst/>
          </a:prstGeom>
          <a:ln>
            <a:solidFill>
              <a:srgbClr val="7030A0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>
              <a:lnSpc>
                <a:spcPts val="2400"/>
              </a:lnSpc>
              <a:defRPr/>
            </a:pPr>
            <a:r>
              <a:rPr lang="th-TH" sz="2400" b="1" dirty="0">
                <a:latin typeface="AngsanaUPC" pitchFamily="18" charset="-34"/>
                <a:cs typeface="AngsanaUPC" pitchFamily="18" charset="-34"/>
              </a:rPr>
              <a:t>อิสระ</a:t>
            </a:r>
            <a:endParaRPr lang="en-US" sz="2400" b="1" dirty="0"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732463" y="2992438"/>
            <a:ext cx="1809750" cy="415925"/>
          </a:xfrm>
          <a:prstGeom prst="rect">
            <a:avLst/>
          </a:prstGeom>
          <a:ln>
            <a:solidFill>
              <a:srgbClr val="7030A0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>
              <a:lnSpc>
                <a:spcPts val="2400"/>
              </a:lnSpc>
              <a:defRPr/>
            </a:pPr>
            <a:r>
              <a:rPr lang="th-TH" sz="2400" b="1" dirty="0">
                <a:latin typeface="AngsanaUPC" pitchFamily="18" charset="-34"/>
                <a:cs typeface="AngsanaUPC" pitchFamily="18" charset="-34"/>
              </a:rPr>
              <a:t>เสรีภาพทางวิชาการ</a:t>
            </a:r>
            <a:endParaRPr lang="en-US" sz="2400" b="1" dirty="0"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702300" y="3513138"/>
            <a:ext cx="2255838" cy="415925"/>
          </a:xfrm>
          <a:prstGeom prst="rect">
            <a:avLst/>
          </a:prstGeom>
          <a:ln>
            <a:solidFill>
              <a:srgbClr val="7030A0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>
              <a:lnSpc>
                <a:spcPts val="2400"/>
              </a:lnSpc>
              <a:defRPr/>
            </a:pPr>
            <a:r>
              <a:rPr lang="th-TH" sz="2400" b="1" dirty="0">
                <a:latin typeface="AngsanaUPC" pitchFamily="18" charset="-34"/>
                <a:cs typeface="AngsanaUPC" pitchFamily="18" charset="-34"/>
              </a:rPr>
              <a:t>ความรับผิดชอบต่อสังคม</a:t>
            </a:r>
            <a:endParaRPr lang="en-US" sz="2400" b="1" dirty="0"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078538" y="4000500"/>
            <a:ext cx="922337" cy="400050"/>
          </a:xfrm>
          <a:prstGeom prst="rect">
            <a:avLst/>
          </a:prstGeom>
          <a:ln>
            <a:solidFill>
              <a:srgbClr val="7030A0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lnSpc>
                <a:spcPts val="2400"/>
              </a:lnSpc>
              <a:defRPr/>
            </a:pPr>
            <a:r>
              <a:rPr lang="th-TH" sz="2400" b="1" dirty="0">
                <a:latin typeface="AngsanaUPC" pitchFamily="18" charset="-34"/>
                <a:cs typeface="AngsanaUPC" pitchFamily="18" charset="-34"/>
              </a:rPr>
              <a:t>นิติธรรม</a:t>
            </a:r>
            <a:endParaRPr lang="en-US" sz="2400" b="1" dirty="0"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080125" y="4457700"/>
            <a:ext cx="944563" cy="400050"/>
          </a:xfrm>
          <a:prstGeom prst="rect">
            <a:avLst/>
          </a:prstGeom>
          <a:ln>
            <a:solidFill>
              <a:srgbClr val="7030A0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lnSpc>
                <a:spcPts val="2400"/>
              </a:lnSpc>
              <a:defRPr/>
            </a:pPr>
            <a:r>
              <a:rPr lang="th-TH" sz="2400" b="1" dirty="0">
                <a:latin typeface="AngsanaUPC" pitchFamily="18" charset="-34"/>
                <a:cs typeface="AngsanaUPC" pitchFamily="18" charset="-34"/>
              </a:rPr>
              <a:t>คุณธรรม</a:t>
            </a:r>
            <a:endParaRPr lang="en-US" sz="2400" b="1" dirty="0"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053138" y="5429250"/>
            <a:ext cx="1116012" cy="415925"/>
          </a:xfrm>
          <a:prstGeom prst="rect">
            <a:avLst/>
          </a:prstGeom>
          <a:ln>
            <a:solidFill>
              <a:srgbClr val="7030A0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>
              <a:lnSpc>
                <a:spcPts val="2400"/>
              </a:lnSpc>
              <a:defRPr/>
            </a:pPr>
            <a:r>
              <a:rPr lang="th-TH" sz="2400" b="1" dirty="0">
                <a:latin typeface="AngsanaUPC" pitchFamily="18" charset="-34"/>
                <a:cs typeface="AngsanaUPC" pitchFamily="18" charset="-34"/>
              </a:rPr>
              <a:t>ความคุ้มค่า</a:t>
            </a:r>
            <a:endParaRPr lang="en-US" sz="2400" b="1" dirty="0"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072188" y="4929188"/>
            <a:ext cx="2381250" cy="400050"/>
          </a:xfrm>
          <a:prstGeom prst="rect">
            <a:avLst/>
          </a:prstGeom>
          <a:ln>
            <a:solidFill>
              <a:srgbClr val="7030A0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lnSpc>
                <a:spcPts val="2400"/>
              </a:lnSpc>
              <a:defRPr/>
            </a:pPr>
            <a:r>
              <a:rPr lang="th-TH" sz="2400" b="1" dirty="0">
                <a:latin typeface="AngsanaUPC" pitchFamily="18" charset="-34"/>
                <a:cs typeface="AngsanaUPC" pitchFamily="18" charset="-34"/>
              </a:rPr>
              <a:t>ความโปร่งใส ตรวจสอบได้</a:t>
            </a:r>
            <a:endParaRPr lang="en-US" sz="2400" b="1" dirty="0"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053138" y="5929313"/>
            <a:ext cx="1763712" cy="400050"/>
          </a:xfrm>
          <a:prstGeom prst="rect">
            <a:avLst/>
          </a:prstGeom>
          <a:ln>
            <a:solidFill>
              <a:srgbClr val="7030A0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lnSpc>
                <a:spcPts val="2400"/>
              </a:lnSpc>
              <a:defRPr/>
            </a:pPr>
            <a:r>
              <a:rPr lang="th-TH" sz="2400" b="1" dirty="0">
                <a:latin typeface="AngsanaUPC" pitchFamily="18" charset="-34"/>
                <a:cs typeface="AngsanaUPC" pitchFamily="18" charset="-34"/>
              </a:rPr>
              <a:t>ความรับผิดรับชอบ</a:t>
            </a:r>
            <a:endParaRPr lang="en-US" sz="2400" b="1" dirty="0"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072188" y="6386513"/>
            <a:ext cx="1368425" cy="400050"/>
          </a:xfrm>
          <a:prstGeom prst="rect">
            <a:avLst/>
          </a:prstGeom>
          <a:ln>
            <a:solidFill>
              <a:srgbClr val="7030A0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lnSpc>
                <a:spcPts val="2400"/>
              </a:lnSpc>
              <a:defRPr/>
            </a:pPr>
            <a:r>
              <a:rPr lang="th-TH" sz="2400" b="1" dirty="0">
                <a:latin typeface="AngsanaUPC" pitchFamily="18" charset="-34"/>
                <a:cs typeface="AngsanaUPC" pitchFamily="18" charset="-34"/>
              </a:rPr>
              <a:t>การมีส่วนร่วม</a:t>
            </a:r>
            <a:endParaRPr lang="en-US" sz="2400" b="1" dirty="0">
              <a:latin typeface="AngsanaUPC" pitchFamily="18" charset="-34"/>
              <a:cs typeface="AngsanaUPC" pitchFamily="18" charset="-34"/>
            </a:endParaRPr>
          </a:p>
        </p:txBody>
      </p:sp>
      <p:grpSp>
        <p:nvGrpSpPr>
          <p:cNvPr id="2" name="Group 57"/>
          <p:cNvGrpSpPr>
            <a:grpSpLocks/>
          </p:cNvGrpSpPr>
          <p:nvPr/>
        </p:nvGrpSpPr>
        <p:grpSpPr bwMode="auto">
          <a:xfrm>
            <a:off x="5429250" y="2570163"/>
            <a:ext cx="273050" cy="1287462"/>
            <a:chOff x="5072066" y="3929066"/>
            <a:chExt cx="285752" cy="1214446"/>
          </a:xfrm>
        </p:grpSpPr>
        <p:sp>
          <p:nvSpPr>
            <p:cNvPr id="31" name="Rectangle 30"/>
            <p:cNvSpPr/>
            <p:nvPr/>
          </p:nvSpPr>
          <p:spPr>
            <a:xfrm>
              <a:off x="5072066" y="4083305"/>
              <a:ext cx="46518" cy="988329"/>
            </a:xfrm>
            <a:prstGeom prst="rect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ln>
                  <a:solidFill>
                    <a:schemeClr val="accent1">
                      <a:lumMod val="50000"/>
                    </a:schemeClr>
                  </a:solidFill>
                </a:ln>
              </a:endParaRPr>
            </a:p>
          </p:txBody>
        </p:sp>
        <p:sp>
          <p:nvSpPr>
            <p:cNvPr id="32" name="Right Arrow 31"/>
            <p:cNvSpPr/>
            <p:nvPr/>
          </p:nvSpPr>
          <p:spPr>
            <a:xfrm>
              <a:off x="5072066" y="3929066"/>
              <a:ext cx="285752" cy="257564"/>
            </a:xfrm>
            <a:prstGeom prst="rightArrow">
              <a:avLst/>
            </a:prstGeom>
            <a:ln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ln>
                  <a:solidFill>
                    <a:sysClr val="windowText" lastClr="000000"/>
                  </a:solidFill>
                </a:ln>
                <a:solidFill>
                  <a:schemeClr val="tx1"/>
                </a:solidFill>
              </a:endParaRPr>
            </a:p>
          </p:txBody>
        </p:sp>
        <p:sp>
          <p:nvSpPr>
            <p:cNvPr id="33" name="Right Arrow 32"/>
            <p:cNvSpPr/>
            <p:nvPr/>
          </p:nvSpPr>
          <p:spPr>
            <a:xfrm>
              <a:off x="5072066" y="4872471"/>
              <a:ext cx="285752" cy="271041"/>
            </a:xfrm>
            <a:prstGeom prst="rightArrow">
              <a:avLst/>
            </a:prstGeom>
            <a:ln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ln>
                  <a:solidFill>
                    <a:sysClr val="windowText" lastClr="000000"/>
                  </a:solidFill>
                </a:ln>
                <a:solidFill>
                  <a:schemeClr val="tx1"/>
                </a:solidFill>
              </a:endParaRPr>
            </a:p>
          </p:txBody>
        </p:sp>
        <p:sp>
          <p:nvSpPr>
            <p:cNvPr id="34" name="Right Arrow 33"/>
            <p:cNvSpPr/>
            <p:nvPr/>
          </p:nvSpPr>
          <p:spPr>
            <a:xfrm>
              <a:off x="5072066" y="4402266"/>
              <a:ext cx="285752" cy="257564"/>
            </a:xfrm>
            <a:prstGeom prst="rightArrow">
              <a:avLst/>
            </a:prstGeom>
            <a:ln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ln>
                  <a:solidFill>
                    <a:sysClr val="windowText" lastClr="000000"/>
                  </a:solidFill>
                </a:ln>
                <a:solidFill>
                  <a:schemeClr val="tx1"/>
                </a:solidFill>
              </a:endParaRPr>
            </a:p>
          </p:txBody>
        </p:sp>
      </p:grpSp>
      <p:grpSp>
        <p:nvGrpSpPr>
          <p:cNvPr id="3" name="Group 72"/>
          <p:cNvGrpSpPr>
            <a:grpSpLocks/>
          </p:cNvGrpSpPr>
          <p:nvPr/>
        </p:nvGrpSpPr>
        <p:grpSpPr bwMode="auto">
          <a:xfrm>
            <a:off x="5715000" y="4071938"/>
            <a:ext cx="285750" cy="2643187"/>
            <a:chOff x="6357950" y="4044208"/>
            <a:chExt cx="285752" cy="2568538"/>
          </a:xfrm>
        </p:grpSpPr>
        <p:sp>
          <p:nvSpPr>
            <p:cNvPr id="36" name="Rectangle 35"/>
            <p:cNvSpPr/>
            <p:nvPr/>
          </p:nvSpPr>
          <p:spPr>
            <a:xfrm>
              <a:off x="6357950" y="4142939"/>
              <a:ext cx="46038" cy="2286231"/>
            </a:xfrm>
            <a:prstGeom prst="rect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ln>
                  <a:solidFill>
                    <a:schemeClr val="accent1">
                      <a:lumMod val="50000"/>
                    </a:schemeClr>
                  </a:solidFill>
                </a:ln>
              </a:endParaRPr>
            </a:p>
          </p:txBody>
        </p:sp>
        <p:sp>
          <p:nvSpPr>
            <p:cNvPr id="37" name="Right Arrow 36"/>
            <p:cNvSpPr/>
            <p:nvPr/>
          </p:nvSpPr>
          <p:spPr>
            <a:xfrm>
              <a:off x="6357950" y="4044208"/>
              <a:ext cx="285752" cy="242198"/>
            </a:xfrm>
            <a:prstGeom prst="rightArrow">
              <a:avLst/>
            </a:prstGeom>
            <a:ln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ln>
                  <a:solidFill>
                    <a:sysClr val="windowText" lastClr="000000"/>
                  </a:solidFill>
                </a:ln>
                <a:solidFill>
                  <a:schemeClr val="tx1"/>
                </a:solidFill>
              </a:endParaRPr>
            </a:p>
          </p:txBody>
        </p:sp>
        <p:sp>
          <p:nvSpPr>
            <p:cNvPr id="38" name="Right Arrow 37"/>
            <p:cNvSpPr/>
            <p:nvPr/>
          </p:nvSpPr>
          <p:spPr>
            <a:xfrm>
              <a:off x="6357950" y="4960551"/>
              <a:ext cx="285752" cy="254539"/>
            </a:xfrm>
            <a:prstGeom prst="rightArrow">
              <a:avLst/>
            </a:prstGeom>
            <a:ln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ln>
                  <a:solidFill>
                    <a:sysClr val="windowText" lastClr="000000"/>
                  </a:solidFill>
                </a:ln>
                <a:solidFill>
                  <a:schemeClr val="tx1"/>
                </a:solidFill>
              </a:endParaRPr>
            </a:p>
          </p:txBody>
        </p:sp>
        <p:sp>
          <p:nvSpPr>
            <p:cNvPr id="39" name="Right Arrow 38"/>
            <p:cNvSpPr/>
            <p:nvPr/>
          </p:nvSpPr>
          <p:spPr>
            <a:xfrm>
              <a:off x="6357950" y="4500837"/>
              <a:ext cx="285752" cy="242198"/>
            </a:xfrm>
            <a:prstGeom prst="rightArrow">
              <a:avLst/>
            </a:prstGeom>
            <a:ln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ln>
                  <a:solidFill>
                    <a:sysClr val="windowText" lastClr="000000"/>
                  </a:solidFill>
                </a:ln>
                <a:solidFill>
                  <a:schemeClr val="tx1"/>
                </a:solidFill>
              </a:endParaRPr>
            </a:p>
          </p:txBody>
        </p:sp>
        <p:sp>
          <p:nvSpPr>
            <p:cNvPr id="40" name="Right Arrow 39"/>
            <p:cNvSpPr/>
            <p:nvPr/>
          </p:nvSpPr>
          <p:spPr>
            <a:xfrm>
              <a:off x="6357950" y="6358207"/>
              <a:ext cx="285752" cy="254539"/>
            </a:xfrm>
            <a:prstGeom prst="rightArrow">
              <a:avLst/>
            </a:prstGeom>
            <a:ln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ln>
                  <a:solidFill>
                    <a:sysClr val="windowText" lastClr="000000"/>
                  </a:solidFill>
                </a:ln>
                <a:solidFill>
                  <a:schemeClr val="tx1"/>
                </a:solidFill>
              </a:endParaRPr>
            </a:p>
          </p:txBody>
        </p:sp>
        <p:sp>
          <p:nvSpPr>
            <p:cNvPr id="41" name="Right Arrow 40"/>
            <p:cNvSpPr/>
            <p:nvPr/>
          </p:nvSpPr>
          <p:spPr>
            <a:xfrm>
              <a:off x="6357950" y="5429522"/>
              <a:ext cx="285752" cy="254539"/>
            </a:xfrm>
            <a:prstGeom prst="rightArrow">
              <a:avLst/>
            </a:prstGeom>
            <a:ln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ln>
                  <a:solidFill>
                    <a:sysClr val="windowText" lastClr="000000"/>
                  </a:solidFill>
                </a:ln>
                <a:solidFill>
                  <a:schemeClr val="tx1"/>
                </a:solidFill>
              </a:endParaRPr>
            </a:p>
          </p:txBody>
        </p:sp>
        <p:sp>
          <p:nvSpPr>
            <p:cNvPr id="42" name="Right Arrow 41"/>
            <p:cNvSpPr/>
            <p:nvPr/>
          </p:nvSpPr>
          <p:spPr>
            <a:xfrm>
              <a:off x="6357950" y="5889236"/>
              <a:ext cx="285752" cy="254539"/>
            </a:xfrm>
            <a:prstGeom prst="rightArrow">
              <a:avLst/>
            </a:prstGeom>
            <a:ln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ln>
                  <a:solidFill>
                    <a:sysClr val="windowText" lastClr="000000"/>
                  </a:solidFill>
                </a:ln>
                <a:solidFill>
                  <a:schemeClr val="tx1"/>
                </a:solidFill>
              </a:endParaRPr>
            </a:p>
          </p:txBody>
        </p:sp>
      </p:grpSp>
      <p:grpSp>
        <p:nvGrpSpPr>
          <p:cNvPr id="4" name="Group 48"/>
          <p:cNvGrpSpPr>
            <a:grpSpLocks/>
          </p:cNvGrpSpPr>
          <p:nvPr/>
        </p:nvGrpSpPr>
        <p:grpSpPr bwMode="auto">
          <a:xfrm>
            <a:off x="1857375" y="642938"/>
            <a:ext cx="285750" cy="4833937"/>
            <a:chOff x="1857356" y="642938"/>
            <a:chExt cx="285750" cy="4833937"/>
          </a:xfrm>
        </p:grpSpPr>
        <p:sp>
          <p:nvSpPr>
            <p:cNvPr id="45" name="Rectangle 44"/>
            <p:cNvSpPr/>
            <p:nvPr/>
          </p:nvSpPr>
          <p:spPr bwMode="auto">
            <a:xfrm>
              <a:off x="1857356" y="780375"/>
              <a:ext cx="57150" cy="4577018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en-US">
                <a:solidFill>
                  <a:schemeClr val="tx1"/>
                </a:solidFill>
                <a:latin typeface="Arial" pitchFamily="34" charset="0"/>
              </a:endParaRPr>
            </a:p>
          </p:txBody>
        </p:sp>
        <p:sp>
          <p:nvSpPr>
            <p:cNvPr id="46" name="Right Arrow 45"/>
            <p:cNvSpPr/>
            <p:nvPr/>
          </p:nvSpPr>
          <p:spPr bwMode="auto">
            <a:xfrm>
              <a:off x="1857356" y="642938"/>
              <a:ext cx="285750" cy="333776"/>
            </a:xfrm>
            <a:prstGeom prst="rightArrow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en-US">
                <a:solidFill>
                  <a:schemeClr val="tx1"/>
                </a:solidFill>
                <a:latin typeface="Arial" pitchFamily="34" charset="0"/>
              </a:endParaRPr>
            </a:p>
          </p:txBody>
        </p:sp>
        <p:sp>
          <p:nvSpPr>
            <p:cNvPr id="47" name="Right Arrow 46"/>
            <p:cNvSpPr/>
            <p:nvPr/>
          </p:nvSpPr>
          <p:spPr bwMode="auto">
            <a:xfrm>
              <a:off x="1857356" y="3095224"/>
              <a:ext cx="285750" cy="333776"/>
            </a:xfrm>
            <a:prstGeom prst="rightArrow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en-US">
                <a:solidFill>
                  <a:schemeClr val="tx1"/>
                </a:solidFill>
                <a:latin typeface="Arial" pitchFamily="34" charset="0"/>
              </a:endParaRPr>
            </a:p>
          </p:txBody>
        </p:sp>
        <p:sp>
          <p:nvSpPr>
            <p:cNvPr id="48" name="Right Arrow 47"/>
            <p:cNvSpPr/>
            <p:nvPr/>
          </p:nvSpPr>
          <p:spPr bwMode="auto">
            <a:xfrm>
              <a:off x="1857356" y="5143099"/>
              <a:ext cx="285750" cy="333776"/>
            </a:xfrm>
            <a:prstGeom prst="rightArrow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en-US">
                <a:solidFill>
                  <a:schemeClr val="tx1"/>
                </a:solidFill>
                <a:latin typeface="Arial" pitchFamily="34" charset="0"/>
              </a:endParaRPr>
            </a:p>
          </p:txBody>
        </p:sp>
      </p:grpSp>
      <p:sp>
        <p:nvSpPr>
          <p:cNvPr id="44" name="Text Box 9"/>
          <p:cNvSpPr txBox="1">
            <a:spLocks noChangeArrowheads="1"/>
          </p:cNvSpPr>
          <p:nvPr/>
        </p:nvSpPr>
        <p:spPr bwMode="auto">
          <a:xfrm>
            <a:off x="8643938" y="6445250"/>
            <a:ext cx="438150" cy="33655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lnSpc>
                <a:spcPts val="1900"/>
              </a:lnSpc>
              <a:spcBef>
                <a:spcPts val="300"/>
              </a:spcBef>
              <a:defRPr/>
            </a:pPr>
            <a:r>
              <a:rPr lang="th-TH" sz="1600" b="1" dirty="0">
                <a:latin typeface="AngsanaUPC" pitchFamily="18" charset="-34"/>
                <a:cs typeface="JasmineUPC" pitchFamily="18" charset="-34"/>
              </a:rPr>
              <a:t>18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6715125" y="2071688"/>
            <a:ext cx="2286000" cy="625475"/>
          </a:xfrm>
          <a:prstGeom prst="rect">
            <a:avLst/>
          </a:prstGeom>
          <a:ln>
            <a:solidFill>
              <a:srgbClr val="7030A0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lnSpc>
                <a:spcPts val="2000"/>
              </a:lnSpc>
              <a:defRPr/>
            </a:pPr>
            <a:r>
              <a:rPr lang="th-TH" sz="2200" b="1" dirty="0">
                <a:latin typeface="AngsanaUPC" pitchFamily="18" charset="-34"/>
                <a:cs typeface="AngsanaUPC" pitchFamily="18" charset="-34"/>
              </a:rPr>
              <a:t>การปรับแปลงถ่ายทอดและพัฒนาเทคโนโลยี</a:t>
            </a:r>
            <a:endParaRPr lang="en-US" sz="2200" b="1" dirty="0">
              <a:latin typeface="AngsanaUPC" pitchFamily="18" charset="-34"/>
              <a:cs typeface="AngsanaUPC" pitchFamily="18" charset="-34"/>
            </a:endParaRPr>
          </a:p>
        </p:txBody>
      </p:sp>
      <p:grpSp>
        <p:nvGrpSpPr>
          <p:cNvPr id="22" name="Group 51"/>
          <p:cNvGrpSpPr>
            <a:grpSpLocks/>
          </p:cNvGrpSpPr>
          <p:nvPr/>
        </p:nvGrpSpPr>
        <p:grpSpPr bwMode="auto">
          <a:xfrm>
            <a:off x="6500813" y="142875"/>
            <a:ext cx="214312" cy="2357438"/>
            <a:chOff x="6500826" y="142875"/>
            <a:chExt cx="214313" cy="2357431"/>
          </a:xfrm>
        </p:grpSpPr>
        <p:sp>
          <p:nvSpPr>
            <p:cNvPr id="25" name="Rectangle 24"/>
            <p:cNvSpPr/>
            <p:nvPr/>
          </p:nvSpPr>
          <p:spPr bwMode="auto">
            <a:xfrm>
              <a:off x="6500826" y="285750"/>
              <a:ext cx="46037" cy="2136769"/>
            </a:xfrm>
            <a:prstGeom prst="rect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ln>
                  <a:solidFill>
                    <a:schemeClr val="accent1">
                      <a:lumMod val="50000"/>
                    </a:schemeClr>
                  </a:solidFill>
                </a:ln>
              </a:endParaRPr>
            </a:p>
          </p:txBody>
        </p:sp>
        <p:sp>
          <p:nvSpPr>
            <p:cNvPr id="26" name="Right Arrow 25"/>
            <p:cNvSpPr/>
            <p:nvPr/>
          </p:nvSpPr>
          <p:spPr bwMode="auto">
            <a:xfrm>
              <a:off x="6500826" y="142875"/>
              <a:ext cx="214313" cy="257174"/>
            </a:xfrm>
            <a:prstGeom prst="rightArrow">
              <a:avLst/>
            </a:prstGeom>
            <a:ln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ln>
                  <a:solidFill>
                    <a:sysClr val="windowText" lastClr="000000"/>
                  </a:solidFill>
                </a:ln>
                <a:solidFill>
                  <a:schemeClr val="tx1"/>
                </a:solidFill>
              </a:endParaRPr>
            </a:p>
          </p:txBody>
        </p:sp>
        <p:sp>
          <p:nvSpPr>
            <p:cNvPr id="27" name="Right Arrow 26"/>
            <p:cNvSpPr/>
            <p:nvPr/>
          </p:nvSpPr>
          <p:spPr bwMode="auto">
            <a:xfrm>
              <a:off x="6500826" y="1000122"/>
              <a:ext cx="214313" cy="271462"/>
            </a:xfrm>
            <a:prstGeom prst="rightArrow">
              <a:avLst/>
            </a:prstGeom>
            <a:ln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ln>
                  <a:solidFill>
                    <a:sysClr val="windowText" lastClr="000000"/>
                  </a:solidFill>
                </a:ln>
                <a:solidFill>
                  <a:schemeClr val="tx1"/>
                </a:solidFill>
              </a:endParaRPr>
            </a:p>
          </p:txBody>
        </p:sp>
        <p:sp>
          <p:nvSpPr>
            <p:cNvPr id="28" name="Right Arrow 27"/>
            <p:cNvSpPr/>
            <p:nvPr/>
          </p:nvSpPr>
          <p:spPr bwMode="auto">
            <a:xfrm>
              <a:off x="6500826" y="571499"/>
              <a:ext cx="214313" cy="257174"/>
            </a:xfrm>
            <a:prstGeom prst="rightArrow">
              <a:avLst/>
            </a:prstGeom>
            <a:ln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>
                <a:ln>
                  <a:solidFill>
                    <a:sysClr val="windowText" lastClr="000000"/>
                  </a:solidFill>
                </a:ln>
                <a:solidFill>
                  <a:schemeClr val="tx1"/>
                </a:solidFill>
              </a:endParaRPr>
            </a:p>
          </p:txBody>
        </p:sp>
        <p:sp>
          <p:nvSpPr>
            <p:cNvPr id="29" name="Right Arrow 28"/>
            <p:cNvSpPr/>
            <p:nvPr/>
          </p:nvSpPr>
          <p:spPr bwMode="auto">
            <a:xfrm>
              <a:off x="6500826" y="1500184"/>
              <a:ext cx="214313" cy="271461"/>
            </a:xfrm>
            <a:prstGeom prst="rightArrow">
              <a:avLst/>
            </a:prstGeom>
            <a:ln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ln>
                  <a:solidFill>
                    <a:sysClr val="windowText" lastClr="000000"/>
                  </a:solidFill>
                </a:ln>
                <a:solidFill>
                  <a:schemeClr val="tx1"/>
                </a:solidFill>
              </a:endParaRPr>
            </a:p>
          </p:txBody>
        </p:sp>
        <p:sp>
          <p:nvSpPr>
            <p:cNvPr id="51" name="Right Arrow 50"/>
            <p:cNvSpPr/>
            <p:nvPr/>
          </p:nvSpPr>
          <p:spPr bwMode="auto">
            <a:xfrm>
              <a:off x="6500826" y="2228844"/>
              <a:ext cx="214313" cy="271462"/>
            </a:xfrm>
            <a:prstGeom prst="rightArrow">
              <a:avLst/>
            </a:prstGeom>
            <a:ln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ln>
                  <a:solidFill>
                    <a:sysClr val="windowText" lastClr="000000"/>
                  </a:solidFill>
                </a:ln>
                <a:solidFill>
                  <a:schemeClr val="tx1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5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 nodeType="clickPar">
                      <p:stCondLst>
                        <p:cond delay="indefinite"/>
                      </p:stCondLst>
                      <p:childTnLst>
                        <p:par>
                          <p:cTn id="4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8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5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57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 nodeType="clickPar">
                      <p:stCondLst>
                        <p:cond delay="indefinite"/>
                      </p:stCondLst>
                      <p:childTnLst>
                        <p:par>
                          <p:cTn id="6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2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6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 nodeType="clickPar">
                      <p:stCondLst>
                        <p:cond delay="indefinite"/>
                      </p:stCondLst>
                      <p:childTnLst>
                        <p:par>
                          <p:cTn id="6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7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6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 nodeType="clickPar">
                      <p:stCondLst>
                        <p:cond delay="indefinite"/>
                      </p:stCondLst>
                      <p:childTnLst>
                        <p:par>
                          <p:cTn id="7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2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 nodeType="clickPar">
                      <p:stCondLst>
                        <p:cond delay="indefinite"/>
                      </p:stCondLst>
                      <p:childTnLst>
                        <p:par>
                          <p:cTn id="7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7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7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8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8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 nodeType="clickPar">
                      <p:stCondLst>
                        <p:cond delay="indefinite"/>
                      </p:stCondLst>
                      <p:childTnLst>
                        <p:par>
                          <p:cTn id="8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6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8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 nodeType="clickPar">
                      <p:stCondLst>
                        <p:cond delay="indefinite"/>
                      </p:stCondLst>
                      <p:childTnLst>
                        <p:par>
                          <p:cTn id="9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9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 nodeType="clickPar">
                      <p:stCondLst>
                        <p:cond delay="indefinite"/>
                      </p:stCondLst>
                      <p:childTnLst>
                        <p:par>
                          <p:cTn id="9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6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9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 nodeType="clickPar">
                      <p:stCondLst>
                        <p:cond delay="indefinite"/>
                      </p:stCondLst>
                      <p:childTnLst>
                        <p:par>
                          <p:cTn id="10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0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 nodeType="clickPar">
                      <p:stCondLst>
                        <p:cond delay="indefinite"/>
                      </p:stCondLst>
                      <p:childTnLst>
                        <p:par>
                          <p:cTn id="10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6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0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50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 bwMode="auto">
          <a:xfrm>
            <a:off x="142843" y="338729"/>
            <a:ext cx="8732869" cy="857248"/>
          </a:xfrm>
          <a:prstGeom prst="rect">
            <a:avLst/>
          </a:prstGeom>
          <a:ln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en-US" sz="4000" b="1" kern="0" dirty="0">
                <a:latin typeface="AngsanaUPC" pitchFamily="18" charset="-34"/>
                <a:ea typeface="+mj-ea"/>
                <a:cs typeface="AngsanaUPC" pitchFamily="18" charset="-34"/>
                <a:sym typeface="Arial" pitchFamily="34" charset="0"/>
              </a:rPr>
              <a:t>I  </a:t>
            </a:r>
            <a:r>
              <a:rPr lang="th-TH" sz="4000" b="1" kern="0" dirty="0">
                <a:latin typeface="AngsanaUPC" pitchFamily="18" charset="-34"/>
                <a:ea typeface="+mj-ea"/>
                <a:cs typeface="AngsanaUPC" pitchFamily="18" charset="-34"/>
                <a:sym typeface="Arial" pitchFamily="34" charset="0"/>
              </a:rPr>
              <a:t>ปฐมบทของนโยบายและยุทธศาสตร์การพัฒนาการศึกษา</a:t>
            </a:r>
            <a:endParaRPr lang="en-US" sz="4000" b="1" kern="0" dirty="0">
              <a:latin typeface="AngsanaUPC" pitchFamily="18" charset="-34"/>
              <a:ea typeface="+mj-ea"/>
              <a:cs typeface="AngsanaUPC" pitchFamily="18" charset="-34"/>
              <a:sym typeface="Arial" pitchFamily="34" charset="0"/>
            </a:endParaRPr>
          </a:p>
        </p:txBody>
      </p:sp>
      <p:sp>
        <p:nvSpPr>
          <p:cNvPr id="3077" name="TextBox 5"/>
          <p:cNvSpPr txBox="1">
            <a:spLocks noChangeArrowheads="1"/>
          </p:cNvSpPr>
          <p:nvPr/>
        </p:nvSpPr>
        <p:spPr bwMode="auto">
          <a:xfrm>
            <a:off x="1614488" y="1428750"/>
            <a:ext cx="711835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9pPr>
          </a:lstStyle>
          <a:p>
            <a:r>
              <a:rPr lang="th-TH" altLang="en-US" sz="3600" b="1">
                <a:latin typeface="AngsanaUPC" panose="02020603050405020304" pitchFamily="18" charset="-34"/>
                <a:cs typeface="AngsanaUPC" panose="02020603050405020304" pitchFamily="18" charset="-34"/>
              </a:rPr>
              <a:t>พ.ร.บ. การศึกษาแห่งชาติ พ.ศ. 2542</a:t>
            </a:r>
          </a:p>
          <a:p>
            <a:r>
              <a:rPr lang="th-TH" altLang="en-US" sz="3600" b="1">
                <a:latin typeface="AngsanaUPC" panose="02020603050405020304" pitchFamily="18" charset="-34"/>
                <a:cs typeface="AngsanaUPC" panose="02020603050405020304" pitchFamily="18" charset="-34"/>
              </a:rPr>
              <a:t>และที่แก้ไขเพิ่มเติม (ฉบับที่ 2) พ.ศ. 2545 มาตรา 4-9</a:t>
            </a:r>
            <a:endParaRPr lang="en-US" altLang="en-US" sz="3600" b="1">
              <a:latin typeface="AngsanaUPC" panose="02020603050405020304" pitchFamily="18" charset="-34"/>
              <a:cs typeface="AngsanaUPC" panose="02020603050405020304" pitchFamily="18" charset="-34"/>
            </a:endParaRPr>
          </a:p>
        </p:txBody>
      </p:sp>
      <p:sp>
        <p:nvSpPr>
          <p:cNvPr id="3078" name="TextBox 6"/>
          <p:cNvSpPr txBox="1">
            <a:spLocks noChangeArrowheads="1"/>
          </p:cNvSpPr>
          <p:nvPr/>
        </p:nvSpPr>
        <p:spPr bwMode="auto">
          <a:xfrm>
            <a:off x="2338388" y="2708275"/>
            <a:ext cx="6627812" cy="3970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9pPr>
          </a:lstStyle>
          <a:p>
            <a:r>
              <a:rPr lang="th-TH" altLang="en-US" sz="3600" b="1">
                <a:latin typeface="AngsanaUPC" panose="02020603050405020304" pitchFamily="18" charset="-34"/>
                <a:cs typeface="AngsanaUPC" panose="02020603050405020304" pitchFamily="18" charset="-34"/>
              </a:rPr>
              <a:t>ปฏิรูปการศึกษาเพื่อพัฒนากระบวนการเรียนรู้      เพื่อความเจริญงอกงามของบุคคลและสังคม          โดยถ่ายทอดความรู้ การฝึกอบรม การสืบสานทางวัฒนธรรม   การสร้างสรรค์จรรโลงความก้าวหน้าทางวิชาการ  การสร้างองค์ความรู้โดยการจัดสภาพแวดล้อมสังคม และปัจจัยเกื้อหนุนให้บุคคลเรียนรู้อย่างต่อเนื่องตลอดชีวิต</a:t>
            </a:r>
            <a:endParaRPr lang="en-US" altLang="en-US" sz="3600" b="1">
              <a:latin typeface="AngsanaUPC" panose="02020603050405020304" pitchFamily="18" charset="-34"/>
              <a:cs typeface="AngsanaUPC" panose="02020603050405020304" pitchFamily="18" charset="-34"/>
            </a:endParaRPr>
          </a:p>
        </p:txBody>
      </p:sp>
      <p:sp>
        <p:nvSpPr>
          <p:cNvPr id="8" name="Text Box 9"/>
          <p:cNvSpPr txBox="1">
            <a:spLocks noChangeArrowheads="1"/>
          </p:cNvSpPr>
          <p:nvPr/>
        </p:nvSpPr>
        <p:spPr bwMode="auto">
          <a:xfrm>
            <a:off x="8750300" y="6445250"/>
            <a:ext cx="284163" cy="33655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>
              <a:lnSpc>
                <a:spcPts val="1900"/>
              </a:lnSpc>
              <a:spcBef>
                <a:spcPts val="300"/>
              </a:spcBef>
              <a:defRPr/>
            </a:pPr>
            <a:r>
              <a:rPr lang="th-TH" sz="1600" b="1" dirty="0">
                <a:solidFill>
                  <a:schemeClr val="tx1"/>
                </a:solidFill>
                <a:latin typeface="AngsanaUPC" pitchFamily="18" charset="-34"/>
                <a:cs typeface="JasmineUPC" pitchFamily="18" charset="-34"/>
              </a:rPr>
              <a:t>1</a:t>
            </a:r>
          </a:p>
        </p:txBody>
      </p:sp>
      <p:sp>
        <p:nvSpPr>
          <p:cNvPr id="9" name="Bent-Up Arrow 8"/>
          <p:cNvSpPr/>
          <p:nvPr/>
        </p:nvSpPr>
        <p:spPr bwMode="auto">
          <a:xfrm rot="5400000">
            <a:off x="821505" y="1393016"/>
            <a:ext cx="857256" cy="642942"/>
          </a:xfrm>
          <a:prstGeom prst="bentUpArrow">
            <a:avLst>
              <a:gd name="adj1" fmla="val 19311"/>
              <a:gd name="adj2" fmla="val 25000"/>
              <a:gd name="adj3" fmla="val 25000"/>
            </a:avLst>
          </a:prstGeom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>
              <a:defRPr/>
            </a:pPr>
            <a:endParaRPr lang="en-US"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10" name="Bent-Up Arrow 9"/>
          <p:cNvSpPr/>
          <p:nvPr/>
        </p:nvSpPr>
        <p:spPr bwMode="auto">
          <a:xfrm rot="5400000">
            <a:off x="1654969" y="2599532"/>
            <a:ext cx="642937" cy="571500"/>
          </a:xfrm>
          <a:prstGeom prst="bentUpArrow">
            <a:avLst>
              <a:gd name="adj1" fmla="val 19311"/>
              <a:gd name="adj2" fmla="val 25000"/>
              <a:gd name="adj3" fmla="val 25000"/>
            </a:avLst>
          </a:prstGeom>
          <a:ln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>
              <a:defRPr/>
            </a:pPr>
            <a:endParaRPr lang="en-US">
              <a:solidFill>
                <a:schemeClr val="tx1"/>
              </a:solidFill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6" dur="5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5" dur="5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7" grpId="0"/>
      <p:bldP spid="3078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 bwMode="auto">
          <a:xfrm>
            <a:off x="357190" y="1857364"/>
            <a:ext cx="1928794" cy="2643206"/>
          </a:xfrm>
          <a:prstGeom prst="rect">
            <a:avLst/>
          </a:prstGeom>
          <a:solidFill>
            <a:srgbClr val="FFFFCC"/>
          </a:solidFill>
          <a:ln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th-TH" sz="3600" b="1" kern="0" dirty="0">
              <a:latin typeface="AngsanaUPC" pitchFamily="18" charset="-34"/>
              <a:ea typeface="+mj-ea"/>
              <a:cs typeface="AngsanaUPC" pitchFamily="18" charset="-34"/>
              <a:sym typeface="Arial" pitchFamily="34" charset="0"/>
            </a:endParaRPr>
          </a:p>
          <a:p>
            <a:pPr algn="ctr" eaLnBrk="1" hangingPunct="1">
              <a:defRPr/>
            </a:pPr>
            <a:r>
              <a:rPr lang="en-US" sz="3600" b="1" kern="0" dirty="0">
                <a:latin typeface="AngsanaUPC" pitchFamily="18" charset="-34"/>
                <a:ea typeface="+mj-ea"/>
                <a:cs typeface="AngsanaUPC" pitchFamily="18" charset="-34"/>
                <a:sym typeface="Arial" pitchFamily="34" charset="0"/>
              </a:rPr>
              <a:t>VII  </a:t>
            </a:r>
            <a:r>
              <a:rPr lang="th-TH" sz="3600" b="1" kern="0" dirty="0">
                <a:latin typeface="AngsanaUPC" pitchFamily="18" charset="-34"/>
                <a:ea typeface="+mj-ea"/>
                <a:cs typeface="AngsanaUPC" pitchFamily="18" charset="-34"/>
                <a:sym typeface="Arial" pitchFamily="34" charset="0"/>
              </a:rPr>
              <a:t/>
            </a:r>
            <a:br>
              <a:rPr lang="th-TH" sz="3600" b="1" kern="0" dirty="0">
                <a:latin typeface="AngsanaUPC" pitchFamily="18" charset="-34"/>
                <a:ea typeface="+mj-ea"/>
                <a:cs typeface="AngsanaUPC" pitchFamily="18" charset="-34"/>
                <a:sym typeface="Arial" pitchFamily="34" charset="0"/>
              </a:rPr>
            </a:br>
            <a:r>
              <a:rPr lang="th-TH" sz="3600" b="1" kern="0" dirty="0">
                <a:latin typeface="AngsanaUPC" pitchFamily="18" charset="-34"/>
                <a:ea typeface="+mj-ea"/>
                <a:cs typeface="AngsanaUPC" pitchFamily="18" charset="-34"/>
                <a:sym typeface="Arial" pitchFamily="34" charset="0"/>
              </a:rPr>
              <a:t>การพัฒนา</a:t>
            </a:r>
            <a:br>
              <a:rPr lang="th-TH" sz="3600" b="1" kern="0" dirty="0">
                <a:latin typeface="AngsanaUPC" pitchFamily="18" charset="-34"/>
                <a:ea typeface="+mj-ea"/>
                <a:cs typeface="AngsanaUPC" pitchFamily="18" charset="-34"/>
                <a:sym typeface="Arial" pitchFamily="34" charset="0"/>
              </a:rPr>
            </a:br>
            <a:r>
              <a:rPr lang="th-TH" sz="3600" b="1" kern="0" dirty="0">
                <a:latin typeface="AngsanaUPC" pitchFamily="18" charset="-34"/>
                <a:ea typeface="+mj-ea"/>
                <a:cs typeface="AngsanaUPC" pitchFamily="18" charset="-34"/>
                <a:sym typeface="Arial" pitchFamily="34" charset="0"/>
              </a:rPr>
              <a:t>การอุดมศึกษา</a:t>
            </a:r>
          </a:p>
          <a:p>
            <a:pPr algn="ctr" eaLnBrk="1" hangingPunct="1">
              <a:defRPr/>
            </a:pPr>
            <a:endParaRPr lang="en-US" sz="3600" b="1" kern="0" dirty="0">
              <a:latin typeface="+mj-lt"/>
              <a:ea typeface="+mj-ea"/>
              <a:cs typeface="+mj-cs"/>
              <a:sym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786063" y="500063"/>
            <a:ext cx="3714750" cy="584200"/>
          </a:xfrm>
          <a:prstGeom prst="rect">
            <a:avLst/>
          </a:prstGeom>
          <a:ln>
            <a:solidFill>
              <a:srgbClr val="FFCC99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th-TH" sz="3200" b="1" dirty="0">
                <a:latin typeface="AngsanaUPC" pitchFamily="18" charset="-34"/>
                <a:cs typeface="AngsanaUPC" pitchFamily="18" charset="-34"/>
              </a:rPr>
              <a:t>ทรัพยากรการบริหาร 6 </a:t>
            </a:r>
            <a:r>
              <a:rPr lang="en-US" sz="3200" b="1" dirty="0">
                <a:latin typeface="AngsanaUPC" pitchFamily="18" charset="-34"/>
                <a:cs typeface="AngsanaUPC" pitchFamily="18" charset="-34"/>
              </a:rPr>
              <a:t>M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786063" y="2000250"/>
            <a:ext cx="3929062" cy="1077913"/>
          </a:xfrm>
          <a:prstGeom prst="rect">
            <a:avLst/>
          </a:prstGeom>
          <a:ln>
            <a:solidFill>
              <a:srgbClr val="FFCC99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th-TH" sz="3200" b="1" dirty="0">
                <a:latin typeface="AngsanaUPC" pitchFamily="18" charset="-34"/>
                <a:cs typeface="AngsanaUPC" pitchFamily="18" charset="-34"/>
              </a:rPr>
              <a:t>ความพยายามในการเพิ่มประสิทธิภาพและประสิทธิผล</a:t>
            </a:r>
            <a:endParaRPr lang="en-US" sz="3200" b="1" dirty="0"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786063" y="3500438"/>
            <a:ext cx="4214812" cy="1077912"/>
          </a:xfrm>
          <a:prstGeom prst="rect">
            <a:avLst/>
          </a:prstGeom>
          <a:ln>
            <a:solidFill>
              <a:srgbClr val="FFCC99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th-TH" sz="3200" b="1" dirty="0">
                <a:latin typeface="AngsanaUPC" pitchFamily="18" charset="-34"/>
                <a:cs typeface="AngsanaUPC" pitchFamily="18" charset="-34"/>
              </a:rPr>
              <a:t>การจัดระบบบุคลากรในสถาบันอุดมศึกษา</a:t>
            </a:r>
            <a:endParaRPr lang="en-US" sz="3200" b="1" dirty="0"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786063" y="5072063"/>
            <a:ext cx="4071937" cy="1077912"/>
          </a:xfrm>
          <a:prstGeom prst="rect">
            <a:avLst/>
          </a:prstGeom>
          <a:ln>
            <a:solidFill>
              <a:srgbClr val="FFCC99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th-TH" sz="3200" b="1" dirty="0">
                <a:latin typeface="AngsanaUPC" pitchFamily="18" charset="-34"/>
                <a:cs typeface="AngsanaUPC" pitchFamily="18" charset="-34"/>
              </a:rPr>
              <a:t>การพัฒนาบุคลากรด้านภาวะผู้นำและความเป็นมืออาชีพ</a:t>
            </a:r>
            <a:endParaRPr lang="en-US" sz="3200" b="1" dirty="0"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7" name="Text Box 9"/>
          <p:cNvSpPr txBox="1">
            <a:spLocks noChangeArrowheads="1"/>
          </p:cNvSpPr>
          <p:nvPr/>
        </p:nvSpPr>
        <p:spPr bwMode="auto">
          <a:xfrm>
            <a:off x="8763000" y="6445250"/>
            <a:ext cx="338138" cy="344488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>
              <a:lnSpc>
                <a:spcPts val="1900"/>
              </a:lnSpc>
              <a:spcBef>
                <a:spcPts val="300"/>
              </a:spcBef>
              <a:defRPr/>
            </a:pPr>
            <a:r>
              <a:rPr lang="en-US" b="1" dirty="0">
                <a:latin typeface="AngsanaUPC" pitchFamily="18" charset="-34"/>
                <a:cs typeface="JasmineUPC" pitchFamily="18" charset="-34"/>
              </a:rPr>
              <a:t>19</a:t>
            </a:r>
            <a:endParaRPr lang="th-TH" b="1" dirty="0">
              <a:latin typeface="AngsanaUPC" pitchFamily="18" charset="-34"/>
              <a:cs typeface="JasmineUPC" pitchFamily="18" charset="-34"/>
            </a:endParaRPr>
          </a:p>
        </p:txBody>
      </p:sp>
      <p:grpSp>
        <p:nvGrpSpPr>
          <p:cNvPr id="8" name="Group 13"/>
          <p:cNvGrpSpPr>
            <a:grpSpLocks/>
          </p:cNvGrpSpPr>
          <p:nvPr/>
        </p:nvGrpSpPr>
        <p:grpSpPr bwMode="auto">
          <a:xfrm>
            <a:off x="2428875" y="642938"/>
            <a:ext cx="357188" cy="5191125"/>
            <a:chOff x="2357422" y="642918"/>
            <a:chExt cx="357190" cy="5191592"/>
          </a:xfrm>
        </p:grpSpPr>
        <p:sp>
          <p:nvSpPr>
            <p:cNvPr id="9" name="Rectangle 8"/>
            <p:cNvSpPr/>
            <p:nvPr/>
          </p:nvSpPr>
          <p:spPr bwMode="auto">
            <a:xfrm>
              <a:off x="2357422" y="780368"/>
              <a:ext cx="71438" cy="4934648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en-US">
                <a:solidFill>
                  <a:schemeClr val="tx1"/>
                </a:solidFill>
                <a:latin typeface="Arial" pitchFamily="34" charset="0"/>
              </a:endParaRPr>
            </a:p>
          </p:txBody>
        </p:sp>
        <p:sp>
          <p:nvSpPr>
            <p:cNvPr id="10" name="Right Arrow 9"/>
            <p:cNvSpPr/>
            <p:nvPr/>
          </p:nvSpPr>
          <p:spPr bwMode="auto">
            <a:xfrm>
              <a:off x="2357422" y="642918"/>
              <a:ext cx="357190" cy="333808"/>
            </a:xfrm>
            <a:prstGeom prst="rightArrow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en-US">
                <a:solidFill>
                  <a:schemeClr val="tx1"/>
                </a:solidFill>
                <a:latin typeface="Arial" pitchFamily="34" charset="0"/>
              </a:endParaRPr>
            </a:p>
          </p:txBody>
        </p:sp>
        <p:sp>
          <p:nvSpPr>
            <p:cNvPr id="11" name="Right Arrow 10"/>
            <p:cNvSpPr/>
            <p:nvPr/>
          </p:nvSpPr>
          <p:spPr bwMode="auto">
            <a:xfrm>
              <a:off x="2357422" y="2357430"/>
              <a:ext cx="357190" cy="333808"/>
            </a:xfrm>
            <a:prstGeom prst="rightArrow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en-US">
                <a:solidFill>
                  <a:schemeClr val="tx1"/>
                </a:solidFill>
                <a:latin typeface="Arial" pitchFamily="34" charset="0"/>
              </a:endParaRPr>
            </a:p>
          </p:txBody>
        </p:sp>
        <p:sp>
          <p:nvSpPr>
            <p:cNvPr id="12" name="Right Arrow 11"/>
            <p:cNvSpPr/>
            <p:nvPr/>
          </p:nvSpPr>
          <p:spPr bwMode="auto">
            <a:xfrm>
              <a:off x="2357422" y="5500702"/>
              <a:ext cx="357190" cy="333808"/>
            </a:xfrm>
            <a:prstGeom prst="rightArrow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en-US">
                <a:solidFill>
                  <a:schemeClr val="tx1"/>
                </a:solidFill>
                <a:latin typeface="Arial" pitchFamily="34" charset="0"/>
              </a:endParaRPr>
            </a:p>
          </p:txBody>
        </p:sp>
        <p:sp>
          <p:nvSpPr>
            <p:cNvPr id="13" name="Right Arrow 12"/>
            <p:cNvSpPr/>
            <p:nvPr/>
          </p:nvSpPr>
          <p:spPr bwMode="auto">
            <a:xfrm>
              <a:off x="2357422" y="3857628"/>
              <a:ext cx="357190" cy="333808"/>
            </a:xfrm>
            <a:prstGeom prst="rightArrow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en-US">
                <a:solidFill>
                  <a:schemeClr val="tx1"/>
                </a:solidFill>
                <a:latin typeface="Arial" pitchFamily="34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 bwMode="auto">
          <a:xfrm>
            <a:off x="285752" y="1785909"/>
            <a:ext cx="1928794" cy="2357446"/>
          </a:xfrm>
          <a:prstGeom prst="rect">
            <a:avLst/>
          </a:prstGeom>
          <a:solidFill>
            <a:srgbClr val="FFFFCC"/>
          </a:solidFill>
          <a:ln>
            <a:solidFill>
              <a:srgbClr val="FFCC99"/>
            </a:solidFill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en-US" sz="3200" b="1" kern="0" dirty="0">
                <a:solidFill>
                  <a:schemeClr val="tx1"/>
                </a:solidFill>
                <a:latin typeface="AngsanaUPC" pitchFamily="18" charset="-34"/>
                <a:ea typeface="+mj-ea"/>
                <a:cs typeface="AngsanaUPC" pitchFamily="18" charset="-34"/>
                <a:sym typeface="Arial" pitchFamily="34" charset="0"/>
              </a:rPr>
              <a:t>VII.1  </a:t>
            </a:r>
            <a:r>
              <a:rPr lang="th-TH" sz="3200" b="1" kern="0" dirty="0">
                <a:solidFill>
                  <a:schemeClr val="tx1"/>
                </a:solidFill>
                <a:latin typeface="AngsanaUPC" pitchFamily="18" charset="-34"/>
                <a:ea typeface="+mj-ea"/>
                <a:cs typeface="AngsanaUPC" pitchFamily="18" charset="-34"/>
                <a:sym typeface="Arial" pitchFamily="34" charset="0"/>
              </a:rPr>
              <a:t/>
            </a:r>
            <a:br>
              <a:rPr lang="th-TH" sz="3200" b="1" kern="0" dirty="0">
                <a:solidFill>
                  <a:schemeClr val="tx1"/>
                </a:solidFill>
                <a:latin typeface="AngsanaUPC" pitchFamily="18" charset="-34"/>
                <a:ea typeface="+mj-ea"/>
                <a:cs typeface="AngsanaUPC" pitchFamily="18" charset="-34"/>
                <a:sym typeface="Arial" pitchFamily="34" charset="0"/>
              </a:rPr>
            </a:br>
            <a:r>
              <a:rPr lang="th-TH" sz="3200" b="1" kern="0" dirty="0">
                <a:solidFill>
                  <a:schemeClr val="tx1"/>
                </a:solidFill>
                <a:latin typeface="AngsanaUPC" pitchFamily="18" charset="-34"/>
                <a:ea typeface="+mj-ea"/>
                <a:cs typeface="AngsanaUPC" pitchFamily="18" charset="-34"/>
                <a:sym typeface="Arial" pitchFamily="34" charset="0"/>
              </a:rPr>
              <a:t>ทรัพยากร</a:t>
            </a:r>
            <a:br>
              <a:rPr lang="th-TH" sz="3200" b="1" kern="0" dirty="0">
                <a:solidFill>
                  <a:schemeClr val="tx1"/>
                </a:solidFill>
                <a:latin typeface="AngsanaUPC" pitchFamily="18" charset="-34"/>
                <a:ea typeface="+mj-ea"/>
                <a:cs typeface="AngsanaUPC" pitchFamily="18" charset="-34"/>
                <a:sym typeface="Arial" pitchFamily="34" charset="0"/>
              </a:rPr>
            </a:br>
            <a:r>
              <a:rPr lang="th-TH" sz="3200" b="1" kern="0" dirty="0">
                <a:solidFill>
                  <a:schemeClr val="tx1"/>
                </a:solidFill>
                <a:latin typeface="AngsanaUPC" pitchFamily="18" charset="-34"/>
                <a:ea typeface="+mj-ea"/>
                <a:cs typeface="AngsanaUPC" pitchFamily="18" charset="-34"/>
                <a:sym typeface="Arial" pitchFamily="34" charset="0"/>
              </a:rPr>
              <a:t>การบริหาร</a:t>
            </a:r>
            <a:br>
              <a:rPr lang="th-TH" sz="3200" b="1" kern="0" dirty="0">
                <a:solidFill>
                  <a:schemeClr val="tx1"/>
                </a:solidFill>
                <a:latin typeface="AngsanaUPC" pitchFamily="18" charset="-34"/>
                <a:ea typeface="+mj-ea"/>
                <a:cs typeface="AngsanaUPC" pitchFamily="18" charset="-34"/>
                <a:sym typeface="Arial" pitchFamily="34" charset="0"/>
              </a:rPr>
            </a:br>
            <a:r>
              <a:rPr lang="th-TH" sz="3200" b="1" kern="0" dirty="0">
                <a:solidFill>
                  <a:schemeClr val="tx1"/>
                </a:solidFill>
                <a:latin typeface="AngsanaUPC" pitchFamily="18" charset="-34"/>
                <a:ea typeface="+mj-ea"/>
                <a:cs typeface="AngsanaUPC" pitchFamily="18" charset="-34"/>
                <a:sym typeface="Arial" pitchFamily="34" charset="0"/>
              </a:rPr>
              <a:t>6 </a:t>
            </a:r>
            <a:r>
              <a:rPr lang="en-US" sz="3200" b="1" kern="0" dirty="0">
                <a:solidFill>
                  <a:schemeClr val="tx1"/>
                </a:solidFill>
                <a:latin typeface="AngsanaUPC" pitchFamily="18" charset="-34"/>
                <a:ea typeface="+mj-ea"/>
                <a:cs typeface="AngsanaUPC" pitchFamily="18" charset="-34"/>
                <a:sym typeface="Arial" pitchFamily="34" charset="0"/>
              </a:rPr>
              <a:t>M</a:t>
            </a:r>
            <a:endParaRPr lang="en-US" sz="3200" b="1" kern="0" dirty="0">
              <a:solidFill>
                <a:schemeClr val="tx1"/>
              </a:solidFill>
              <a:latin typeface="+mj-lt"/>
              <a:ea typeface="+mj-ea"/>
              <a:cs typeface="+mj-cs"/>
              <a:sym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786063" y="214313"/>
            <a:ext cx="3714750" cy="523875"/>
          </a:xfrm>
          <a:prstGeom prst="rect">
            <a:avLst/>
          </a:prstGeom>
          <a:ln>
            <a:solidFill>
              <a:srgbClr val="FFCC99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en-US" sz="2800" b="1" dirty="0">
                <a:latin typeface="AngsanaUPC" pitchFamily="18" charset="-34"/>
                <a:cs typeface="AngsanaUPC" pitchFamily="18" charset="-34"/>
              </a:rPr>
              <a:t>1.  </a:t>
            </a:r>
            <a:r>
              <a:rPr lang="th-TH" sz="2800" b="1" dirty="0">
                <a:latin typeface="AngsanaUPC" pitchFamily="18" charset="-34"/>
                <a:cs typeface="AngsanaUPC" pitchFamily="18" charset="-34"/>
              </a:rPr>
              <a:t>ปัจจัยด้านการเงิน </a:t>
            </a:r>
            <a:r>
              <a:rPr lang="en-US" sz="2800" b="1" dirty="0">
                <a:latin typeface="AngsanaUPC" pitchFamily="18" charset="-34"/>
                <a:cs typeface="AngsanaUPC" pitchFamily="18" charset="-34"/>
              </a:rPr>
              <a:t>(Money)</a:t>
            </a:r>
          </a:p>
        </p:txBody>
      </p:sp>
      <p:sp>
        <p:nvSpPr>
          <p:cNvPr id="4" name="Text Box 9"/>
          <p:cNvSpPr txBox="1">
            <a:spLocks noChangeArrowheads="1"/>
          </p:cNvSpPr>
          <p:nvPr/>
        </p:nvSpPr>
        <p:spPr bwMode="auto">
          <a:xfrm>
            <a:off x="8688388" y="6445250"/>
            <a:ext cx="384175" cy="33655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>
              <a:lnSpc>
                <a:spcPts val="1900"/>
              </a:lnSpc>
              <a:spcBef>
                <a:spcPts val="300"/>
              </a:spcBef>
              <a:defRPr/>
            </a:pPr>
            <a:r>
              <a:rPr lang="th-TH" sz="1600" b="1" dirty="0">
                <a:latin typeface="AngsanaUPC" pitchFamily="18" charset="-34"/>
                <a:cs typeface="JasmineUPC" pitchFamily="18" charset="-34"/>
              </a:rPr>
              <a:t>20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786063" y="1071563"/>
            <a:ext cx="3714750" cy="523875"/>
          </a:xfrm>
          <a:prstGeom prst="rect">
            <a:avLst/>
          </a:prstGeom>
          <a:ln>
            <a:solidFill>
              <a:srgbClr val="FFCC99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en-US" sz="2800" b="1" dirty="0">
                <a:latin typeface="AngsanaUPC" pitchFamily="18" charset="-34"/>
                <a:cs typeface="AngsanaUPC" pitchFamily="18" charset="-34"/>
              </a:rPr>
              <a:t>2.  </a:t>
            </a:r>
            <a:r>
              <a:rPr lang="th-TH" sz="2800" b="1" dirty="0">
                <a:latin typeface="AngsanaUPC" pitchFamily="18" charset="-34"/>
                <a:cs typeface="AngsanaUPC" pitchFamily="18" charset="-34"/>
              </a:rPr>
              <a:t>ปัจจัยด้านวัตถุดิบ </a:t>
            </a:r>
            <a:r>
              <a:rPr lang="en-US" sz="2800" b="1" dirty="0">
                <a:latin typeface="AngsanaUPC" pitchFamily="18" charset="-34"/>
                <a:cs typeface="AngsanaUPC" pitchFamily="18" charset="-34"/>
              </a:rPr>
              <a:t>(Material)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786063" y="1928813"/>
            <a:ext cx="4071937" cy="954087"/>
          </a:xfrm>
          <a:prstGeom prst="rect">
            <a:avLst/>
          </a:prstGeom>
          <a:ln>
            <a:solidFill>
              <a:srgbClr val="FFCC99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en-US" sz="2800" b="1" dirty="0">
                <a:latin typeface="AngsanaUPC" pitchFamily="18" charset="-34"/>
                <a:cs typeface="AngsanaUPC" pitchFamily="18" charset="-34"/>
              </a:rPr>
              <a:t>3.  </a:t>
            </a:r>
            <a:r>
              <a:rPr lang="th-TH" sz="2800" b="1" dirty="0">
                <a:latin typeface="AngsanaUPC" pitchFamily="18" charset="-34"/>
                <a:cs typeface="AngsanaUPC" pitchFamily="18" charset="-34"/>
              </a:rPr>
              <a:t>ปัจจัยด้านเครื่องจักร และเทคโนโลยี </a:t>
            </a:r>
          </a:p>
          <a:p>
            <a:pPr marL="357188" indent="-357188">
              <a:defRPr/>
            </a:pPr>
            <a:r>
              <a:rPr lang="th-TH" sz="2800" b="1" dirty="0">
                <a:latin typeface="AngsanaUPC" pitchFamily="18" charset="-34"/>
                <a:cs typeface="AngsanaUPC" pitchFamily="18" charset="-34"/>
              </a:rPr>
              <a:t>	</a:t>
            </a:r>
            <a:r>
              <a:rPr lang="en-US" sz="2800" b="1" dirty="0">
                <a:latin typeface="AngsanaUPC" pitchFamily="18" charset="-34"/>
                <a:cs typeface="AngsanaUPC" pitchFamily="18" charset="-34"/>
              </a:rPr>
              <a:t>(Machine &amp; Technology)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786063" y="3214688"/>
            <a:ext cx="3714750" cy="523875"/>
          </a:xfrm>
          <a:prstGeom prst="rect">
            <a:avLst/>
          </a:prstGeom>
          <a:ln>
            <a:solidFill>
              <a:srgbClr val="FFCC99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en-US" sz="2800" b="1" dirty="0">
                <a:latin typeface="AngsanaUPC" pitchFamily="18" charset="-34"/>
                <a:cs typeface="AngsanaUPC" pitchFamily="18" charset="-34"/>
              </a:rPr>
              <a:t>4.  </a:t>
            </a:r>
            <a:r>
              <a:rPr lang="th-TH" sz="2800" b="1" dirty="0">
                <a:latin typeface="AngsanaUPC" pitchFamily="18" charset="-34"/>
                <a:cs typeface="AngsanaUPC" pitchFamily="18" charset="-34"/>
              </a:rPr>
              <a:t>ปัจจัยด้านการตลาด </a:t>
            </a:r>
            <a:r>
              <a:rPr lang="en-US" sz="2800" b="1" dirty="0">
                <a:latin typeface="AngsanaUPC" pitchFamily="18" charset="-34"/>
                <a:cs typeface="AngsanaUPC" pitchFamily="18" charset="-34"/>
              </a:rPr>
              <a:t>(Marketing)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786063" y="4071938"/>
            <a:ext cx="4071937" cy="523875"/>
          </a:xfrm>
          <a:prstGeom prst="rect">
            <a:avLst/>
          </a:prstGeom>
          <a:ln>
            <a:solidFill>
              <a:srgbClr val="FFCC99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en-US" sz="2800" b="1" dirty="0">
                <a:latin typeface="AngsanaUPC" pitchFamily="18" charset="-34"/>
                <a:cs typeface="AngsanaUPC" pitchFamily="18" charset="-34"/>
              </a:rPr>
              <a:t>5.  </a:t>
            </a:r>
            <a:r>
              <a:rPr lang="th-TH" sz="2800" b="1" dirty="0">
                <a:latin typeface="AngsanaUPC" pitchFamily="18" charset="-34"/>
                <a:cs typeface="AngsanaUPC" pitchFamily="18" charset="-34"/>
              </a:rPr>
              <a:t>ปัจจัยด้านการจัดการ </a:t>
            </a:r>
            <a:r>
              <a:rPr lang="en-US" sz="2800" b="1" dirty="0">
                <a:latin typeface="AngsanaUPC" pitchFamily="18" charset="-34"/>
                <a:cs typeface="AngsanaUPC" pitchFamily="18" charset="-34"/>
              </a:rPr>
              <a:t>(Management)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786063" y="4929188"/>
            <a:ext cx="5214937" cy="523875"/>
          </a:xfrm>
          <a:prstGeom prst="rect">
            <a:avLst/>
          </a:prstGeom>
          <a:ln>
            <a:solidFill>
              <a:srgbClr val="FFCC99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en-US" sz="2800" b="1" dirty="0">
                <a:latin typeface="AngsanaUPC" pitchFamily="18" charset="-34"/>
                <a:cs typeface="AngsanaUPC" pitchFamily="18" charset="-34"/>
              </a:rPr>
              <a:t>6.  </a:t>
            </a:r>
            <a:r>
              <a:rPr lang="th-TH" sz="2800" b="1" dirty="0">
                <a:latin typeface="AngsanaUPC" pitchFamily="18" charset="-34"/>
                <a:cs typeface="AngsanaUPC" pitchFamily="18" charset="-34"/>
              </a:rPr>
              <a:t>ปัจจัยด้านคน-ทรัพยากรมนุษย์ </a:t>
            </a:r>
            <a:r>
              <a:rPr lang="en-US" sz="2800" b="1" dirty="0">
                <a:latin typeface="AngsanaUPC" pitchFamily="18" charset="-34"/>
                <a:cs typeface="AngsanaUPC" pitchFamily="18" charset="-34"/>
              </a:rPr>
              <a:t>(Man)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85720" y="5643578"/>
            <a:ext cx="8286808" cy="1077218"/>
          </a:xfrm>
          <a:prstGeom prst="rect">
            <a:avLst/>
          </a:prstGeom>
          <a:solidFill>
            <a:srgbClr val="FFCC99"/>
          </a:solidFill>
          <a:scene3d>
            <a:camera prst="perspectiveFront"/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th-TH" sz="3200" b="1" dirty="0">
                <a:solidFill>
                  <a:schemeClr val="tx1"/>
                </a:solidFill>
                <a:latin typeface="BrowalliaUPC" pitchFamily="34" charset="-34"/>
                <a:cs typeface="BrowalliaUPC" pitchFamily="34" charset="-34"/>
              </a:rPr>
              <a:t>มหาวิทยาลัยของรัฐเผชิญกับปัญหาทรัพยากรการบริหาร</a:t>
            </a:r>
          </a:p>
          <a:p>
            <a:pPr algn="ctr">
              <a:defRPr/>
            </a:pPr>
            <a:r>
              <a:rPr lang="th-TH" sz="3200" b="1" dirty="0">
                <a:solidFill>
                  <a:schemeClr val="tx1"/>
                </a:solidFill>
                <a:latin typeface="BrowalliaUPC" pitchFamily="34" charset="-34"/>
                <a:cs typeface="BrowalliaUPC" pitchFamily="34" charset="-34"/>
              </a:rPr>
              <a:t>ด้านการจัดการ ด้านคน และด้านการเงิน เป็นปัญหากลัก</a:t>
            </a:r>
            <a:endParaRPr lang="en-US" sz="3200" b="1" dirty="0">
              <a:solidFill>
                <a:schemeClr val="tx1"/>
              </a:solidFill>
              <a:latin typeface="BrowalliaUPC" pitchFamily="34" charset="-34"/>
              <a:cs typeface="BrowalliaUPC" pitchFamily="34" charset="-34"/>
            </a:endParaRPr>
          </a:p>
        </p:txBody>
      </p:sp>
      <p:grpSp>
        <p:nvGrpSpPr>
          <p:cNvPr id="11" name="Group 18"/>
          <p:cNvGrpSpPr>
            <a:grpSpLocks/>
          </p:cNvGrpSpPr>
          <p:nvPr/>
        </p:nvGrpSpPr>
        <p:grpSpPr bwMode="auto">
          <a:xfrm>
            <a:off x="2428875" y="285750"/>
            <a:ext cx="357188" cy="5048250"/>
            <a:chOff x="2428860" y="285728"/>
            <a:chExt cx="357190" cy="5048716"/>
          </a:xfrm>
        </p:grpSpPr>
        <p:sp>
          <p:nvSpPr>
            <p:cNvPr id="12" name="Rectangle 11"/>
            <p:cNvSpPr/>
            <p:nvPr/>
          </p:nvSpPr>
          <p:spPr bwMode="auto">
            <a:xfrm>
              <a:off x="2428860" y="423178"/>
              <a:ext cx="71438" cy="4791772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en-US">
                <a:solidFill>
                  <a:schemeClr val="tx1"/>
                </a:solidFill>
                <a:latin typeface="Arial" pitchFamily="34" charset="0"/>
              </a:endParaRPr>
            </a:p>
          </p:txBody>
        </p:sp>
        <p:sp>
          <p:nvSpPr>
            <p:cNvPr id="13" name="Right Arrow 12"/>
            <p:cNvSpPr/>
            <p:nvPr/>
          </p:nvSpPr>
          <p:spPr bwMode="auto">
            <a:xfrm>
              <a:off x="2428860" y="285728"/>
              <a:ext cx="357190" cy="333808"/>
            </a:xfrm>
            <a:prstGeom prst="rightArrow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en-US">
                <a:solidFill>
                  <a:schemeClr val="tx1"/>
                </a:solidFill>
                <a:latin typeface="Arial" pitchFamily="34" charset="0"/>
              </a:endParaRPr>
            </a:p>
          </p:txBody>
        </p:sp>
        <p:sp>
          <p:nvSpPr>
            <p:cNvPr id="14" name="Right Arrow 13"/>
            <p:cNvSpPr/>
            <p:nvPr/>
          </p:nvSpPr>
          <p:spPr bwMode="auto">
            <a:xfrm>
              <a:off x="2428860" y="2095060"/>
              <a:ext cx="357190" cy="333808"/>
            </a:xfrm>
            <a:prstGeom prst="rightArrow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en-US">
                <a:solidFill>
                  <a:schemeClr val="tx1"/>
                </a:solidFill>
                <a:latin typeface="Arial" pitchFamily="34" charset="0"/>
              </a:endParaRPr>
            </a:p>
          </p:txBody>
        </p:sp>
        <p:sp>
          <p:nvSpPr>
            <p:cNvPr id="15" name="Right Arrow 14"/>
            <p:cNvSpPr/>
            <p:nvPr/>
          </p:nvSpPr>
          <p:spPr bwMode="auto">
            <a:xfrm>
              <a:off x="2428860" y="5000636"/>
              <a:ext cx="357190" cy="333808"/>
            </a:xfrm>
            <a:prstGeom prst="rightArrow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en-US">
                <a:solidFill>
                  <a:schemeClr val="tx1"/>
                </a:solidFill>
                <a:latin typeface="Arial" pitchFamily="34" charset="0"/>
              </a:endParaRPr>
            </a:p>
          </p:txBody>
        </p:sp>
        <p:sp>
          <p:nvSpPr>
            <p:cNvPr id="16" name="Right Arrow 15"/>
            <p:cNvSpPr/>
            <p:nvPr/>
          </p:nvSpPr>
          <p:spPr bwMode="auto">
            <a:xfrm>
              <a:off x="2428860" y="3286124"/>
              <a:ext cx="357190" cy="333808"/>
            </a:xfrm>
            <a:prstGeom prst="rightArrow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en-US">
                <a:solidFill>
                  <a:schemeClr val="tx1"/>
                </a:solidFill>
                <a:latin typeface="Arial" pitchFamily="34" charset="0"/>
              </a:endParaRPr>
            </a:p>
          </p:txBody>
        </p:sp>
        <p:sp>
          <p:nvSpPr>
            <p:cNvPr id="17" name="Right Arrow 16"/>
            <p:cNvSpPr/>
            <p:nvPr/>
          </p:nvSpPr>
          <p:spPr bwMode="auto">
            <a:xfrm>
              <a:off x="2428860" y="1142984"/>
              <a:ext cx="357190" cy="333808"/>
            </a:xfrm>
            <a:prstGeom prst="rightArrow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en-US">
                <a:solidFill>
                  <a:schemeClr val="tx1"/>
                </a:solidFill>
                <a:latin typeface="Arial" pitchFamily="34" charset="0"/>
              </a:endParaRPr>
            </a:p>
          </p:txBody>
        </p:sp>
        <p:sp>
          <p:nvSpPr>
            <p:cNvPr id="18" name="Right Arrow 17"/>
            <p:cNvSpPr/>
            <p:nvPr/>
          </p:nvSpPr>
          <p:spPr bwMode="auto">
            <a:xfrm>
              <a:off x="2428860" y="4143380"/>
              <a:ext cx="357190" cy="333808"/>
            </a:xfrm>
            <a:prstGeom prst="rightArrow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en-US">
                <a:solidFill>
                  <a:schemeClr val="tx1"/>
                </a:solidFill>
                <a:latin typeface="Arial" pitchFamily="34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 nodeType="clickPar">
                      <p:stCondLst>
                        <p:cond delay="indefinite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6" grpId="0" animBg="1"/>
      <p:bldP spid="7" grpId="0" animBg="1"/>
      <p:bldP spid="8" grpId="0" animBg="1"/>
      <p:bldP spid="9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 bwMode="auto">
          <a:xfrm>
            <a:off x="285752" y="857232"/>
            <a:ext cx="2214546" cy="4786346"/>
          </a:xfrm>
          <a:prstGeom prst="rect">
            <a:avLst/>
          </a:prstGeom>
          <a:solidFill>
            <a:srgbClr val="FFFFCC"/>
          </a:solidFill>
          <a:ln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en-US" sz="3200" b="1" kern="0" dirty="0">
                <a:latin typeface="AngsanaUPC" pitchFamily="18" charset="-34"/>
                <a:ea typeface="+mj-ea"/>
                <a:cs typeface="AngsanaUPC" pitchFamily="18" charset="-34"/>
                <a:sym typeface="Arial" pitchFamily="34" charset="0"/>
              </a:rPr>
              <a:t>VII.</a:t>
            </a:r>
            <a:r>
              <a:rPr lang="th-TH" sz="3200" b="1" kern="0" dirty="0">
                <a:latin typeface="AngsanaUPC" pitchFamily="18" charset="-34"/>
                <a:ea typeface="+mj-ea"/>
                <a:cs typeface="AngsanaUPC" pitchFamily="18" charset="-34"/>
                <a:sym typeface="Arial" pitchFamily="34" charset="0"/>
              </a:rPr>
              <a:t>2</a:t>
            </a:r>
            <a:r>
              <a:rPr lang="en-US" sz="3200" b="1" kern="0" dirty="0">
                <a:latin typeface="AngsanaUPC" pitchFamily="18" charset="-34"/>
                <a:ea typeface="+mj-ea"/>
                <a:cs typeface="AngsanaUPC" pitchFamily="18" charset="-34"/>
                <a:sym typeface="Arial" pitchFamily="34" charset="0"/>
              </a:rPr>
              <a:t>  </a:t>
            </a:r>
            <a:r>
              <a:rPr lang="th-TH" sz="3200" b="1" kern="0" dirty="0">
                <a:latin typeface="AngsanaUPC" pitchFamily="18" charset="-34"/>
                <a:ea typeface="+mj-ea"/>
                <a:cs typeface="AngsanaUPC" pitchFamily="18" charset="-34"/>
                <a:sym typeface="Arial" pitchFamily="34" charset="0"/>
              </a:rPr>
              <a:t/>
            </a:r>
            <a:br>
              <a:rPr lang="th-TH" sz="3200" b="1" kern="0" dirty="0">
                <a:latin typeface="AngsanaUPC" pitchFamily="18" charset="-34"/>
                <a:ea typeface="+mj-ea"/>
                <a:cs typeface="AngsanaUPC" pitchFamily="18" charset="-34"/>
                <a:sym typeface="Arial" pitchFamily="34" charset="0"/>
              </a:rPr>
            </a:br>
            <a:r>
              <a:rPr lang="th-TH" sz="3200" b="1" kern="0" dirty="0">
                <a:latin typeface="AngsanaUPC" pitchFamily="18" charset="-34"/>
                <a:ea typeface="+mj-ea"/>
                <a:cs typeface="AngsanaUPC" pitchFamily="18" charset="-34"/>
                <a:sym typeface="Arial" pitchFamily="34" charset="0"/>
              </a:rPr>
              <a:t>ความพยายาม</a:t>
            </a:r>
            <a:br>
              <a:rPr lang="th-TH" sz="3200" b="1" kern="0" dirty="0">
                <a:latin typeface="AngsanaUPC" pitchFamily="18" charset="-34"/>
                <a:ea typeface="+mj-ea"/>
                <a:cs typeface="AngsanaUPC" pitchFamily="18" charset="-34"/>
                <a:sym typeface="Arial" pitchFamily="34" charset="0"/>
              </a:rPr>
            </a:br>
            <a:r>
              <a:rPr lang="th-TH" sz="3200" b="1" kern="0" dirty="0">
                <a:latin typeface="AngsanaUPC" pitchFamily="18" charset="-34"/>
                <a:ea typeface="+mj-ea"/>
                <a:cs typeface="AngsanaUPC" pitchFamily="18" charset="-34"/>
                <a:sym typeface="Arial" pitchFamily="34" charset="0"/>
              </a:rPr>
              <a:t>ในการเพิ่ม </a:t>
            </a:r>
            <a:br>
              <a:rPr lang="th-TH" sz="3200" b="1" kern="0" dirty="0">
                <a:latin typeface="AngsanaUPC" pitchFamily="18" charset="-34"/>
                <a:ea typeface="+mj-ea"/>
                <a:cs typeface="AngsanaUPC" pitchFamily="18" charset="-34"/>
                <a:sym typeface="Arial" pitchFamily="34" charset="0"/>
              </a:rPr>
            </a:br>
            <a:r>
              <a:rPr lang="th-TH" sz="3200" b="1" kern="0" dirty="0">
                <a:latin typeface="AngsanaUPC" pitchFamily="18" charset="-34"/>
                <a:ea typeface="+mj-ea"/>
                <a:cs typeface="AngsanaUPC" pitchFamily="18" charset="-34"/>
                <a:sym typeface="Arial" pitchFamily="34" charset="0"/>
              </a:rPr>
              <a:t>ความเป็นอิสระ</a:t>
            </a:r>
            <a:br>
              <a:rPr lang="th-TH" sz="3200" b="1" kern="0" dirty="0">
                <a:latin typeface="AngsanaUPC" pitchFamily="18" charset="-34"/>
                <a:ea typeface="+mj-ea"/>
                <a:cs typeface="AngsanaUPC" pitchFamily="18" charset="-34"/>
                <a:sym typeface="Arial" pitchFamily="34" charset="0"/>
              </a:rPr>
            </a:br>
            <a:r>
              <a:rPr lang="th-TH" sz="3200" b="1" kern="0" dirty="0">
                <a:latin typeface="AngsanaUPC" pitchFamily="18" charset="-34"/>
                <a:ea typeface="+mj-ea"/>
                <a:cs typeface="AngsanaUPC" pitchFamily="18" charset="-34"/>
                <a:sym typeface="Arial" pitchFamily="34" charset="0"/>
              </a:rPr>
              <a:t>ความมีเสรีภาพ</a:t>
            </a:r>
            <a:br>
              <a:rPr lang="th-TH" sz="3200" b="1" kern="0" dirty="0">
                <a:latin typeface="AngsanaUPC" pitchFamily="18" charset="-34"/>
                <a:ea typeface="+mj-ea"/>
                <a:cs typeface="AngsanaUPC" pitchFamily="18" charset="-34"/>
                <a:sym typeface="Arial" pitchFamily="34" charset="0"/>
              </a:rPr>
            </a:br>
            <a:r>
              <a:rPr lang="th-TH" sz="3200" b="1" kern="0" dirty="0">
                <a:latin typeface="AngsanaUPC" pitchFamily="18" charset="-34"/>
                <a:ea typeface="+mj-ea"/>
                <a:cs typeface="AngsanaUPC" pitchFamily="18" charset="-34"/>
                <a:sym typeface="Arial" pitchFamily="34" charset="0"/>
              </a:rPr>
              <a:t>ทางวิชาการ</a:t>
            </a:r>
            <a:br>
              <a:rPr lang="th-TH" sz="3200" b="1" kern="0" dirty="0">
                <a:latin typeface="AngsanaUPC" pitchFamily="18" charset="-34"/>
                <a:ea typeface="+mj-ea"/>
                <a:cs typeface="AngsanaUPC" pitchFamily="18" charset="-34"/>
                <a:sym typeface="Arial" pitchFamily="34" charset="0"/>
              </a:rPr>
            </a:br>
            <a:r>
              <a:rPr lang="th-TH" sz="3200" b="1" kern="0" dirty="0">
                <a:latin typeface="AngsanaUPC" pitchFamily="18" charset="-34"/>
                <a:ea typeface="+mj-ea"/>
                <a:cs typeface="AngsanaUPC" pitchFamily="18" charset="-34"/>
                <a:sym typeface="Arial" pitchFamily="34" charset="0"/>
              </a:rPr>
              <a:t>และความคล่องตัว</a:t>
            </a:r>
            <a:br>
              <a:rPr lang="th-TH" sz="3200" b="1" kern="0" dirty="0">
                <a:latin typeface="AngsanaUPC" pitchFamily="18" charset="-34"/>
                <a:ea typeface="+mj-ea"/>
                <a:cs typeface="AngsanaUPC" pitchFamily="18" charset="-34"/>
                <a:sym typeface="Arial" pitchFamily="34" charset="0"/>
              </a:rPr>
            </a:br>
            <a:r>
              <a:rPr lang="th-TH" sz="3200" b="1" kern="0" dirty="0">
                <a:latin typeface="AngsanaUPC" pitchFamily="18" charset="-34"/>
                <a:ea typeface="+mj-ea"/>
                <a:cs typeface="AngsanaUPC" pitchFamily="18" charset="-34"/>
                <a:sym typeface="Arial" pitchFamily="34" charset="0"/>
              </a:rPr>
              <a:t>ในการบริหาร</a:t>
            </a:r>
            <a:endParaRPr lang="en-US" sz="3200" b="1" kern="0" dirty="0">
              <a:latin typeface="+mj-lt"/>
              <a:ea typeface="+mj-ea"/>
              <a:cs typeface="+mj-cs"/>
              <a:sym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071813" y="1358900"/>
            <a:ext cx="5500687" cy="1570038"/>
          </a:xfrm>
          <a:prstGeom prst="rect">
            <a:avLst/>
          </a:prstGeom>
          <a:ln>
            <a:solidFill>
              <a:srgbClr val="FFCC99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marL="514350" indent="-514350">
              <a:buFontTx/>
              <a:buAutoNum type="arabicPeriod"/>
              <a:defRPr/>
            </a:pPr>
            <a:r>
              <a:rPr lang="th-TH" sz="3200" b="1" dirty="0">
                <a:latin typeface="AngsanaUPC" pitchFamily="18" charset="-34"/>
                <a:cs typeface="AngsanaUPC" pitchFamily="18" charset="-34"/>
              </a:rPr>
              <a:t>กระจายอำนาจสู่สถาบันอุดมศึกษาที่เป็นส่วนราชการ ทั้งด้านการจัดส่วนงาน การเงินและการบริหารงานบุคคล</a:t>
            </a:r>
            <a:endParaRPr lang="en-US" sz="3200" b="1" dirty="0"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4" name="Text Box 9"/>
          <p:cNvSpPr txBox="1">
            <a:spLocks noChangeArrowheads="1"/>
          </p:cNvSpPr>
          <p:nvPr/>
        </p:nvSpPr>
        <p:spPr bwMode="auto">
          <a:xfrm>
            <a:off x="8643938" y="6445250"/>
            <a:ext cx="384175" cy="33655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>
              <a:lnSpc>
                <a:spcPts val="1900"/>
              </a:lnSpc>
              <a:spcBef>
                <a:spcPts val="300"/>
              </a:spcBef>
              <a:defRPr/>
            </a:pPr>
            <a:r>
              <a:rPr lang="th-TH" sz="1600" b="1" dirty="0">
                <a:latin typeface="AngsanaUPC" pitchFamily="18" charset="-34"/>
                <a:cs typeface="JasmineUPC" pitchFamily="18" charset="-34"/>
              </a:rPr>
              <a:t>21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071813" y="3500438"/>
            <a:ext cx="5214937" cy="2062162"/>
          </a:xfrm>
          <a:prstGeom prst="rect">
            <a:avLst/>
          </a:prstGeom>
          <a:ln>
            <a:solidFill>
              <a:srgbClr val="FFCC99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marL="447675" indent="-447675">
              <a:defRPr/>
            </a:pPr>
            <a:r>
              <a:rPr lang="en-US" sz="3200" b="1" dirty="0">
                <a:latin typeface="AngsanaUPC" pitchFamily="18" charset="-34"/>
                <a:cs typeface="AngsanaUPC" pitchFamily="18" charset="-34"/>
              </a:rPr>
              <a:t>2.  </a:t>
            </a:r>
            <a:r>
              <a:rPr lang="th-TH" sz="3200" b="1" dirty="0">
                <a:latin typeface="AngsanaUPC" pitchFamily="18" charset="-34"/>
                <a:cs typeface="AngsanaUPC" pitchFamily="18" charset="-34"/>
              </a:rPr>
              <a:t> ปรับเปลี่ยนสถาบันอุดมศึกษาของรัฐ เป็นสถาบันอุดมศึกษาในกำกับของรัฐ เพื่อให้สามารถพัฒนาระบบบริหารที่เป็นของตนเอง</a:t>
            </a:r>
            <a:endParaRPr lang="en-US" sz="3200" b="1" dirty="0">
              <a:latin typeface="AngsanaUPC" pitchFamily="18" charset="-34"/>
              <a:cs typeface="AngsanaUPC" pitchFamily="18" charset="-34"/>
            </a:endParaRPr>
          </a:p>
        </p:txBody>
      </p:sp>
      <p:grpSp>
        <p:nvGrpSpPr>
          <p:cNvPr id="6" name="Group 13"/>
          <p:cNvGrpSpPr>
            <a:grpSpLocks/>
          </p:cNvGrpSpPr>
          <p:nvPr/>
        </p:nvGrpSpPr>
        <p:grpSpPr bwMode="auto">
          <a:xfrm>
            <a:off x="2643188" y="2000250"/>
            <a:ext cx="357187" cy="2643188"/>
            <a:chOff x="2643173" y="2000240"/>
            <a:chExt cx="357191" cy="2977014"/>
          </a:xfrm>
        </p:grpSpPr>
        <p:sp>
          <p:nvSpPr>
            <p:cNvPr id="7" name="Rectangle 6"/>
            <p:cNvSpPr/>
            <p:nvPr/>
          </p:nvSpPr>
          <p:spPr bwMode="auto">
            <a:xfrm>
              <a:off x="2643173" y="2143116"/>
              <a:ext cx="82073" cy="2714644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en-US">
                <a:solidFill>
                  <a:schemeClr val="tx1"/>
                </a:solidFill>
                <a:latin typeface="Arial" pitchFamily="34" charset="0"/>
              </a:endParaRPr>
            </a:p>
          </p:txBody>
        </p:sp>
        <p:sp>
          <p:nvSpPr>
            <p:cNvPr id="8" name="Right Arrow 7"/>
            <p:cNvSpPr/>
            <p:nvPr/>
          </p:nvSpPr>
          <p:spPr bwMode="auto">
            <a:xfrm>
              <a:off x="2643174" y="4643446"/>
              <a:ext cx="357190" cy="333808"/>
            </a:xfrm>
            <a:prstGeom prst="rightArrow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en-US">
                <a:solidFill>
                  <a:schemeClr val="tx1"/>
                </a:solidFill>
                <a:latin typeface="Arial" pitchFamily="34" charset="0"/>
              </a:endParaRPr>
            </a:p>
          </p:txBody>
        </p:sp>
        <p:sp>
          <p:nvSpPr>
            <p:cNvPr id="12" name="Right Arrow 11"/>
            <p:cNvSpPr/>
            <p:nvPr/>
          </p:nvSpPr>
          <p:spPr bwMode="auto">
            <a:xfrm>
              <a:off x="2643174" y="2000240"/>
              <a:ext cx="357190" cy="333808"/>
            </a:xfrm>
            <a:prstGeom prst="rightArrow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en-US">
                <a:solidFill>
                  <a:schemeClr val="tx1"/>
                </a:solidFill>
                <a:latin typeface="Arial" pitchFamily="34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 bwMode="auto">
          <a:xfrm>
            <a:off x="142843" y="142852"/>
            <a:ext cx="7382509" cy="785818"/>
          </a:xfrm>
          <a:prstGeom prst="rect">
            <a:avLst/>
          </a:prstGeom>
          <a:solidFill>
            <a:srgbClr val="FFFFCC"/>
          </a:solidFill>
          <a:ln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en-US" sz="4000" b="1" kern="0" dirty="0">
                <a:latin typeface="AngsanaUPC" pitchFamily="18" charset="-34"/>
                <a:ea typeface="+mj-ea"/>
                <a:cs typeface="AngsanaUPC" pitchFamily="18" charset="-34"/>
                <a:sym typeface="Arial" pitchFamily="34" charset="0"/>
              </a:rPr>
              <a:t>VII.</a:t>
            </a:r>
            <a:r>
              <a:rPr lang="th-TH" sz="4000" b="1" kern="0" dirty="0">
                <a:latin typeface="AngsanaUPC" pitchFamily="18" charset="-34"/>
                <a:ea typeface="+mj-ea"/>
                <a:cs typeface="AngsanaUPC" pitchFamily="18" charset="-34"/>
                <a:sym typeface="Arial" pitchFamily="34" charset="0"/>
              </a:rPr>
              <a:t>3</a:t>
            </a:r>
            <a:r>
              <a:rPr lang="en-US" sz="4000" b="1" kern="0" dirty="0">
                <a:latin typeface="AngsanaUPC" pitchFamily="18" charset="-34"/>
                <a:ea typeface="+mj-ea"/>
                <a:cs typeface="AngsanaUPC" pitchFamily="18" charset="-34"/>
                <a:sym typeface="Arial" pitchFamily="34" charset="0"/>
              </a:rPr>
              <a:t>  </a:t>
            </a:r>
            <a:r>
              <a:rPr lang="th-TH" sz="4000" b="1" kern="0" dirty="0">
                <a:latin typeface="AngsanaUPC" pitchFamily="18" charset="-34"/>
                <a:ea typeface="+mj-ea"/>
                <a:cs typeface="AngsanaUPC" pitchFamily="18" charset="-34"/>
                <a:sym typeface="Arial" pitchFamily="34" charset="0"/>
              </a:rPr>
              <a:t>การจัดระบบบุคลากรในสถาบันอุดมศึกษา</a:t>
            </a:r>
            <a:endParaRPr lang="en-US" sz="4000" b="1" kern="0" dirty="0">
              <a:latin typeface="+mj-lt"/>
              <a:ea typeface="+mj-ea"/>
              <a:cs typeface="+mj-cs"/>
              <a:sym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14375" y="1143000"/>
            <a:ext cx="8215313" cy="1570038"/>
          </a:xfrm>
          <a:prstGeom prst="rect">
            <a:avLst/>
          </a:prstGeom>
          <a:ln>
            <a:solidFill>
              <a:srgbClr val="FFCC99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marL="447675" indent="-447675">
              <a:buFontTx/>
              <a:buAutoNum type="arabicPeriod"/>
              <a:tabLst>
                <a:tab pos="447675" algn="l"/>
              </a:tabLst>
              <a:defRPr/>
            </a:pPr>
            <a:r>
              <a:rPr lang="th-TH" sz="3200" b="1" dirty="0">
                <a:latin typeface="AngsanaUPC" pitchFamily="18" charset="-34"/>
                <a:cs typeface="AngsanaUPC" pitchFamily="18" charset="-34"/>
              </a:rPr>
              <a:t>โดยสถานะ และภารกิจหลักของสถาบันอุดมศึกษา</a:t>
            </a:r>
          </a:p>
          <a:p>
            <a:pPr marL="447675" indent="-447675">
              <a:tabLst>
                <a:tab pos="447675" algn="l"/>
              </a:tabLst>
              <a:defRPr/>
            </a:pPr>
            <a:r>
              <a:rPr lang="th-TH" sz="3200" b="1" dirty="0">
                <a:latin typeface="AngsanaUPC" pitchFamily="18" charset="-34"/>
                <a:cs typeface="AngsanaUPC" pitchFamily="18" charset="-34"/>
              </a:rPr>
              <a:t>	“วิชาการและความเป็นเลิศทางวิชาการ” เป็นปัจจัยหลัก บุคลากรทางวิชาการ จึงเป็นบุคลากรหลัก</a:t>
            </a:r>
            <a:endParaRPr lang="en-US" sz="3200" b="1" dirty="0"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14375" y="2928938"/>
            <a:ext cx="8215313" cy="1077912"/>
          </a:xfrm>
          <a:prstGeom prst="rect">
            <a:avLst/>
          </a:prstGeom>
          <a:ln>
            <a:solidFill>
              <a:srgbClr val="FFCC99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marL="357188" indent="-357188">
              <a:defRPr/>
            </a:pPr>
            <a:r>
              <a:rPr lang="en-US" sz="3200" b="1" dirty="0">
                <a:latin typeface="AngsanaUPC" pitchFamily="18" charset="-34"/>
                <a:cs typeface="AngsanaUPC" pitchFamily="18" charset="-34"/>
              </a:rPr>
              <a:t>2. </a:t>
            </a:r>
            <a:r>
              <a:rPr lang="th-TH" sz="3200" b="1" dirty="0">
                <a:latin typeface="AngsanaUPC" pitchFamily="18" charset="-34"/>
                <a:cs typeface="AngsanaUPC" pitchFamily="18" charset="-34"/>
              </a:rPr>
              <a:t> สถาบันอุดมศึกษามีภารกิจเป็น “พหุกิจ” ต้องมีบุคคลที่หลากหลาย  จึงจะกระทำภารกิจได้ทุกด้านอย่างมีประสิทธิภาพ</a:t>
            </a:r>
            <a:endParaRPr lang="en-US" sz="3200" b="1" dirty="0"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16" name="Text Box 9"/>
          <p:cNvSpPr txBox="1">
            <a:spLocks noChangeArrowheads="1"/>
          </p:cNvSpPr>
          <p:nvPr/>
        </p:nvSpPr>
        <p:spPr bwMode="auto">
          <a:xfrm>
            <a:off x="8643938" y="6445250"/>
            <a:ext cx="384175" cy="33655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>
              <a:lnSpc>
                <a:spcPts val="1900"/>
              </a:lnSpc>
              <a:spcBef>
                <a:spcPts val="300"/>
              </a:spcBef>
              <a:defRPr/>
            </a:pPr>
            <a:r>
              <a:rPr lang="th-TH" sz="1600" b="1" dirty="0">
                <a:latin typeface="AngsanaUPC" pitchFamily="18" charset="-34"/>
                <a:cs typeface="JasmineUPC" pitchFamily="18" charset="-34"/>
              </a:rPr>
              <a:t>22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714375" y="4240213"/>
            <a:ext cx="8215313" cy="2062162"/>
          </a:xfrm>
          <a:prstGeom prst="rect">
            <a:avLst/>
          </a:prstGeom>
          <a:ln>
            <a:solidFill>
              <a:srgbClr val="FFCC99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marL="357188" indent="-357188">
              <a:buFontTx/>
              <a:buAutoNum type="arabicPeriod" startAt="3"/>
              <a:tabLst>
                <a:tab pos="357188" algn="l"/>
              </a:tabLst>
              <a:defRPr/>
            </a:pPr>
            <a:r>
              <a:rPr lang="th-TH" sz="3200" b="1" dirty="0">
                <a:latin typeface="AngsanaUPC" pitchFamily="18" charset="-34"/>
                <a:cs typeface="AngsanaUPC" pitchFamily="18" charset="-34"/>
              </a:rPr>
              <a:t>โดยหลักสากล มักจะจำแนกบุคลากรในสถาบันอุดมศึกษาเป็น</a:t>
            </a:r>
          </a:p>
          <a:p>
            <a:pPr marL="357188" indent="-357188">
              <a:buFont typeface="Arial" pitchFamily="34" charset="0"/>
              <a:buChar char="•"/>
              <a:tabLst>
                <a:tab pos="3409950" algn="l"/>
              </a:tabLst>
              <a:defRPr/>
            </a:pPr>
            <a:r>
              <a:rPr lang="th-TH" sz="3200" b="1" dirty="0">
                <a:latin typeface="AngsanaUPC" pitchFamily="18" charset="-34"/>
                <a:cs typeface="AngsanaUPC" pitchFamily="18" charset="-34"/>
              </a:rPr>
              <a:t>สายวิชาการ </a:t>
            </a:r>
            <a:r>
              <a:rPr lang="en-US" sz="3200" b="1" dirty="0">
                <a:latin typeface="AngsanaUPC" pitchFamily="18" charset="-34"/>
                <a:cs typeface="AngsanaUPC" pitchFamily="18" charset="-34"/>
              </a:rPr>
              <a:t>(Academic)</a:t>
            </a:r>
            <a:r>
              <a:rPr lang="th-TH" sz="3200" b="1" dirty="0">
                <a:latin typeface="AngsanaUPC" pitchFamily="18" charset="-34"/>
                <a:cs typeface="AngsanaUPC" pitchFamily="18" charset="-34"/>
              </a:rPr>
              <a:t> </a:t>
            </a:r>
            <a:r>
              <a:rPr lang="en-US" sz="3200" b="1" dirty="0">
                <a:latin typeface="AngsanaUPC" pitchFamily="18" charset="-34"/>
                <a:cs typeface="AngsanaUPC" pitchFamily="18" charset="-34"/>
              </a:rPr>
              <a:t>=</a:t>
            </a:r>
            <a:r>
              <a:rPr lang="th-TH" sz="3200" b="1" dirty="0">
                <a:latin typeface="AngsanaUPC" pitchFamily="18" charset="-34"/>
                <a:cs typeface="AngsanaUPC" pitchFamily="18" charset="-34"/>
              </a:rPr>
              <a:t>   คณาจารย์ นักวิจัย 	ผู้บริหารวิชาการ</a:t>
            </a:r>
          </a:p>
          <a:p>
            <a:pPr marL="357188" indent="-357188">
              <a:buFont typeface="Arial" pitchFamily="34" charset="0"/>
              <a:buChar char="•"/>
              <a:tabLst>
                <a:tab pos="357188" algn="l"/>
                <a:tab pos="5111750" algn="l"/>
              </a:tabLst>
              <a:defRPr/>
            </a:pPr>
            <a:r>
              <a:rPr lang="th-TH" sz="3200" b="1" dirty="0">
                <a:latin typeface="AngsanaUPC" pitchFamily="18" charset="-34"/>
                <a:cs typeface="AngsanaUPC" pitchFamily="18" charset="-34"/>
              </a:rPr>
              <a:t>สายสนับสนุนวิชาการ </a:t>
            </a:r>
            <a:r>
              <a:rPr lang="en-US" sz="3200" b="1" dirty="0">
                <a:latin typeface="AngsanaUPC" pitchFamily="18" charset="-34"/>
                <a:cs typeface="AngsanaUPC" pitchFamily="18" charset="-34"/>
              </a:rPr>
              <a:t>(Non</a:t>
            </a:r>
            <a:r>
              <a:rPr lang="th-TH" sz="3200" b="1" dirty="0">
                <a:latin typeface="AngsanaUPC" pitchFamily="18" charset="-34"/>
                <a:cs typeface="AngsanaUPC" pitchFamily="18" charset="-34"/>
              </a:rPr>
              <a:t>-</a:t>
            </a:r>
            <a:r>
              <a:rPr lang="en-US" sz="3200" b="1" dirty="0">
                <a:latin typeface="AngsanaUPC" pitchFamily="18" charset="-34"/>
                <a:cs typeface="AngsanaUPC" pitchFamily="18" charset="-34"/>
              </a:rPr>
              <a:t>Academic)</a:t>
            </a:r>
            <a:r>
              <a:rPr lang="th-TH" sz="3200" b="1" dirty="0">
                <a:latin typeface="AngsanaUPC" pitchFamily="18" charset="-34"/>
                <a:cs typeface="AngsanaUPC" pitchFamily="18" charset="-34"/>
              </a:rPr>
              <a:t> </a:t>
            </a:r>
            <a:r>
              <a:rPr lang="en-US" sz="3200" b="1" dirty="0">
                <a:latin typeface="AngsanaUPC" pitchFamily="18" charset="-34"/>
                <a:cs typeface="AngsanaUPC" pitchFamily="18" charset="-34"/>
              </a:rPr>
              <a:t>=</a:t>
            </a:r>
            <a:r>
              <a:rPr lang="th-TH" sz="3200" b="1" dirty="0">
                <a:latin typeface="AngsanaUPC" pitchFamily="18" charset="-34"/>
                <a:cs typeface="AngsanaUPC" pitchFamily="18" charset="-34"/>
              </a:rPr>
              <a:t>   ปฏิบัติการวิชาชีพและ</a:t>
            </a:r>
            <a:r>
              <a:rPr lang="en-US" sz="3200" b="1" dirty="0">
                <a:latin typeface="AngsanaUPC" pitchFamily="18" charset="-34"/>
                <a:cs typeface="AngsanaUPC" pitchFamily="18" charset="-34"/>
              </a:rPr>
              <a:t> </a:t>
            </a:r>
            <a:endParaRPr lang="th-TH" sz="3200" b="1" dirty="0">
              <a:latin typeface="AngsanaUPC" pitchFamily="18" charset="-34"/>
              <a:cs typeface="AngsanaUPC" pitchFamily="18" charset="-34"/>
            </a:endParaRPr>
          </a:p>
          <a:p>
            <a:pPr marL="357188" indent="-357188">
              <a:tabLst>
                <a:tab pos="357188" algn="l"/>
                <a:tab pos="5111750" algn="l"/>
              </a:tabLst>
              <a:defRPr/>
            </a:pPr>
            <a:r>
              <a:rPr lang="th-TH" sz="3200" b="1" dirty="0">
                <a:latin typeface="AngsanaUPC" pitchFamily="18" charset="-34"/>
                <a:cs typeface="AngsanaUPC" pitchFamily="18" charset="-34"/>
              </a:rPr>
              <a:t>     หรือธุรการ 	บริหารทั่วไป</a:t>
            </a:r>
            <a:endParaRPr lang="en-US" sz="3200" b="1" dirty="0">
              <a:latin typeface="AngsanaUPC" pitchFamily="18" charset="-34"/>
              <a:cs typeface="AngsanaUPC" pitchFamily="18" charset="-34"/>
            </a:endParaRPr>
          </a:p>
        </p:txBody>
      </p:sp>
      <p:grpSp>
        <p:nvGrpSpPr>
          <p:cNvPr id="4" name="Group 12"/>
          <p:cNvGrpSpPr>
            <a:grpSpLocks/>
          </p:cNvGrpSpPr>
          <p:nvPr/>
        </p:nvGrpSpPr>
        <p:grpSpPr bwMode="auto">
          <a:xfrm>
            <a:off x="285750" y="928688"/>
            <a:ext cx="428625" cy="5929312"/>
            <a:chOff x="285750" y="928688"/>
            <a:chExt cx="428626" cy="5929312"/>
          </a:xfrm>
        </p:grpSpPr>
        <p:sp>
          <p:nvSpPr>
            <p:cNvPr id="7" name="Rectangle 6"/>
            <p:cNvSpPr/>
            <p:nvPr/>
          </p:nvSpPr>
          <p:spPr bwMode="auto">
            <a:xfrm>
              <a:off x="285751" y="928688"/>
              <a:ext cx="71407" cy="5929312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en-US">
                <a:solidFill>
                  <a:schemeClr val="tx1"/>
                </a:solidFill>
                <a:latin typeface="Arial" pitchFamily="34" charset="0"/>
              </a:endParaRPr>
            </a:p>
          </p:txBody>
        </p:sp>
        <p:sp>
          <p:nvSpPr>
            <p:cNvPr id="8" name="Right Arrow 7"/>
            <p:cNvSpPr/>
            <p:nvPr/>
          </p:nvSpPr>
          <p:spPr bwMode="auto">
            <a:xfrm>
              <a:off x="357188" y="3072123"/>
              <a:ext cx="357188" cy="288408"/>
            </a:xfrm>
            <a:prstGeom prst="rightArrow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en-US">
                <a:solidFill>
                  <a:schemeClr val="tx1"/>
                </a:solidFill>
                <a:latin typeface="Arial" pitchFamily="34" charset="0"/>
              </a:endParaRPr>
            </a:p>
          </p:txBody>
        </p:sp>
        <p:sp>
          <p:nvSpPr>
            <p:cNvPr id="9" name="Right Arrow 8"/>
            <p:cNvSpPr/>
            <p:nvPr/>
          </p:nvSpPr>
          <p:spPr bwMode="auto">
            <a:xfrm>
              <a:off x="357188" y="1285926"/>
              <a:ext cx="357188" cy="288408"/>
            </a:xfrm>
            <a:prstGeom prst="rightArrow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en-US">
                <a:solidFill>
                  <a:schemeClr val="tx1"/>
                </a:solidFill>
                <a:latin typeface="Arial" pitchFamily="34" charset="0"/>
              </a:endParaRPr>
            </a:p>
          </p:txBody>
        </p:sp>
        <p:sp>
          <p:nvSpPr>
            <p:cNvPr id="19" name="Right Arrow 18"/>
            <p:cNvSpPr/>
            <p:nvPr/>
          </p:nvSpPr>
          <p:spPr bwMode="auto">
            <a:xfrm>
              <a:off x="285750" y="4501080"/>
              <a:ext cx="357188" cy="288408"/>
            </a:xfrm>
            <a:prstGeom prst="rightArrow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en-US">
                <a:solidFill>
                  <a:schemeClr val="tx1"/>
                </a:solidFill>
                <a:latin typeface="Arial" pitchFamily="34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18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6"/>
          <p:cNvGrpSpPr>
            <a:grpSpLocks/>
          </p:cNvGrpSpPr>
          <p:nvPr/>
        </p:nvGrpSpPr>
        <p:grpSpPr bwMode="auto">
          <a:xfrm>
            <a:off x="928688" y="2071688"/>
            <a:ext cx="285750" cy="3944937"/>
            <a:chOff x="928662" y="2071678"/>
            <a:chExt cx="285752" cy="3945470"/>
          </a:xfrm>
        </p:grpSpPr>
        <p:sp>
          <p:nvSpPr>
            <p:cNvPr id="14" name="Rectangle 13"/>
            <p:cNvSpPr/>
            <p:nvPr/>
          </p:nvSpPr>
          <p:spPr bwMode="auto">
            <a:xfrm>
              <a:off x="928662" y="2071678"/>
              <a:ext cx="71438" cy="3857652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en-US">
                <a:solidFill>
                  <a:schemeClr val="tx1"/>
                </a:solidFill>
                <a:latin typeface="Arial" pitchFamily="34" charset="0"/>
              </a:endParaRPr>
            </a:p>
          </p:txBody>
        </p:sp>
        <p:sp>
          <p:nvSpPr>
            <p:cNvPr id="15" name="Right Arrow 14"/>
            <p:cNvSpPr/>
            <p:nvPr/>
          </p:nvSpPr>
          <p:spPr bwMode="auto">
            <a:xfrm>
              <a:off x="928662" y="2571744"/>
              <a:ext cx="285752" cy="230694"/>
            </a:xfrm>
            <a:prstGeom prst="rightArrow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en-US">
                <a:solidFill>
                  <a:schemeClr val="tx1"/>
                </a:solidFill>
                <a:latin typeface="Arial" pitchFamily="34" charset="0"/>
              </a:endParaRPr>
            </a:p>
          </p:txBody>
        </p:sp>
        <p:sp>
          <p:nvSpPr>
            <p:cNvPr id="16" name="Right Arrow 15"/>
            <p:cNvSpPr/>
            <p:nvPr/>
          </p:nvSpPr>
          <p:spPr bwMode="auto">
            <a:xfrm>
              <a:off x="928662" y="3555496"/>
              <a:ext cx="285752" cy="230694"/>
            </a:xfrm>
            <a:prstGeom prst="rightArrow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en-US">
                <a:solidFill>
                  <a:schemeClr val="tx1"/>
                </a:solidFill>
                <a:latin typeface="Arial" pitchFamily="34" charset="0"/>
              </a:endParaRPr>
            </a:p>
          </p:txBody>
        </p:sp>
        <p:sp>
          <p:nvSpPr>
            <p:cNvPr id="20" name="Right Arrow 19"/>
            <p:cNvSpPr/>
            <p:nvPr/>
          </p:nvSpPr>
          <p:spPr bwMode="auto">
            <a:xfrm>
              <a:off x="928662" y="4627066"/>
              <a:ext cx="285752" cy="230694"/>
            </a:xfrm>
            <a:prstGeom prst="rightArrow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en-US">
                <a:solidFill>
                  <a:schemeClr val="tx1"/>
                </a:solidFill>
                <a:latin typeface="Arial" pitchFamily="34" charset="0"/>
              </a:endParaRPr>
            </a:p>
          </p:txBody>
        </p:sp>
        <p:sp>
          <p:nvSpPr>
            <p:cNvPr id="26" name="Right Arrow 25"/>
            <p:cNvSpPr/>
            <p:nvPr/>
          </p:nvSpPr>
          <p:spPr bwMode="auto">
            <a:xfrm>
              <a:off x="928662" y="5786454"/>
              <a:ext cx="285752" cy="230694"/>
            </a:xfrm>
            <a:prstGeom prst="rightArrow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en-US">
                <a:solidFill>
                  <a:schemeClr val="tx1"/>
                </a:solidFill>
                <a:latin typeface="Arial" pitchFamily="34" charset="0"/>
              </a:endParaRPr>
            </a:p>
          </p:txBody>
        </p:sp>
      </p:grpSp>
      <p:sp>
        <p:nvSpPr>
          <p:cNvPr id="11" name="TextBox 10"/>
          <p:cNvSpPr txBox="1"/>
          <p:nvPr/>
        </p:nvSpPr>
        <p:spPr>
          <a:xfrm>
            <a:off x="714375" y="207963"/>
            <a:ext cx="8215313" cy="1077912"/>
          </a:xfrm>
          <a:prstGeom prst="rect">
            <a:avLst/>
          </a:prstGeom>
          <a:ln>
            <a:solidFill>
              <a:srgbClr val="FFCC99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marL="357188" indent="-357188">
              <a:defRPr/>
            </a:pPr>
            <a:r>
              <a:rPr lang="th-TH" sz="3200" b="1" dirty="0">
                <a:latin typeface="AngsanaUPC" pitchFamily="18" charset="-34"/>
                <a:cs typeface="AngsanaUPC" pitchFamily="18" charset="-34"/>
              </a:rPr>
              <a:t>4</a:t>
            </a:r>
            <a:r>
              <a:rPr lang="en-US" sz="3200" b="1" dirty="0">
                <a:latin typeface="AngsanaUPC" pitchFamily="18" charset="-34"/>
                <a:cs typeface="AngsanaUPC" pitchFamily="18" charset="-34"/>
              </a:rPr>
              <a:t>. </a:t>
            </a:r>
            <a:r>
              <a:rPr lang="th-TH" sz="3200" b="1" dirty="0">
                <a:latin typeface="AngsanaUPC" pitchFamily="18" charset="-34"/>
                <a:cs typeface="AngsanaUPC" pitchFamily="18" charset="-34"/>
              </a:rPr>
              <a:t> ต้องมีระบบบริหารบุคคล ที่ยึดระบบคุณธรรมและส่งเสริมให้ทุกกลุ่ม มีเส้นทางความก้าวหน้าในสายงานของตน </a:t>
            </a:r>
            <a:r>
              <a:rPr lang="en-US" sz="3200" b="1" dirty="0">
                <a:latin typeface="AngsanaUPC" pitchFamily="18" charset="-34"/>
                <a:cs typeface="AngsanaUPC" pitchFamily="18" charset="-34"/>
              </a:rPr>
              <a:t>(Career Path)</a:t>
            </a:r>
          </a:p>
        </p:txBody>
      </p:sp>
      <p:grpSp>
        <p:nvGrpSpPr>
          <p:cNvPr id="3" name="Group 26"/>
          <p:cNvGrpSpPr>
            <a:grpSpLocks/>
          </p:cNvGrpSpPr>
          <p:nvPr/>
        </p:nvGrpSpPr>
        <p:grpSpPr bwMode="auto">
          <a:xfrm>
            <a:off x="285750" y="0"/>
            <a:ext cx="428625" cy="1931988"/>
            <a:chOff x="285721" y="-24"/>
            <a:chExt cx="428627" cy="1931441"/>
          </a:xfrm>
        </p:grpSpPr>
        <p:sp>
          <p:nvSpPr>
            <p:cNvPr id="17" name="Rectangle 16"/>
            <p:cNvSpPr/>
            <p:nvPr/>
          </p:nvSpPr>
          <p:spPr bwMode="auto">
            <a:xfrm>
              <a:off x="285721" y="-24"/>
              <a:ext cx="71437" cy="1857387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en-US">
                <a:solidFill>
                  <a:schemeClr val="tx1"/>
                </a:solidFill>
                <a:latin typeface="Arial" pitchFamily="34" charset="0"/>
              </a:endParaRPr>
            </a:p>
          </p:txBody>
        </p:sp>
        <p:sp>
          <p:nvSpPr>
            <p:cNvPr id="18" name="Right Arrow 17"/>
            <p:cNvSpPr/>
            <p:nvPr/>
          </p:nvSpPr>
          <p:spPr bwMode="auto">
            <a:xfrm>
              <a:off x="357158" y="1643049"/>
              <a:ext cx="357190" cy="288368"/>
            </a:xfrm>
            <a:prstGeom prst="rightArrow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en-US">
                <a:solidFill>
                  <a:schemeClr val="tx1"/>
                </a:solidFill>
                <a:latin typeface="Arial" pitchFamily="34" charset="0"/>
              </a:endParaRPr>
            </a:p>
          </p:txBody>
        </p:sp>
        <p:sp>
          <p:nvSpPr>
            <p:cNvPr id="19" name="Right Arrow 18"/>
            <p:cNvSpPr/>
            <p:nvPr/>
          </p:nvSpPr>
          <p:spPr bwMode="auto">
            <a:xfrm>
              <a:off x="357158" y="425988"/>
              <a:ext cx="357190" cy="288368"/>
            </a:xfrm>
            <a:prstGeom prst="rightArrow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en-US">
                <a:solidFill>
                  <a:schemeClr val="tx1"/>
                </a:solidFill>
                <a:latin typeface="Arial" pitchFamily="34" charset="0"/>
              </a:endParaRPr>
            </a:p>
          </p:txBody>
        </p:sp>
      </p:grpSp>
      <p:sp>
        <p:nvSpPr>
          <p:cNvPr id="21" name="TextBox 20"/>
          <p:cNvSpPr txBox="1"/>
          <p:nvPr/>
        </p:nvSpPr>
        <p:spPr>
          <a:xfrm>
            <a:off x="714375" y="1500188"/>
            <a:ext cx="8215313" cy="584200"/>
          </a:xfrm>
          <a:prstGeom prst="rect">
            <a:avLst/>
          </a:prstGeom>
          <a:ln>
            <a:solidFill>
              <a:srgbClr val="FFCC99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marL="357188" indent="-357188">
              <a:tabLst>
                <a:tab pos="357188" algn="l"/>
              </a:tabLst>
              <a:defRPr/>
            </a:pPr>
            <a:r>
              <a:rPr lang="en-US" sz="3200" b="1" dirty="0">
                <a:latin typeface="AngsanaUPC" pitchFamily="18" charset="-34"/>
                <a:cs typeface="AngsanaUPC" pitchFamily="18" charset="-34"/>
              </a:rPr>
              <a:t>5</a:t>
            </a:r>
            <a:r>
              <a:rPr lang="th-TH" sz="3200" b="1" dirty="0">
                <a:latin typeface="AngsanaUPC" pitchFamily="18" charset="-34"/>
                <a:cs typeface="AngsanaUPC" pitchFamily="18" charset="-34"/>
              </a:rPr>
              <a:t>.  ระบบบริหารบุคคล ต้องเอื้อต่อการบริหารเชิงยุทธศาสตร์ที่</a:t>
            </a:r>
            <a:endParaRPr lang="en-US" sz="3200" b="1" dirty="0"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214438" y="2189163"/>
            <a:ext cx="7715250" cy="954087"/>
          </a:xfrm>
          <a:prstGeom prst="rect">
            <a:avLst/>
          </a:prstGeom>
          <a:ln>
            <a:solidFill>
              <a:srgbClr val="FFCC99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marL="357188" indent="-357188">
              <a:defRPr/>
            </a:pPr>
            <a:r>
              <a:rPr lang="th-TH" sz="2800" b="1" dirty="0">
                <a:latin typeface="AngsanaUPC" pitchFamily="18" charset="-34"/>
                <a:cs typeface="AngsanaUPC" pitchFamily="18" charset="-34"/>
              </a:rPr>
              <a:t>(1)</a:t>
            </a:r>
            <a:r>
              <a:rPr lang="en-US" sz="2800" b="1" dirty="0">
                <a:latin typeface="AngsanaUPC" pitchFamily="18" charset="-34"/>
                <a:cs typeface="AngsanaUPC" pitchFamily="18" charset="-34"/>
              </a:rPr>
              <a:t> </a:t>
            </a:r>
            <a:r>
              <a:rPr lang="th-TH" sz="2800" b="1" dirty="0">
                <a:latin typeface="AngsanaUPC" pitchFamily="18" charset="-34"/>
                <a:cs typeface="AngsanaUPC" pitchFamily="18" charset="-34"/>
              </a:rPr>
              <a:t> ยึดคนเป็นศูนย์กลางของความสำเร็จขององค์กร บุคลากรที่เก่งกล้าสามารถ คือ ปัจจัยที่จะทำให้องค์กรพัฒนาได้ แข่งขันได้และประสบความสำเร็จ</a:t>
            </a:r>
            <a:endParaRPr lang="en-US" sz="2800" b="1" dirty="0"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214438" y="3214688"/>
            <a:ext cx="7715250" cy="954087"/>
          </a:xfrm>
          <a:prstGeom prst="rect">
            <a:avLst/>
          </a:prstGeom>
          <a:ln>
            <a:solidFill>
              <a:srgbClr val="FFCC99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marL="357188" indent="-357188">
              <a:defRPr/>
            </a:pPr>
            <a:r>
              <a:rPr lang="th-TH" sz="2800" b="1" dirty="0">
                <a:latin typeface="AngsanaUPC" pitchFamily="18" charset="-34"/>
                <a:cs typeface="AngsanaUPC" pitchFamily="18" charset="-34"/>
              </a:rPr>
              <a:t>(2)</a:t>
            </a:r>
            <a:r>
              <a:rPr lang="en-US" sz="2800" b="1" dirty="0">
                <a:latin typeface="AngsanaUPC" pitchFamily="18" charset="-34"/>
                <a:cs typeface="AngsanaUPC" pitchFamily="18" charset="-34"/>
              </a:rPr>
              <a:t> </a:t>
            </a:r>
            <a:r>
              <a:rPr lang="th-TH" sz="2800" b="1" dirty="0">
                <a:latin typeface="AngsanaUPC" pitchFamily="18" charset="-34"/>
                <a:cs typeface="AngsanaUPC" pitchFamily="18" charset="-34"/>
              </a:rPr>
              <a:t> ยึดการบริหารบุคคล เป็นส่วนหนึ่งของยุทธศาสตร์ขององค์กร </a:t>
            </a:r>
            <a:r>
              <a:rPr lang="en-US" sz="2800" b="1" dirty="0">
                <a:latin typeface="AngsanaUPC" pitchFamily="18" charset="-34"/>
                <a:cs typeface="AngsanaUPC" pitchFamily="18" charset="-34"/>
              </a:rPr>
              <a:t>(Strategic Partner) </a:t>
            </a:r>
            <a:r>
              <a:rPr lang="th-TH" sz="2800" b="1" dirty="0">
                <a:latin typeface="AngsanaUPC" pitchFamily="18" charset="-34"/>
                <a:cs typeface="AngsanaUPC" pitchFamily="18" charset="-34"/>
              </a:rPr>
              <a:t>และเป็นส่วนหนึ่งของผู้นำการเปลี่ยนแปลง</a:t>
            </a:r>
            <a:endParaRPr lang="en-US" sz="2800" b="1" dirty="0"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214438" y="4260850"/>
            <a:ext cx="7715250" cy="954088"/>
          </a:xfrm>
          <a:prstGeom prst="rect">
            <a:avLst/>
          </a:prstGeom>
          <a:ln>
            <a:solidFill>
              <a:srgbClr val="FFCC99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marL="357188" indent="-357188">
              <a:defRPr/>
            </a:pPr>
            <a:r>
              <a:rPr lang="th-TH" sz="2800" b="1" dirty="0">
                <a:latin typeface="AngsanaUPC" pitchFamily="18" charset="-34"/>
                <a:cs typeface="AngsanaUPC" pitchFamily="18" charset="-34"/>
              </a:rPr>
              <a:t>(3)</a:t>
            </a:r>
            <a:r>
              <a:rPr lang="en-US" sz="2800" b="1" dirty="0">
                <a:latin typeface="AngsanaUPC" pitchFamily="18" charset="-34"/>
                <a:cs typeface="AngsanaUPC" pitchFamily="18" charset="-34"/>
              </a:rPr>
              <a:t> </a:t>
            </a:r>
            <a:r>
              <a:rPr lang="th-TH" sz="2800" b="1" dirty="0">
                <a:latin typeface="AngsanaUPC" pitchFamily="18" charset="-34"/>
                <a:cs typeface="AngsanaUPC" pitchFamily="18" charset="-34"/>
              </a:rPr>
              <a:t> พัฒนาระบบบริหารบุคคลให้สามารถดึงดูด รักษา พัฒนาคนดี คนเก่งไว้ในองค์กรและสร้างความเป็นมืออาชีพให้กับบุคลากรทุกสายงาน</a:t>
            </a:r>
            <a:endParaRPr lang="en-US" sz="2800" b="1" dirty="0"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214438" y="5286375"/>
            <a:ext cx="7715250" cy="1384300"/>
          </a:xfrm>
          <a:prstGeom prst="rect">
            <a:avLst/>
          </a:prstGeom>
          <a:ln>
            <a:solidFill>
              <a:srgbClr val="FFCC99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marL="357188" indent="-357188">
              <a:defRPr/>
            </a:pPr>
            <a:r>
              <a:rPr lang="th-TH" sz="2800" b="1" dirty="0">
                <a:latin typeface="AngsanaUPC" pitchFamily="18" charset="-34"/>
                <a:cs typeface="AngsanaUPC" pitchFamily="18" charset="-34"/>
              </a:rPr>
              <a:t>(4)</a:t>
            </a:r>
            <a:r>
              <a:rPr lang="en-US" sz="2800" b="1" dirty="0">
                <a:latin typeface="AngsanaUPC" pitchFamily="18" charset="-34"/>
                <a:cs typeface="AngsanaUPC" pitchFamily="18" charset="-34"/>
              </a:rPr>
              <a:t> </a:t>
            </a:r>
            <a:r>
              <a:rPr lang="th-TH" sz="2800" b="1" dirty="0">
                <a:latin typeface="AngsanaUPC" pitchFamily="18" charset="-34"/>
                <a:cs typeface="AngsanaUPC" pitchFamily="18" charset="-34"/>
              </a:rPr>
              <a:t> ในยุคโลกา</a:t>
            </a:r>
            <a:r>
              <a:rPr lang="th-TH" sz="2800" b="1" dirty="0" err="1">
                <a:latin typeface="AngsanaUPC" pitchFamily="18" charset="-34"/>
                <a:cs typeface="AngsanaUPC" pitchFamily="18" charset="-34"/>
              </a:rPr>
              <a:t>ภิวัตน์</a:t>
            </a:r>
            <a:r>
              <a:rPr lang="th-TH" sz="2800" b="1" dirty="0">
                <a:latin typeface="AngsanaUPC" pitchFamily="18" charset="-34"/>
                <a:cs typeface="AngsanaUPC" pitchFamily="18" charset="-34"/>
              </a:rPr>
              <a:t> ที่มีการเปิดเสรีทางการศึกษา  สถาบันอุดมศึกษาต้องมีความเป็นสากลมากขึ้น ระบบบริหารบุคคลต้องเข้าสู่มาตรฐานสากล และเอื้ออำนวยต่อยุทธศาสตร์ความเป็นสากลของมหาวิทยาลัย</a:t>
            </a:r>
            <a:endParaRPr lang="en-US" sz="2800" b="1" dirty="0"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13" name="Text Box 9"/>
          <p:cNvSpPr txBox="1">
            <a:spLocks noChangeArrowheads="1"/>
          </p:cNvSpPr>
          <p:nvPr/>
        </p:nvSpPr>
        <p:spPr bwMode="auto">
          <a:xfrm>
            <a:off x="8643938" y="6445250"/>
            <a:ext cx="384175" cy="33655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>
              <a:lnSpc>
                <a:spcPts val="1900"/>
              </a:lnSpc>
              <a:spcBef>
                <a:spcPts val="300"/>
              </a:spcBef>
              <a:defRPr/>
            </a:pPr>
            <a:r>
              <a:rPr lang="th-TH" sz="1600" b="1" dirty="0">
                <a:latin typeface="AngsanaUPC" pitchFamily="18" charset="-34"/>
                <a:cs typeface="JasmineUPC" pitchFamily="18" charset="-34"/>
              </a:rPr>
              <a:t>23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21" grpId="0" animBg="1"/>
      <p:bldP spid="22" grpId="0" animBg="1"/>
      <p:bldP spid="23" grpId="0" animBg="1"/>
      <p:bldP spid="24" grpId="0" animBg="1"/>
      <p:bldP spid="25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42844" y="1428736"/>
            <a:ext cx="1857388" cy="3293209"/>
          </a:xfrm>
          <a:prstGeom prst="rect">
            <a:avLst/>
          </a:prstGeom>
          <a:solidFill>
            <a:srgbClr val="FFFFCC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endParaRPr lang="en-US" sz="3200" b="1" dirty="0">
              <a:latin typeface="AngsanaUPC" pitchFamily="18" charset="-34"/>
              <a:cs typeface="AngsanaUPC" pitchFamily="18" charset="-34"/>
            </a:endParaRPr>
          </a:p>
          <a:p>
            <a:pPr algn="ctr">
              <a:defRPr/>
            </a:pPr>
            <a:r>
              <a:rPr lang="en-US" sz="3600" b="1" dirty="0">
                <a:latin typeface="AngsanaUPC" pitchFamily="18" charset="-34"/>
                <a:cs typeface="AngsanaUPC" pitchFamily="18" charset="-34"/>
              </a:rPr>
              <a:t>VII</a:t>
            </a:r>
            <a:r>
              <a:rPr lang="th-TH" sz="3600" b="1" dirty="0">
                <a:latin typeface="AngsanaUPC" pitchFamily="18" charset="-34"/>
                <a:cs typeface="AngsanaUPC" pitchFamily="18" charset="-34"/>
              </a:rPr>
              <a:t>.4</a:t>
            </a:r>
            <a:endParaRPr lang="en-US" sz="3600" b="1" dirty="0">
              <a:latin typeface="AngsanaUPC" pitchFamily="18" charset="-34"/>
              <a:cs typeface="AngsanaUPC" pitchFamily="18" charset="-34"/>
            </a:endParaRPr>
          </a:p>
          <a:p>
            <a:pPr algn="ctr">
              <a:defRPr/>
            </a:pPr>
            <a:r>
              <a:rPr lang="th-TH" sz="3600" b="1" dirty="0">
                <a:latin typeface="AngsanaUPC" pitchFamily="18" charset="-34"/>
                <a:cs typeface="AngsanaUPC" pitchFamily="18" charset="-34"/>
              </a:rPr>
              <a:t>การพัฒนา</a:t>
            </a:r>
          </a:p>
          <a:p>
            <a:pPr algn="ctr">
              <a:defRPr/>
            </a:pPr>
            <a:r>
              <a:rPr lang="th-TH" sz="3600" b="1" dirty="0">
                <a:latin typeface="AngsanaUPC" pitchFamily="18" charset="-34"/>
                <a:cs typeface="AngsanaUPC" pitchFamily="18" charset="-34"/>
              </a:rPr>
              <a:t>บุคลากร</a:t>
            </a:r>
          </a:p>
          <a:p>
            <a:pPr algn="ctr">
              <a:defRPr/>
            </a:pPr>
            <a:r>
              <a:rPr lang="th-TH" sz="3600" b="1" dirty="0">
                <a:latin typeface="AngsanaUPC" pitchFamily="18" charset="-34"/>
                <a:cs typeface="AngsanaUPC" pitchFamily="18" charset="-34"/>
              </a:rPr>
              <a:t>อุดมศึกษา</a:t>
            </a:r>
            <a:endParaRPr lang="en-US" sz="3200" b="1" dirty="0">
              <a:latin typeface="AngsanaUPC" pitchFamily="18" charset="-34"/>
              <a:cs typeface="AngsanaUPC" pitchFamily="18" charset="-34"/>
            </a:endParaRPr>
          </a:p>
          <a:p>
            <a:pPr algn="ctr">
              <a:defRPr/>
            </a:pPr>
            <a:endParaRPr lang="en-US" sz="3200" b="1" dirty="0"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500313" y="3786188"/>
            <a:ext cx="2212975" cy="1077912"/>
          </a:xfrm>
          <a:prstGeom prst="rect">
            <a:avLst/>
          </a:prstGeom>
          <a:ln>
            <a:solidFill>
              <a:srgbClr val="FFCC99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>
              <a:defRPr/>
            </a:pPr>
            <a:r>
              <a:rPr lang="th-TH" sz="3200" b="1" dirty="0">
                <a:latin typeface="AngsanaUPC" pitchFamily="18" charset="-34"/>
                <a:cs typeface="AngsanaUPC" pitchFamily="18" charset="-34"/>
              </a:rPr>
              <a:t>การพัฒนา</a:t>
            </a:r>
          </a:p>
          <a:p>
            <a:pPr>
              <a:defRPr/>
            </a:pPr>
            <a:r>
              <a:rPr lang="th-TH" sz="3200" b="1" dirty="0">
                <a:latin typeface="AngsanaUPC" pitchFamily="18" charset="-34"/>
                <a:cs typeface="AngsanaUPC" pitchFamily="18" charset="-34"/>
              </a:rPr>
              <a:t>ความเป็นมืออาชีพ</a:t>
            </a:r>
            <a:endParaRPr lang="en-US" sz="3200" b="1" dirty="0"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525713" y="1643063"/>
            <a:ext cx="2403475" cy="584200"/>
          </a:xfrm>
          <a:prstGeom prst="rect">
            <a:avLst/>
          </a:prstGeom>
          <a:ln>
            <a:solidFill>
              <a:srgbClr val="FFCC99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>
              <a:defRPr/>
            </a:pPr>
            <a:r>
              <a:rPr lang="th-TH" sz="3200" b="1" dirty="0">
                <a:latin typeface="AngsanaUPC" pitchFamily="18" charset="-34"/>
                <a:cs typeface="AngsanaUPC" pitchFamily="18" charset="-34"/>
              </a:rPr>
              <a:t>การพัฒนาภาวะผู้นำ</a:t>
            </a:r>
            <a:endParaRPr lang="en-US" sz="3200" b="1" dirty="0"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24583" name="TextBox 16"/>
          <p:cNvSpPr txBox="1">
            <a:spLocks noChangeArrowheads="1"/>
          </p:cNvSpPr>
          <p:nvPr/>
        </p:nvSpPr>
        <p:spPr bwMode="auto">
          <a:xfrm>
            <a:off x="5500688" y="1000125"/>
            <a:ext cx="601662" cy="430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9pPr>
          </a:lstStyle>
          <a:p>
            <a:pPr>
              <a:lnSpc>
                <a:spcPts val="2400"/>
              </a:lnSpc>
            </a:pPr>
            <a:r>
              <a:rPr lang="th-TH" altLang="en-US" b="1">
                <a:latin typeface="AngsanaUPC" panose="02020603050405020304" pitchFamily="18" charset="-34"/>
                <a:cs typeface="AngsanaUPC" panose="02020603050405020304" pitchFamily="18" charset="-34"/>
              </a:rPr>
              <a:t>ผู้นำ</a:t>
            </a:r>
            <a:endParaRPr lang="en-US" altLang="en-US" b="1">
              <a:latin typeface="AngsanaUPC" panose="02020603050405020304" pitchFamily="18" charset="-34"/>
              <a:cs typeface="AngsanaUPC" panose="02020603050405020304" pitchFamily="18" charset="-34"/>
            </a:endParaRPr>
          </a:p>
        </p:txBody>
      </p:sp>
      <p:sp>
        <p:nvSpPr>
          <p:cNvPr id="24584" name="TextBox 17"/>
          <p:cNvSpPr txBox="1">
            <a:spLocks noChangeArrowheads="1"/>
          </p:cNvSpPr>
          <p:nvPr/>
        </p:nvSpPr>
        <p:spPr bwMode="auto">
          <a:xfrm>
            <a:off x="5500688" y="1714500"/>
            <a:ext cx="742950" cy="430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9pPr>
          </a:lstStyle>
          <a:p>
            <a:pPr>
              <a:lnSpc>
                <a:spcPts val="2400"/>
              </a:lnSpc>
            </a:pPr>
            <a:r>
              <a:rPr lang="th-TH" altLang="en-US" b="1">
                <a:latin typeface="AngsanaUPC" panose="02020603050405020304" pitchFamily="18" charset="-34"/>
                <a:cs typeface="AngsanaUPC" panose="02020603050405020304" pitchFamily="18" charset="-34"/>
              </a:rPr>
              <a:t>ผู้ตาม</a:t>
            </a:r>
            <a:endParaRPr lang="en-US" altLang="en-US" b="1">
              <a:latin typeface="AngsanaUPC" panose="02020603050405020304" pitchFamily="18" charset="-34"/>
              <a:cs typeface="AngsanaUPC" panose="02020603050405020304" pitchFamily="18" charset="-34"/>
            </a:endParaRPr>
          </a:p>
        </p:txBody>
      </p:sp>
      <p:sp>
        <p:nvSpPr>
          <p:cNvPr id="24585" name="TextBox 18"/>
          <p:cNvSpPr txBox="1">
            <a:spLocks noChangeArrowheads="1"/>
          </p:cNvSpPr>
          <p:nvPr/>
        </p:nvSpPr>
        <p:spPr bwMode="auto">
          <a:xfrm>
            <a:off x="5459413" y="2428875"/>
            <a:ext cx="1041400" cy="430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9pPr>
          </a:lstStyle>
          <a:p>
            <a:pPr>
              <a:lnSpc>
                <a:spcPts val="2400"/>
              </a:lnSpc>
            </a:pPr>
            <a:r>
              <a:rPr lang="th-TH" altLang="en-US" b="1">
                <a:latin typeface="AngsanaUPC" panose="02020603050405020304" pitchFamily="18" charset="-34"/>
                <a:cs typeface="AngsanaUPC" panose="02020603050405020304" pitchFamily="18" charset="-34"/>
              </a:rPr>
              <a:t>เครือข่าย</a:t>
            </a:r>
            <a:endParaRPr lang="en-US" altLang="en-US" b="1">
              <a:latin typeface="AngsanaUPC" panose="02020603050405020304" pitchFamily="18" charset="-34"/>
              <a:cs typeface="AngsanaUPC" panose="02020603050405020304" pitchFamily="18" charset="-34"/>
            </a:endParaRPr>
          </a:p>
        </p:txBody>
      </p:sp>
      <p:sp>
        <p:nvSpPr>
          <p:cNvPr id="24586" name="TextBox 19"/>
          <p:cNvSpPr txBox="1">
            <a:spLocks noChangeArrowheads="1"/>
          </p:cNvSpPr>
          <p:nvPr/>
        </p:nvSpPr>
        <p:spPr bwMode="auto">
          <a:xfrm>
            <a:off x="5173663" y="3355975"/>
            <a:ext cx="3500437" cy="430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9pPr>
          </a:lstStyle>
          <a:p>
            <a:pPr>
              <a:lnSpc>
                <a:spcPts val="2400"/>
              </a:lnSpc>
            </a:pPr>
            <a:r>
              <a:rPr lang="th-TH" altLang="en-US" b="1">
                <a:latin typeface="AngsanaUPC" panose="02020603050405020304" pitchFamily="18" charset="-34"/>
                <a:cs typeface="AngsanaUPC" panose="02020603050405020304" pitchFamily="18" charset="-34"/>
              </a:rPr>
              <a:t>สังเกตตัวแบบ </a:t>
            </a:r>
            <a:r>
              <a:rPr lang="en-US" altLang="en-US" b="1">
                <a:latin typeface="AngsanaUPC" panose="02020603050405020304" pitchFamily="18" charset="-34"/>
                <a:cs typeface="AngsanaUPC" panose="02020603050405020304" pitchFamily="18" charset="-34"/>
              </a:rPr>
              <a:t>(OBSERVATION)</a:t>
            </a:r>
          </a:p>
        </p:txBody>
      </p:sp>
      <p:sp>
        <p:nvSpPr>
          <p:cNvPr id="24587" name="TextBox 20"/>
          <p:cNvSpPr txBox="1">
            <a:spLocks noChangeArrowheads="1"/>
          </p:cNvSpPr>
          <p:nvPr/>
        </p:nvSpPr>
        <p:spPr bwMode="auto">
          <a:xfrm>
            <a:off x="5199063" y="4070350"/>
            <a:ext cx="2919412" cy="430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9pPr>
          </a:lstStyle>
          <a:p>
            <a:pPr>
              <a:lnSpc>
                <a:spcPts val="2400"/>
              </a:lnSpc>
            </a:pPr>
            <a:r>
              <a:rPr lang="th-TH" altLang="en-US" b="1">
                <a:latin typeface="AngsanaUPC" panose="02020603050405020304" pitchFamily="18" charset="-34"/>
                <a:cs typeface="AngsanaUPC" panose="02020603050405020304" pitchFamily="18" charset="-34"/>
              </a:rPr>
              <a:t>ร่วมปฏิบัติ </a:t>
            </a:r>
            <a:r>
              <a:rPr lang="en-US" altLang="en-US" b="1">
                <a:latin typeface="AngsanaUPC" panose="02020603050405020304" pitchFamily="18" charset="-34"/>
                <a:cs typeface="AngsanaUPC" panose="02020603050405020304" pitchFamily="18" charset="-34"/>
              </a:rPr>
              <a:t>(INTERNSHIP)</a:t>
            </a:r>
          </a:p>
        </p:txBody>
      </p:sp>
      <p:sp>
        <p:nvSpPr>
          <p:cNvPr id="24588" name="TextBox 21"/>
          <p:cNvSpPr txBox="1">
            <a:spLocks noChangeArrowheads="1"/>
          </p:cNvSpPr>
          <p:nvPr/>
        </p:nvSpPr>
        <p:spPr bwMode="auto">
          <a:xfrm>
            <a:off x="5151438" y="4762500"/>
            <a:ext cx="3540125" cy="738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9pPr>
          </a:lstStyle>
          <a:p>
            <a:pPr>
              <a:lnSpc>
                <a:spcPts val="2400"/>
              </a:lnSpc>
            </a:pPr>
            <a:r>
              <a:rPr lang="th-TH" altLang="en-US" b="1">
                <a:latin typeface="AngsanaUPC" panose="02020603050405020304" pitchFamily="18" charset="-34"/>
                <a:cs typeface="AngsanaUPC" panose="02020603050405020304" pitchFamily="18" charset="-34"/>
              </a:rPr>
              <a:t>สร้างประสบการณ์แห่งความสำเร็จ </a:t>
            </a:r>
            <a:endParaRPr lang="en-US" altLang="en-US" b="1">
              <a:latin typeface="AngsanaUPC" panose="02020603050405020304" pitchFamily="18" charset="-34"/>
              <a:cs typeface="AngsanaUPC" panose="02020603050405020304" pitchFamily="18" charset="-34"/>
            </a:endParaRPr>
          </a:p>
          <a:p>
            <a:pPr>
              <a:lnSpc>
                <a:spcPts val="2400"/>
              </a:lnSpc>
            </a:pPr>
            <a:r>
              <a:rPr lang="en-US" altLang="en-US" b="1">
                <a:latin typeface="AngsanaUPC" panose="02020603050405020304" pitchFamily="18" charset="-34"/>
                <a:cs typeface="AngsanaUPC" panose="02020603050405020304" pitchFamily="18" charset="-34"/>
              </a:rPr>
              <a:t>(SUCCESS EXPERIENCES)</a:t>
            </a:r>
          </a:p>
        </p:txBody>
      </p:sp>
      <p:grpSp>
        <p:nvGrpSpPr>
          <p:cNvPr id="2" name="Group 44"/>
          <p:cNvGrpSpPr>
            <a:grpSpLocks/>
          </p:cNvGrpSpPr>
          <p:nvPr/>
        </p:nvGrpSpPr>
        <p:grpSpPr bwMode="auto">
          <a:xfrm>
            <a:off x="4857750" y="3367088"/>
            <a:ext cx="285750" cy="1928812"/>
            <a:chOff x="5786446" y="5286388"/>
            <a:chExt cx="285752" cy="1357322"/>
          </a:xfrm>
        </p:grpSpPr>
        <p:sp>
          <p:nvSpPr>
            <p:cNvPr id="25" name="Rectangle 24"/>
            <p:cNvSpPr/>
            <p:nvPr/>
          </p:nvSpPr>
          <p:spPr>
            <a:xfrm>
              <a:off x="5786446" y="5449490"/>
              <a:ext cx="57150" cy="1085858"/>
            </a:xfrm>
            <a:prstGeom prst="rect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ln>
                  <a:solidFill>
                    <a:schemeClr val="accent1">
                      <a:lumMod val="50000"/>
                    </a:schemeClr>
                  </a:solidFill>
                </a:ln>
              </a:endParaRPr>
            </a:p>
          </p:txBody>
        </p:sp>
        <p:sp>
          <p:nvSpPr>
            <p:cNvPr id="26" name="Right Arrow 25"/>
            <p:cNvSpPr/>
            <p:nvPr/>
          </p:nvSpPr>
          <p:spPr>
            <a:xfrm>
              <a:off x="5786446" y="5286388"/>
              <a:ext cx="285752" cy="271464"/>
            </a:xfrm>
            <a:prstGeom prst="rightArrow">
              <a:avLst/>
            </a:prstGeom>
            <a:ln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ln>
                  <a:solidFill>
                    <a:sysClr val="windowText" lastClr="000000"/>
                  </a:solidFill>
                </a:ln>
                <a:solidFill>
                  <a:schemeClr val="tx1"/>
                </a:solidFill>
              </a:endParaRPr>
            </a:p>
          </p:txBody>
        </p:sp>
        <p:sp>
          <p:nvSpPr>
            <p:cNvPr id="27" name="Right Arrow 26"/>
            <p:cNvSpPr/>
            <p:nvPr/>
          </p:nvSpPr>
          <p:spPr>
            <a:xfrm>
              <a:off x="5786446" y="6357723"/>
              <a:ext cx="285752" cy="285987"/>
            </a:xfrm>
            <a:prstGeom prst="rightArrow">
              <a:avLst/>
            </a:prstGeom>
            <a:ln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ln>
                  <a:solidFill>
                    <a:sysClr val="windowText" lastClr="000000"/>
                  </a:solidFill>
                </a:ln>
                <a:solidFill>
                  <a:schemeClr val="tx1"/>
                </a:solidFill>
              </a:endParaRPr>
            </a:p>
          </p:txBody>
        </p:sp>
        <p:sp>
          <p:nvSpPr>
            <p:cNvPr id="28" name="Right Arrow 27"/>
            <p:cNvSpPr/>
            <p:nvPr/>
          </p:nvSpPr>
          <p:spPr>
            <a:xfrm>
              <a:off x="5786446" y="5786866"/>
              <a:ext cx="285752" cy="271464"/>
            </a:xfrm>
            <a:prstGeom prst="rightArrow">
              <a:avLst/>
            </a:prstGeom>
            <a:ln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ln>
                  <a:solidFill>
                    <a:sysClr val="windowText" lastClr="000000"/>
                  </a:solidFill>
                </a:ln>
                <a:solidFill>
                  <a:schemeClr val="tx1"/>
                </a:solidFill>
              </a:endParaRPr>
            </a:p>
          </p:txBody>
        </p:sp>
      </p:grpSp>
      <p:grpSp>
        <p:nvGrpSpPr>
          <p:cNvPr id="3" name="Group 50"/>
          <p:cNvGrpSpPr>
            <a:grpSpLocks/>
          </p:cNvGrpSpPr>
          <p:nvPr/>
        </p:nvGrpSpPr>
        <p:grpSpPr bwMode="auto">
          <a:xfrm>
            <a:off x="5072063" y="1031875"/>
            <a:ext cx="349250" cy="1820863"/>
            <a:chOff x="5072066" y="3929066"/>
            <a:chExt cx="285752" cy="1214446"/>
          </a:xfrm>
        </p:grpSpPr>
        <p:sp>
          <p:nvSpPr>
            <p:cNvPr id="30" name="Rectangle 29"/>
            <p:cNvSpPr/>
            <p:nvPr/>
          </p:nvSpPr>
          <p:spPr>
            <a:xfrm>
              <a:off x="5072066" y="4083651"/>
              <a:ext cx="45460" cy="988921"/>
            </a:xfrm>
            <a:prstGeom prst="rect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2400">
                <a:ln>
                  <a:solidFill>
                    <a:schemeClr val="accent1">
                      <a:lumMod val="50000"/>
                    </a:schemeClr>
                  </a:solidFill>
                </a:ln>
              </a:endParaRPr>
            </a:p>
          </p:txBody>
        </p:sp>
        <p:sp>
          <p:nvSpPr>
            <p:cNvPr id="31" name="Right Arrow 30"/>
            <p:cNvSpPr/>
            <p:nvPr/>
          </p:nvSpPr>
          <p:spPr>
            <a:xfrm>
              <a:off x="5072066" y="3929066"/>
              <a:ext cx="285752" cy="257289"/>
            </a:xfrm>
            <a:prstGeom prst="rightArrow">
              <a:avLst/>
            </a:prstGeom>
            <a:ln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2400">
                <a:ln>
                  <a:solidFill>
                    <a:sysClr val="windowText" lastClr="000000"/>
                  </a:solidFill>
                </a:ln>
                <a:solidFill>
                  <a:schemeClr val="tx1"/>
                </a:solidFill>
              </a:endParaRPr>
            </a:p>
          </p:txBody>
        </p:sp>
        <p:sp>
          <p:nvSpPr>
            <p:cNvPr id="32" name="Right Arrow 31"/>
            <p:cNvSpPr/>
            <p:nvPr/>
          </p:nvSpPr>
          <p:spPr>
            <a:xfrm>
              <a:off x="5072066" y="4872459"/>
              <a:ext cx="285752" cy="271053"/>
            </a:xfrm>
            <a:prstGeom prst="rightArrow">
              <a:avLst/>
            </a:prstGeom>
            <a:ln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2400">
                <a:ln>
                  <a:solidFill>
                    <a:sysClr val="windowText" lastClr="000000"/>
                  </a:solidFill>
                </a:ln>
                <a:solidFill>
                  <a:schemeClr val="tx1"/>
                </a:solidFill>
              </a:endParaRPr>
            </a:p>
          </p:txBody>
        </p:sp>
        <p:sp>
          <p:nvSpPr>
            <p:cNvPr id="33" name="Right Arrow 32"/>
            <p:cNvSpPr/>
            <p:nvPr/>
          </p:nvSpPr>
          <p:spPr>
            <a:xfrm>
              <a:off x="5072066" y="4402351"/>
              <a:ext cx="285752" cy="257289"/>
            </a:xfrm>
            <a:prstGeom prst="rightArrow">
              <a:avLst/>
            </a:prstGeom>
            <a:ln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2400">
                <a:ln>
                  <a:solidFill>
                    <a:sysClr val="windowText" lastClr="000000"/>
                  </a:solidFill>
                </a:ln>
                <a:solidFill>
                  <a:schemeClr val="tx1"/>
                </a:solidFill>
              </a:endParaRPr>
            </a:p>
          </p:txBody>
        </p:sp>
      </p:grpSp>
      <p:grpSp>
        <p:nvGrpSpPr>
          <p:cNvPr id="4" name="Group 34"/>
          <p:cNvGrpSpPr>
            <a:grpSpLocks/>
          </p:cNvGrpSpPr>
          <p:nvPr/>
        </p:nvGrpSpPr>
        <p:grpSpPr bwMode="auto">
          <a:xfrm>
            <a:off x="2143125" y="1785938"/>
            <a:ext cx="357188" cy="2643187"/>
            <a:chOff x="2643173" y="2000240"/>
            <a:chExt cx="357191" cy="2977014"/>
          </a:xfrm>
        </p:grpSpPr>
        <p:sp>
          <p:nvSpPr>
            <p:cNvPr id="36" name="Rectangle 35"/>
            <p:cNvSpPr/>
            <p:nvPr/>
          </p:nvSpPr>
          <p:spPr bwMode="auto">
            <a:xfrm>
              <a:off x="2643173" y="2143116"/>
              <a:ext cx="82073" cy="2714644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en-US">
                <a:solidFill>
                  <a:schemeClr val="tx1"/>
                </a:solidFill>
                <a:latin typeface="Arial" pitchFamily="34" charset="0"/>
              </a:endParaRPr>
            </a:p>
          </p:txBody>
        </p:sp>
        <p:sp>
          <p:nvSpPr>
            <p:cNvPr id="37" name="Right Arrow 36"/>
            <p:cNvSpPr/>
            <p:nvPr/>
          </p:nvSpPr>
          <p:spPr bwMode="auto">
            <a:xfrm>
              <a:off x="2643174" y="4643446"/>
              <a:ext cx="357190" cy="333808"/>
            </a:xfrm>
            <a:prstGeom prst="rightArrow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en-US">
                <a:solidFill>
                  <a:schemeClr val="tx1"/>
                </a:solidFill>
                <a:latin typeface="Arial" pitchFamily="34" charset="0"/>
              </a:endParaRPr>
            </a:p>
          </p:txBody>
        </p:sp>
        <p:sp>
          <p:nvSpPr>
            <p:cNvPr id="38" name="Right Arrow 37"/>
            <p:cNvSpPr/>
            <p:nvPr/>
          </p:nvSpPr>
          <p:spPr bwMode="auto">
            <a:xfrm>
              <a:off x="2643174" y="2000240"/>
              <a:ext cx="357190" cy="333808"/>
            </a:xfrm>
            <a:prstGeom prst="rightArrow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en-US">
                <a:solidFill>
                  <a:schemeClr val="tx1"/>
                </a:solidFill>
                <a:latin typeface="Arial" pitchFamily="34" charset="0"/>
              </a:endParaRPr>
            </a:p>
          </p:txBody>
        </p:sp>
      </p:grpSp>
      <p:sp>
        <p:nvSpPr>
          <p:cNvPr id="29" name="Text Box 9"/>
          <p:cNvSpPr txBox="1">
            <a:spLocks noChangeArrowheads="1"/>
          </p:cNvSpPr>
          <p:nvPr/>
        </p:nvSpPr>
        <p:spPr bwMode="auto">
          <a:xfrm>
            <a:off x="8688388" y="6445250"/>
            <a:ext cx="384175" cy="33655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>
              <a:lnSpc>
                <a:spcPts val="1900"/>
              </a:lnSpc>
              <a:spcBef>
                <a:spcPts val="300"/>
              </a:spcBef>
              <a:defRPr/>
            </a:pPr>
            <a:r>
              <a:rPr lang="th-TH" sz="1600" b="1" dirty="0">
                <a:latin typeface="AngsanaUPC" pitchFamily="18" charset="-34"/>
                <a:cs typeface="JasmineUPC" pitchFamily="18" charset="-34"/>
              </a:rPr>
              <a:t>24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5" dur="500"/>
                                        <p:tgtEl>
                                          <p:spTgt spid="245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0" dur="500"/>
                                        <p:tgtEl>
                                          <p:spTgt spid="245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5" dur="500"/>
                                        <p:tgtEl>
                                          <p:spTgt spid="245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4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8" dur="500"/>
                                        <p:tgtEl>
                                          <p:spTgt spid="245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 nodeType="clickPar">
                      <p:stCondLst>
                        <p:cond delay="indefinite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3" dur="500"/>
                                        <p:tgtEl>
                                          <p:spTgt spid="245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 nodeType="clickPar">
                      <p:stCondLst>
                        <p:cond delay="indefinite"/>
                      </p:stCondLst>
                      <p:childTnLst>
                        <p:par>
                          <p:cTn id="5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6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8" dur="500"/>
                                        <p:tgtEl>
                                          <p:spTgt spid="245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  <p:bldP spid="24583" grpId="0"/>
      <p:bldP spid="24584" grpId="0"/>
      <p:bldP spid="24585" grpId="0"/>
      <p:bldP spid="24586" grpId="0"/>
      <p:bldP spid="24587" grpId="0"/>
      <p:bldP spid="24588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Bent-Up Arrow 57"/>
          <p:cNvSpPr/>
          <p:nvPr/>
        </p:nvSpPr>
        <p:spPr bwMode="auto">
          <a:xfrm rot="5400000">
            <a:off x="2964645" y="4250537"/>
            <a:ext cx="928694" cy="4143404"/>
          </a:xfrm>
          <a:prstGeom prst="bentUpArrow">
            <a:avLst>
              <a:gd name="adj1" fmla="val 12200"/>
              <a:gd name="adj2" fmla="val 24442"/>
              <a:gd name="adj3" fmla="val 21258"/>
            </a:avLst>
          </a:prstGeom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>
              <a:defRPr/>
            </a:pPr>
            <a:endParaRPr lang="en-US"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57158" y="88920"/>
            <a:ext cx="8501122" cy="553998"/>
          </a:xfrm>
          <a:prstGeom prst="rect">
            <a:avLst/>
          </a:prstGeom>
          <a:solidFill>
            <a:srgbClr val="FFCCCC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marL="357188" indent="-357188" algn="ctr">
              <a:lnSpc>
                <a:spcPts val="3600"/>
              </a:lnSpc>
              <a:tabLst>
                <a:tab pos="357188" algn="l"/>
              </a:tabLst>
              <a:defRPr/>
            </a:pPr>
            <a:r>
              <a:rPr lang="en-US" sz="3600" b="1" dirty="0">
                <a:latin typeface="AngsanaUPC" pitchFamily="18" charset="-34"/>
                <a:cs typeface="+mj-cs"/>
              </a:rPr>
              <a:t>VIII</a:t>
            </a:r>
            <a:r>
              <a:rPr lang="th-TH" sz="3600" b="1" dirty="0">
                <a:latin typeface="AngsanaUPC" pitchFamily="18" charset="-34"/>
                <a:cs typeface="+mj-cs"/>
              </a:rPr>
              <a:t>  </a:t>
            </a:r>
            <a:r>
              <a:rPr lang="th-TH" sz="3600" b="1" dirty="0" err="1">
                <a:latin typeface="AngsanaUPC" pitchFamily="18" charset="-34"/>
                <a:cs typeface="+mj-cs"/>
              </a:rPr>
              <a:t>ธรรมัตตาภิ</a:t>
            </a:r>
            <a:r>
              <a:rPr lang="th-TH" sz="3600" b="1" dirty="0">
                <a:latin typeface="AngsanaUPC" pitchFamily="18" charset="-34"/>
                <a:cs typeface="+mj-cs"/>
              </a:rPr>
              <a:t>บาล </a:t>
            </a:r>
            <a:r>
              <a:rPr lang="en-US" sz="3600" b="1" dirty="0">
                <a:latin typeface="AngsanaUPC" pitchFamily="18" charset="-34"/>
                <a:cs typeface="+mj-cs"/>
              </a:rPr>
              <a:t>(Self Good Governance)</a:t>
            </a:r>
          </a:p>
        </p:txBody>
      </p:sp>
      <p:sp>
        <p:nvSpPr>
          <p:cNvPr id="3" name="Text Box 9"/>
          <p:cNvSpPr txBox="1">
            <a:spLocks noChangeArrowheads="1"/>
          </p:cNvSpPr>
          <p:nvPr/>
        </p:nvSpPr>
        <p:spPr bwMode="auto">
          <a:xfrm>
            <a:off x="8715375" y="6445250"/>
            <a:ext cx="384175" cy="33655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>
              <a:lnSpc>
                <a:spcPts val="1900"/>
              </a:lnSpc>
              <a:spcBef>
                <a:spcPts val="300"/>
              </a:spcBef>
              <a:defRPr/>
            </a:pPr>
            <a:r>
              <a:rPr lang="th-TH" sz="1600" b="1" dirty="0">
                <a:latin typeface="AngsanaUPC" pitchFamily="18" charset="-34"/>
                <a:cs typeface="JasmineUPC" pitchFamily="18" charset="-34"/>
              </a:rPr>
              <a:t>25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785938" y="1500188"/>
            <a:ext cx="1273175" cy="461962"/>
          </a:xfrm>
          <a:prstGeom prst="rect">
            <a:avLst/>
          </a:prstGeom>
          <a:ln>
            <a:solidFill>
              <a:srgbClr val="FFCCCC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>
              <a:defRPr/>
            </a:pPr>
            <a:r>
              <a:rPr lang="th-TH" sz="2400" b="1" dirty="0">
                <a:cs typeface="+mj-cs"/>
              </a:rPr>
              <a:t>ความเป็นเลิศ</a:t>
            </a:r>
            <a:endParaRPr lang="en-US" sz="2400" b="1" dirty="0">
              <a:cs typeface="+mj-cs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429000" y="1357313"/>
            <a:ext cx="1357313" cy="388937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lnSpc>
                <a:spcPts val="2200"/>
              </a:lnSpc>
              <a:defRPr/>
            </a:pPr>
            <a:r>
              <a:rPr lang="th-TH" sz="2200" b="1" dirty="0">
                <a:cs typeface="+mj-cs"/>
              </a:rPr>
              <a:t>ทางวิชาการ</a:t>
            </a:r>
            <a:endParaRPr lang="en-US" sz="2200" b="1" dirty="0">
              <a:cs typeface="+mj-cs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429000" y="1857375"/>
            <a:ext cx="1357313" cy="37465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lnSpc>
                <a:spcPts val="2200"/>
              </a:lnSpc>
              <a:defRPr/>
            </a:pPr>
            <a:r>
              <a:rPr lang="th-TH" sz="2200" b="1" dirty="0">
                <a:cs typeface="+mj-cs"/>
              </a:rPr>
              <a:t>ทุกภารกิจ</a:t>
            </a:r>
            <a:endParaRPr lang="en-US" sz="2200" b="1" dirty="0">
              <a:cs typeface="+mj-cs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357813" y="1171575"/>
            <a:ext cx="768350" cy="40005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th-TH" sz="2000" b="1" dirty="0">
                <a:ea typeface="宋体" charset="-122"/>
                <a:cs typeface="+mj-cs"/>
              </a:rPr>
              <a:t>การสอน</a:t>
            </a:r>
            <a:endParaRPr lang="en-US" sz="2000" b="1" dirty="0">
              <a:ea typeface="宋体" charset="-122"/>
              <a:cs typeface="+mj-cs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357813" y="1500188"/>
            <a:ext cx="730250" cy="40005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th-TH" sz="2000" b="1" dirty="0">
                <a:ea typeface="宋体" charset="-122"/>
                <a:cs typeface="+mj-cs"/>
              </a:rPr>
              <a:t>การวิจัย</a:t>
            </a:r>
            <a:endParaRPr lang="en-US" sz="2000" b="1" dirty="0">
              <a:ea typeface="宋体" charset="-122"/>
              <a:cs typeface="+mj-cs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357813" y="1814513"/>
            <a:ext cx="1174750" cy="40005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th-TH" sz="2000" b="1" dirty="0">
                <a:ea typeface="宋体" charset="-122"/>
                <a:cs typeface="+mj-cs"/>
              </a:rPr>
              <a:t>บริการวิชาการ</a:t>
            </a:r>
            <a:endParaRPr lang="en-US" sz="2000" b="1" dirty="0">
              <a:ea typeface="宋体" charset="-122"/>
              <a:cs typeface="+mj-cs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357813" y="2143125"/>
            <a:ext cx="1617662" cy="40005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th-TH" sz="2000" b="1" dirty="0">
                <a:ea typeface="宋体" charset="-122"/>
                <a:cs typeface="+mj-cs"/>
              </a:rPr>
              <a:t>ศิลปะและวัฒนธรรม</a:t>
            </a:r>
            <a:endParaRPr lang="en-US" sz="2000" b="1" dirty="0">
              <a:ea typeface="宋体" charset="-122"/>
              <a:cs typeface="+mj-cs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357813" y="2500313"/>
            <a:ext cx="2921000" cy="40005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th-TH" sz="2000" b="1" dirty="0">
                <a:ea typeface="宋体" charset="-122"/>
                <a:cs typeface="+mj-cs"/>
              </a:rPr>
              <a:t>ปรับแปลงถ่ายทอดและพัฒนาเทคโนโลยี</a:t>
            </a:r>
            <a:endParaRPr lang="en-US" sz="2000" b="1" dirty="0">
              <a:ea typeface="宋体" charset="-122"/>
              <a:cs typeface="+mj-cs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33375" y="2857500"/>
            <a:ext cx="1666875" cy="523875"/>
          </a:xfrm>
          <a:prstGeom prst="rect">
            <a:avLst/>
          </a:prstGeom>
          <a:ln>
            <a:solidFill>
              <a:srgbClr val="FFCCCC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>
              <a:defRPr/>
            </a:pPr>
            <a:r>
              <a:rPr lang="th-TH" sz="2800" b="1" dirty="0">
                <a:cs typeface="+mj-cs"/>
              </a:rPr>
              <a:t>หลักการบริหาร</a:t>
            </a:r>
            <a:endParaRPr lang="en-US" sz="2800" b="1" dirty="0">
              <a:cs typeface="+mj-cs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357438" y="2357438"/>
            <a:ext cx="2005012" cy="723900"/>
          </a:xfrm>
          <a:prstGeom prst="rect">
            <a:avLst/>
          </a:prstGeom>
          <a:ln>
            <a:solidFill>
              <a:srgbClr val="FFCCCC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>
              <a:lnSpc>
                <a:spcPts val="2400"/>
              </a:lnSpc>
              <a:defRPr/>
            </a:pPr>
            <a:r>
              <a:rPr lang="th-TH" sz="2400" b="1" dirty="0">
                <a:cs typeface="+mj-cs"/>
              </a:rPr>
              <a:t>เสรีภาพทางวิชาการ </a:t>
            </a:r>
            <a:endParaRPr lang="en-US" sz="2400" b="1" dirty="0">
              <a:cs typeface="+mj-cs"/>
            </a:endParaRPr>
          </a:p>
          <a:p>
            <a:pPr>
              <a:lnSpc>
                <a:spcPts val="2400"/>
              </a:lnSpc>
              <a:defRPr/>
            </a:pPr>
            <a:r>
              <a:rPr lang="en-US" sz="2400" b="1" dirty="0">
                <a:latin typeface="AngsanaUPC" pitchFamily="18" charset="-34"/>
                <a:cs typeface="AngsanaUPC" pitchFamily="18" charset="-34"/>
              </a:rPr>
              <a:t>(Academic Freedom)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2387600" y="3143250"/>
            <a:ext cx="2255838" cy="461963"/>
          </a:xfrm>
          <a:prstGeom prst="rect">
            <a:avLst/>
          </a:prstGeom>
          <a:ln>
            <a:solidFill>
              <a:srgbClr val="FFCCCC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>
              <a:defRPr/>
            </a:pPr>
            <a:r>
              <a:rPr lang="th-TH" sz="2400" b="1" dirty="0">
                <a:cs typeface="+mj-cs"/>
              </a:rPr>
              <a:t>ความรับผิดชอบต่อสังคม</a:t>
            </a:r>
            <a:endParaRPr lang="en-US" sz="2400" b="1" dirty="0">
              <a:cs typeface="+mj-cs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000625" y="2928938"/>
            <a:ext cx="3444875" cy="46196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>
              <a:defRPr/>
            </a:pPr>
            <a:r>
              <a:rPr lang="th-TH" sz="2400" b="1" dirty="0">
                <a:latin typeface="AngsanaUPC" pitchFamily="18" charset="-34"/>
                <a:cs typeface="AngsanaUPC" pitchFamily="18" charset="-34"/>
              </a:rPr>
              <a:t>ความเป็นอิสระทางบริหาร </a:t>
            </a:r>
            <a:r>
              <a:rPr lang="en-US" sz="2400" b="1" dirty="0">
                <a:latin typeface="AngsanaUPC" pitchFamily="18" charset="-34"/>
                <a:cs typeface="AngsanaUPC" pitchFamily="18" charset="-34"/>
              </a:rPr>
              <a:t>(Autonomy)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5000625" y="3467100"/>
            <a:ext cx="2736850" cy="461963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>
              <a:defRPr/>
            </a:pPr>
            <a:r>
              <a:rPr lang="th-TH" sz="2400" b="1" dirty="0" err="1">
                <a:latin typeface="AngsanaUPC" pitchFamily="18" charset="-34"/>
                <a:cs typeface="AngsanaUPC" pitchFamily="18" charset="-34"/>
              </a:rPr>
              <a:t>อัตตาภิ</a:t>
            </a:r>
            <a:r>
              <a:rPr lang="th-TH" sz="2400" b="1" dirty="0">
                <a:latin typeface="AngsanaUPC" pitchFamily="18" charset="-34"/>
                <a:cs typeface="AngsanaUPC" pitchFamily="18" charset="-34"/>
              </a:rPr>
              <a:t>บาล </a:t>
            </a:r>
            <a:r>
              <a:rPr lang="en-US" sz="2400" b="1" dirty="0">
                <a:latin typeface="AngsanaUPC" pitchFamily="18" charset="-34"/>
                <a:cs typeface="AngsanaUPC" pitchFamily="18" charset="-34"/>
              </a:rPr>
              <a:t>(Self Governance)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285750" y="3983038"/>
            <a:ext cx="2286000" cy="2246312"/>
          </a:xfrm>
          <a:prstGeom prst="rect">
            <a:avLst/>
          </a:prstGeom>
          <a:ln>
            <a:solidFill>
              <a:srgbClr val="FFCCCC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th-TH" sz="2800" b="1" dirty="0">
                <a:cs typeface="+mj-cs"/>
              </a:rPr>
              <a:t>หลัก</a:t>
            </a:r>
            <a:r>
              <a:rPr lang="th-TH" sz="2800" b="1" dirty="0" err="1">
                <a:cs typeface="+mj-cs"/>
              </a:rPr>
              <a:t>อัตตาภิ</a:t>
            </a:r>
            <a:r>
              <a:rPr lang="th-TH" sz="2800" b="1" dirty="0">
                <a:cs typeface="+mj-cs"/>
              </a:rPr>
              <a:t>บาล</a:t>
            </a:r>
          </a:p>
          <a:p>
            <a:pPr algn="ctr">
              <a:defRPr/>
            </a:pPr>
            <a:r>
              <a:rPr lang="th-TH" sz="2800" b="1" dirty="0">
                <a:cs typeface="+mj-cs"/>
              </a:rPr>
              <a:t>ยึด</a:t>
            </a:r>
            <a:r>
              <a:rPr lang="th-TH" sz="2800" b="1" dirty="0" err="1">
                <a:cs typeface="+mj-cs"/>
              </a:rPr>
              <a:t>ธรรมาภิ</a:t>
            </a:r>
            <a:r>
              <a:rPr lang="th-TH" sz="2800" b="1" dirty="0">
                <a:cs typeface="+mj-cs"/>
              </a:rPr>
              <a:t>บาล</a:t>
            </a:r>
          </a:p>
          <a:p>
            <a:pPr algn="ctr">
              <a:defRPr/>
            </a:pPr>
            <a:r>
              <a:rPr lang="en-US" sz="2800" b="1" dirty="0">
                <a:latin typeface="AngsanaUPC" pitchFamily="18" charset="-34"/>
                <a:cs typeface="AngsanaUPC" pitchFamily="18" charset="-34"/>
              </a:rPr>
              <a:t>Self Governance</a:t>
            </a:r>
          </a:p>
          <a:p>
            <a:pPr algn="ctr">
              <a:defRPr/>
            </a:pPr>
            <a:r>
              <a:rPr lang="en-US" sz="2800" b="1" dirty="0">
                <a:latin typeface="AngsanaUPC" pitchFamily="18" charset="-34"/>
                <a:cs typeface="AngsanaUPC" pitchFamily="18" charset="-34"/>
              </a:rPr>
              <a:t>Good Governance</a:t>
            </a:r>
          </a:p>
          <a:p>
            <a:pPr algn="ctr">
              <a:defRPr/>
            </a:pPr>
            <a:r>
              <a:rPr lang="th-TH" sz="2800" b="1" dirty="0">
                <a:cs typeface="+mj-cs"/>
              </a:rPr>
              <a:t>สู่ความเป็นเลิศ</a:t>
            </a:r>
            <a:endParaRPr lang="en-US" sz="2800" b="1" dirty="0">
              <a:cs typeface="+mj-cs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928938" y="3736975"/>
            <a:ext cx="1204912" cy="374650"/>
          </a:xfrm>
          <a:prstGeom prst="rect">
            <a:avLst/>
          </a:prstGeom>
          <a:ln>
            <a:solidFill>
              <a:srgbClr val="FFCCCC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lnSpc>
                <a:spcPts val="2200"/>
              </a:lnSpc>
              <a:defRPr/>
            </a:pPr>
            <a:r>
              <a:rPr lang="th-TH" sz="2200" b="1" dirty="0">
                <a:cs typeface="+mj-cs"/>
              </a:rPr>
              <a:t>หลักนิติธรรม</a:t>
            </a:r>
            <a:endParaRPr lang="en-US" sz="2200" b="1" dirty="0">
              <a:cs typeface="+mj-cs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928938" y="4197350"/>
            <a:ext cx="1323975" cy="374650"/>
          </a:xfrm>
          <a:prstGeom prst="rect">
            <a:avLst/>
          </a:prstGeom>
          <a:ln>
            <a:solidFill>
              <a:srgbClr val="FFCCCC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lnSpc>
                <a:spcPts val="2200"/>
              </a:lnSpc>
              <a:defRPr/>
            </a:pPr>
            <a:r>
              <a:rPr lang="th-TH" sz="2200" b="1" dirty="0">
                <a:cs typeface="+mj-cs"/>
              </a:rPr>
              <a:t>หลักคุณธรรม</a:t>
            </a:r>
            <a:endParaRPr lang="en-US" sz="2200" b="1" dirty="0">
              <a:cs typeface="+mj-cs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2928938" y="4665663"/>
            <a:ext cx="1644650" cy="374650"/>
          </a:xfrm>
          <a:prstGeom prst="rect">
            <a:avLst/>
          </a:prstGeom>
          <a:ln>
            <a:solidFill>
              <a:srgbClr val="FFCCCC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lnSpc>
                <a:spcPts val="2200"/>
              </a:lnSpc>
              <a:defRPr/>
            </a:pPr>
            <a:r>
              <a:rPr lang="th-TH" sz="2200" b="1" dirty="0">
                <a:cs typeface="+mj-cs"/>
              </a:rPr>
              <a:t>หลักความโปร่งใส</a:t>
            </a:r>
            <a:endParaRPr lang="en-US" sz="2200" b="1" dirty="0">
              <a:cs typeface="+mj-cs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2928938" y="5126038"/>
            <a:ext cx="1747837" cy="374650"/>
          </a:xfrm>
          <a:prstGeom prst="rect">
            <a:avLst/>
          </a:prstGeom>
          <a:ln>
            <a:solidFill>
              <a:srgbClr val="FFCCCC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lnSpc>
                <a:spcPts val="2200"/>
              </a:lnSpc>
              <a:defRPr/>
            </a:pPr>
            <a:r>
              <a:rPr lang="th-TH" sz="2200" b="1" dirty="0">
                <a:cs typeface="+mj-cs"/>
              </a:rPr>
              <a:t>หลักการมีส่วนร่วม</a:t>
            </a:r>
            <a:endParaRPr lang="en-US" sz="2200" b="1" dirty="0">
              <a:cs typeface="+mj-cs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2928938" y="5594350"/>
            <a:ext cx="1900237" cy="388938"/>
          </a:xfrm>
          <a:prstGeom prst="rect">
            <a:avLst/>
          </a:prstGeom>
          <a:ln>
            <a:solidFill>
              <a:srgbClr val="FFCCCC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lnSpc>
                <a:spcPts val="2200"/>
              </a:lnSpc>
              <a:defRPr/>
            </a:pPr>
            <a:r>
              <a:rPr lang="th-TH" sz="2200" b="1" dirty="0">
                <a:cs typeface="+mj-cs"/>
              </a:rPr>
              <a:t>หลักความรับผิดชอบ</a:t>
            </a:r>
            <a:endParaRPr lang="en-US" sz="2200" b="1" dirty="0">
              <a:cs typeface="+mj-cs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2928938" y="6054725"/>
            <a:ext cx="1379537" cy="374650"/>
          </a:xfrm>
          <a:prstGeom prst="rect">
            <a:avLst/>
          </a:prstGeom>
          <a:ln>
            <a:solidFill>
              <a:srgbClr val="FFCCCC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lnSpc>
                <a:spcPts val="2200"/>
              </a:lnSpc>
              <a:defRPr/>
            </a:pPr>
            <a:r>
              <a:rPr lang="th-TH" sz="2200" b="1" dirty="0">
                <a:cs typeface="+mj-cs"/>
              </a:rPr>
              <a:t>หลักความคุ้มค่า</a:t>
            </a:r>
            <a:endParaRPr lang="en-US" sz="2200" b="1" dirty="0">
              <a:cs typeface="+mj-cs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5500688" y="5643578"/>
            <a:ext cx="3143278" cy="1077913"/>
          </a:xfrm>
          <a:prstGeom prst="rect">
            <a:avLst/>
          </a:prstGeom>
          <a:solidFill>
            <a:srgbClr val="FFCCCC"/>
          </a:solidFill>
          <a:ln w="12700"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en-US" sz="3200" b="1" dirty="0">
                <a:latin typeface="AngsanaUPC" pitchFamily="18" charset="-34"/>
                <a:cs typeface="AngsanaUPC" pitchFamily="18" charset="-34"/>
              </a:rPr>
              <a:t>Self</a:t>
            </a:r>
            <a:r>
              <a:rPr lang="th-TH" sz="3200" b="1" dirty="0">
                <a:latin typeface="AngsanaUPC" pitchFamily="18" charset="-34"/>
                <a:cs typeface="AngsanaUPC" pitchFamily="18" charset="-34"/>
              </a:rPr>
              <a:t> </a:t>
            </a:r>
            <a:r>
              <a:rPr lang="en-US" sz="3200" b="1" dirty="0">
                <a:latin typeface="AngsanaUPC" pitchFamily="18" charset="-34"/>
                <a:cs typeface="AngsanaUPC" pitchFamily="18" charset="-34"/>
              </a:rPr>
              <a:t>Good Governance</a:t>
            </a:r>
            <a:r>
              <a:rPr lang="th-TH" sz="3200" b="1" dirty="0">
                <a:latin typeface="AngsanaUPC" pitchFamily="18" charset="-34"/>
                <a:cs typeface="AngsanaUPC" pitchFamily="18" charset="-34"/>
              </a:rPr>
              <a:t>  </a:t>
            </a:r>
          </a:p>
          <a:p>
            <a:pPr algn="ctr">
              <a:defRPr/>
            </a:pPr>
            <a:r>
              <a:rPr lang="th-TH" sz="3200" b="1" dirty="0" err="1">
                <a:latin typeface="AngsanaUPC" pitchFamily="18" charset="-34"/>
                <a:cs typeface="AngsanaUPC" pitchFamily="18" charset="-34"/>
              </a:rPr>
              <a:t>ธรรมัตตาภิ</a:t>
            </a:r>
            <a:r>
              <a:rPr lang="th-TH" sz="3200" b="1" dirty="0">
                <a:latin typeface="AngsanaUPC" pitchFamily="18" charset="-34"/>
                <a:cs typeface="AngsanaUPC" pitchFamily="18" charset="-34"/>
              </a:rPr>
              <a:t>บาล</a:t>
            </a:r>
            <a:endParaRPr lang="en-US" sz="3200" b="1" dirty="0"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26" name="Down Arrow 25"/>
          <p:cNvSpPr/>
          <p:nvPr/>
        </p:nvSpPr>
        <p:spPr bwMode="auto">
          <a:xfrm>
            <a:off x="714348" y="2000240"/>
            <a:ext cx="214314" cy="857257"/>
          </a:xfrm>
          <a:prstGeom prst="downArrow">
            <a:avLst/>
          </a:prstGeom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>
              <a:defRPr/>
            </a:pPr>
            <a:endParaRPr lang="en-US"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28" name="Right Arrow 27"/>
          <p:cNvSpPr/>
          <p:nvPr/>
        </p:nvSpPr>
        <p:spPr bwMode="auto">
          <a:xfrm>
            <a:off x="1285852" y="1643050"/>
            <a:ext cx="500066" cy="214314"/>
          </a:xfrm>
          <a:prstGeom prst="rightArrow">
            <a:avLst/>
          </a:prstGeom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>
              <a:defRPr/>
            </a:pPr>
            <a:endParaRPr lang="en-US">
              <a:solidFill>
                <a:schemeClr val="tx1"/>
              </a:solidFill>
              <a:latin typeface="Arial" pitchFamily="34" charset="0"/>
            </a:endParaRPr>
          </a:p>
        </p:txBody>
      </p:sp>
      <p:grpSp>
        <p:nvGrpSpPr>
          <p:cNvPr id="27" name="Group 31"/>
          <p:cNvGrpSpPr>
            <a:grpSpLocks/>
          </p:cNvGrpSpPr>
          <p:nvPr/>
        </p:nvGrpSpPr>
        <p:grpSpPr bwMode="auto">
          <a:xfrm>
            <a:off x="2071688" y="2643188"/>
            <a:ext cx="285750" cy="785812"/>
            <a:chOff x="2643174" y="2500306"/>
            <a:chExt cx="285752" cy="785818"/>
          </a:xfrm>
        </p:grpSpPr>
        <p:sp>
          <p:nvSpPr>
            <p:cNvPr id="31" name="Rectangle 30"/>
            <p:cNvSpPr/>
            <p:nvPr/>
          </p:nvSpPr>
          <p:spPr bwMode="auto">
            <a:xfrm>
              <a:off x="2643174" y="2571744"/>
              <a:ext cx="71438" cy="642942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en-US">
                <a:solidFill>
                  <a:schemeClr val="tx1"/>
                </a:solidFill>
                <a:latin typeface="Arial" pitchFamily="34" charset="0"/>
              </a:endParaRPr>
            </a:p>
          </p:txBody>
        </p:sp>
        <p:sp>
          <p:nvSpPr>
            <p:cNvPr id="29" name="Right Arrow 28"/>
            <p:cNvSpPr/>
            <p:nvPr/>
          </p:nvSpPr>
          <p:spPr bwMode="auto">
            <a:xfrm>
              <a:off x="2643174" y="2500306"/>
              <a:ext cx="285752" cy="214314"/>
            </a:xfrm>
            <a:prstGeom prst="rightArrow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en-US">
                <a:solidFill>
                  <a:schemeClr val="tx1"/>
                </a:solidFill>
                <a:latin typeface="Arial" pitchFamily="34" charset="0"/>
              </a:endParaRPr>
            </a:p>
          </p:txBody>
        </p:sp>
        <p:sp>
          <p:nvSpPr>
            <p:cNvPr id="30" name="Right Arrow 29"/>
            <p:cNvSpPr/>
            <p:nvPr/>
          </p:nvSpPr>
          <p:spPr bwMode="auto">
            <a:xfrm>
              <a:off x="2643174" y="3071810"/>
              <a:ext cx="285752" cy="214314"/>
            </a:xfrm>
            <a:prstGeom prst="rightArrow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en-US">
                <a:solidFill>
                  <a:schemeClr val="tx1"/>
                </a:solidFill>
                <a:latin typeface="Arial" pitchFamily="34" charset="0"/>
              </a:endParaRPr>
            </a:p>
          </p:txBody>
        </p:sp>
      </p:grpSp>
      <p:grpSp>
        <p:nvGrpSpPr>
          <p:cNvPr id="32" name="Group 32"/>
          <p:cNvGrpSpPr>
            <a:grpSpLocks/>
          </p:cNvGrpSpPr>
          <p:nvPr/>
        </p:nvGrpSpPr>
        <p:grpSpPr bwMode="auto">
          <a:xfrm>
            <a:off x="3143250" y="1428750"/>
            <a:ext cx="285750" cy="714375"/>
            <a:chOff x="2643174" y="2500306"/>
            <a:chExt cx="285752" cy="785818"/>
          </a:xfrm>
        </p:grpSpPr>
        <p:sp>
          <p:nvSpPr>
            <p:cNvPr id="34" name="Rectangle 33"/>
            <p:cNvSpPr/>
            <p:nvPr/>
          </p:nvSpPr>
          <p:spPr bwMode="auto">
            <a:xfrm>
              <a:off x="2643174" y="2571744"/>
              <a:ext cx="71438" cy="642942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en-US">
                <a:solidFill>
                  <a:schemeClr val="tx1"/>
                </a:solidFill>
                <a:latin typeface="Arial" pitchFamily="34" charset="0"/>
              </a:endParaRPr>
            </a:p>
          </p:txBody>
        </p:sp>
        <p:sp>
          <p:nvSpPr>
            <p:cNvPr id="35" name="Right Arrow 34"/>
            <p:cNvSpPr/>
            <p:nvPr/>
          </p:nvSpPr>
          <p:spPr bwMode="auto">
            <a:xfrm>
              <a:off x="2643174" y="2500306"/>
              <a:ext cx="285752" cy="214314"/>
            </a:xfrm>
            <a:prstGeom prst="rightArrow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en-US">
                <a:solidFill>
                  <a:schemeClr val="tx1"/>
                </a:solidFill>
                <a:latin typeface="Arial" pitchFamily="34" charset="0"/>
              </a:endParaRPr>
            </a:p>
          </p:txBody>
        </p:sp>
        <p:sp>
          <p:nvSpPr>
            <p:cNvPr id="36" name="Right Arrow 35"/>
            <p:cNvSpPr/>
            <p:nvPr/>
          </p:nvSpPr>
          <p:spPr bwMode="auto">
            <a:xfrm>
              <a:off x="2643174" y="3071810"/>
              <a:ext cx="285752" cy="214314"/>
            </a:xfrm>
            <a:prstGeom prst="rightArrow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en-US">
                <a:solidFill>
                  <a:schemeClr val="tx1"/>
                </a:solidFill>
                <a:latin typeface="Arial" pitchFamily="34" charset="0"/>
              </a:endParaRPr>
            </a:p>
          </p:txBody>
        </p:sp>
      </p:grpSp>
      <p:grpSp>
        <p:nvGrpSpPr>
          <p:cNvPr id="33" name="Group 58"/>
          <p:cNvGrpSpPr>
            <a:grpSpLocks/>
          </p:cNvGrpSpPr>
          <p:nvPr/>
        </p:nvGrpSpPr>
        <p:grpSpPr bwMode="auto">
          <a:xfrm>
            <a:off x="4786313" y="1285875"/>
            <a:ext cx="571500" cy="1500188"/>
            <a:chOff x="4786314" y="1285875"/>
            <a:chExt cx="571499" cy="1500188"/>
          </a:xfrm>
        </p:grpSpPr>
        <p:grpSp>
          <p:nvGrpSpPr>
            <p:cNvPr id="27723" name="Group 43"/>
            <p:cNvGrpSpPr>
              <a:grpSpLocks/>
            </p:cNvGrpSpPr>
            <p:nvPr/>
          </p:nvGrpSpPr>
          <p:grpSpPr bwMode="auto">
            <a:xfrm>
              <a:off x="5072063" y="1285875"/>
              <a:ext cx="285750" cy="1500188"/>
              <a:chOff x="5072066" y="928670"/>
              <a:chExt cx="285752" cy="1613539"/>
            </a:xfrm>
          </p:grpSpPr>
          <p:sp>
            <p:nvSpPr>
              <p:cNvPr id="38" name="Rectangle 37"/>
              <p:cNvSpPr/>
              <p:nvPr/>
            </p:nvSpPr>
            <p:spPr bwMode="auto">
              <a:xfrm>
                <a:off x="5072066" y="1009714"/>
                <a:ext cx="71438" cy="1490592"/>
              </a:xfrm>
              <a:prstGeom prst="rect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/>
              <a:lstStyle/>
              <a:p>
                <a:pPr>
                  <a:defRPr/>
                </a:pPr>
                <a:endParaRPr lang="en-US">
                  <a:solidFill>
                    <a:schemeClr val="tx1"/>
                  </a:solidFill>
                  <a:latin typeface="Arial" pitchFamily="34" charset="0"/>
                </a:endParaRPr>
              </a:p>
            </p:txBody>
          </p:sp>
          <p:sp>
            <p:nvSpPr>
              <p:cNvPr id="39" name="Right Arrow 38"/>
              <p:cNvSpPr/>
              <p:nvPr/>
            </p:nvSpPr>
            <p:spPr bwMode="auto">
              <a:xfrm>
                <a:off x="5072066" y="2000240"/>
                <a:ext cx="285752" cy="184779"/>
              </a:xfrm>
              <a:prstGeom prst="rightArrow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/>
              <a:lstStyle/>
              <a:p>
                <a:pPr>
                  <a:defRPr/>
                </a:pPr>
                <a:endParaRPr lang="en-US">
                  <a:solidFill>
                    <a:schemeClr val="tx1"/>
                  </a:solidFill>
                  <a:latin typeface="Arial" pitchFamily="34" charset="0"/>
                </a:endParaRPr>
              </a:p>
            </p:txBody>
          </p:sp>
          <p:sp>
            <p:nvSpPr>
              <p:cNvPr id="40" name="Right Arrow 39"/>
              <p:cNvSpPr/>
              <p:nvPr/>
            </p:nvSpPr>
            <p:spPr bwMode="auto">
              <a:xfrm>
                <a:off x="5072066" y="1285860"/>
                <a:ext cx="285752" cy="184779"/>
              </a:xfrm>
              <a:prstGeom prst="rightArrow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/>
              <a:lstStyle/>
              <a:p>
                <a:pPr>
                  <a:defRPr/>
                </a:pPr>
                <a:endParaRPr lang="en-US">
                  <a:solidFill>
                    <a:schemeClr val="tx1"/>
                  </a:solidFill>
                  <a:latin typeface="Arial" pitchFamily="34" charset="0"/>
                </a:endParaRPr>
              </a:p>
            </p:txBody>
          </p:sp>
          <p:sp>
            <p:nvSpPr>
              <p:cNvPr id="41" name="Right Arrow 40"/>
              <p:cNvSpPr/>
              <p:nvPr/>
            </p:nvSpPr>
            <p:spPr bwMode="auto">
              <a:xfrm>
                <a:off x="5072066" y="928670"/>
                <a:ext cx="285752" cy="184779"/>
              </a:xfrm>
              <a:prstGeom prst="rightArrow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/>
              <a:lstStyle/>
              <a:p>
                <a:pPr>
                  <a:defRPr/>
                </a:pPr>
                <a:endParaRPr lang="en-US">
                  <a:solidFill>
                    <a:schemeClr val="tx1"/>
                  </a:solidFill>
                  <a:latin typeface="Arial" pitchFamily="34" charset="0"/>
                </a:endParaRPr>
              </a:p>
            </p:txBody>
          </p:sp>
          <p:sp>
            <p:nvSpPr>
              <p:cNvPr id="42" name="Right Arrow 41"/>
              <p:cNvSpPr/>
              <p:nvPr/>
            </p:nvSpPr>
            <p:spPr bwMode="auto">
              <a:xfrm>
                <a:off x="5072066" y="2357430"/>
                <a:ext cx="285752" cy="184779"/>
              </a:xfrm>
              <a:prstGeom prst="rightArrow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/>
              <a:lstStyle/>
              <a:p>
                <a:pPr>
                  <a:defRPr/>
                </a:pPr>
                <a:endParaRPr lang="en-US">
                  <a:solidFill>
                    <a:schemeClr val="tx1"/>
                  </a:solidFill>
                  <a:latin typeface="Arial" pitchFamily="34" charset="0"/>
                </a:endParaRPr>
              </a:p>
            </p:txBody>
          </p:sp>
          <p:sp>
            <p:nvSpPr>
              <p:cNvPr id="43" name="Right Arrow 42"/>
              <p:cNvSpPr/>
              <p:nvPr/>
            </p:nvSpPr>
            <p:spPr bwMode="auto">
              <a:xfrm>
                <a:off x="5072066" y="1643050"/>
                <a:ext cx="285752" cy="184779"/>
              </a:xfrm>
              <a:prstGeom prst="rightArrow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/>
              <a:lstStyle/>
              <a:p>
                <a:pPr>
                  <a:defRPr/>
                </a:pPr>
                <a:endParaRPr lang="en-US">
                  <a:solidFill>
                    <a:schemeClr val="tx1"/>
                  </a:solidFill>
                  <a:latin typeface="Arial" pitchFamily="34" charset="0"/>
                </a:endParaRPr>
              </a:p>
            </p:txBody>
          </p:sp>
        </p:grpSp>
        <p:sp>
          <p:nvSpPr>
            <p:cNvPr id="45" name="Right Arrow 44"/>
            <p:cNvSpPr/>
            <p:nvPr/>
          </p:nvSpPr>
          <p:spPr bwMode="auto">
            <a:xfrm>
              <a:off x="4786314" y="1928802"/>
              <a:ext cx="285752" cy="214314"/>
            </a:xfrm>
            <a:prstGeom prst="rightArrow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en-US">
                <a:solidFill>
                  <a:schemeClr val="tx1"/>
                </a:solidFill>
                <a:latin typeface="Arial" pitchFamily="34" charset="0"/>
              </a:endParaRPr>
            </a:p>
          </p:txBody>
        </p:sp>
      </p:grpSp>
      <p:grpSp>
        <p:nvGrpSpPr>
          <p:cNvPr id="44" name="Group 45"/>
          <p:cNvGrpSpPr>
            <a:grpSpLocks/>
          </p:cNvGrpSpPr>
          <p:nvPr/>
        </p:nvGrpSpPr>
        <p:grpSpPr bwMode="auto">
          <a:xfrm>
            <a:off x="4714875" y="3000375"/>
            <a:ext cx="285750" cy="785813"/>
            <a:chOff x="2643174" y="2500306"/>
            <a:chExt cx="285752" cy="785818"/>
          </a:xfrm>
        </p:grpSpPr>
        <p:sp>
          <p:nvSpPr>
            <p:cNvPr id="47" name="Rectangle 46"/>
            <p:cNvSpPr/>
            <p:nvPr/>
          </p:nvSpPr>
          <p:spPr bwMode="auto">
            <a:xfrm>
              <a:off x="2643174" y="2571744"/>
              <a:ext cx="71438" cy="642942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en-US">
                <a:solidFill>
                  <a:schemeClr val="tx1"/>
                </a:solidFill>
                <a:latin typeface="Arial" pitchFamily="34" charset="0"/>
              </a:endParaRPr>
            </a:p>
          </p:txBody>
        </p:sp>
        <p:sp>
          <p:nvSpPr>
            <p:cNvPr id="48" name="Right Arrow 47"/>
            <p:cNvSpPr/>
            <p:nvPr/>
          </p:nvSpPr>
          <p:spPr bwMode="auto">
            <a:xfrm>
              <a:off x="2643174" y="2500306"/>
              <a:ext cx="285752" cy="214314"/>
            </a:xfrm>
            <a:prstGeom prst="rightArrow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en-US">
                <a:solidFill>
                  <a:schemeClr val="tx1"/>
                </a:solidFill>
                <a:latin typeface="Arial" pitchFamily="34" charset="0"/>
              </a:endParaRPr>
            </a:p>
          </p:txBody>
        </p:sp>
        <p:sp>
          <p:nvSpPr>
            <p:cNvPr id="49" name="Right Arrow 48"/>
            <p:cNvSpPr/>
            <p:nvPr/>
          </p:nvSpPr>
          <p:spPr bwMode="auto">
            <a:xfrm>
              <a:off x="2643174" y="3071810"/>
              <a:ext cx="285752" cy="214314"/>
            </a:xfrm>
            <a:prstGeom prst="rightArrow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en-US">
                <a:solidFill>
                  <a:schemeClr val="tx1"/>
                </a:solidFill>
                <a:latin typeface="Arial" pitchFamily="34" charset="0"/>
              </a:endParaRPr>
            </a:p>
          </p:txBody>
        </p:sp>
      </p:grpSp>
      <p:grpSp>
        <p:nvGrpSpPr>
          <p:cNvPr id="46" name="Group 58"/>
          <p:cNvGrpSpPr>
            <a:grpSpLocks/>
          </p:cNvGrpSpPr>
          <p:nvPr/>
        </p:nvGrpSpPr>
        <p:grpSpPr bwMode="auto">
          <a:xfrm>
            <a:off x="2643188" y="3840163"/>
            <a:ext cx="285750" cy="2509837"/>
            <a:chOff x="2714625" y="3786190"/>
            <a:chExt cx="285750" cy="2509109"/>
          </a:xfrm>
        </p:grpSpPr>
        <p:sp>
          <p:nvSpPr>
            <p:cNvPr id="51" name="Rectangle 50"/>
            <p:cNvSpPr/>
            <p:nvPr/>
          </p:nvSpPr>
          <p:spPr bwMode="auto">
            <a:xfrm>
              <a:off x="2714625" y="3857628"/>
              <a:ext cx="71425" cy="2285998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en-US">
                <a:solidFill>
                  <a:schemeClr val="tx1"/>
                </a:solidFill>
                <a:latin typeface="Arial" pitchFamily="34" charset="0"/>
              </a:endParaRPr>
            </a:p>
          </p:txBody>
        </p:sp>
        <p:sp>
          <p:nvSpPr>
            <p:cNvPr id="52" name="Right Arrow 51"/>
            <p:cNvSpPr/>
            <p:nvPr/>
          </p:nvSpPr>
          <p:spPr bwMode="auto">
            <a:xfrm>
              <a:off x="2714625" y="5143512"/>
              <a:ext cx="285750" cy="214325"/>
            </a:xfrm>
            <a:prstGeom prst="rightArrow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en-US">
                <a:solidFill>
                  <a:schemeClr val="tx1"/>
                </a:solidFill>
                <a:latin typeface="Arial" pitchFamily="34" charset="0"/>
              </a:endParaRPr>
            </a:p>
          </p:txBody>
        </p:sp>
        <p:sp>
          <p:nvSpPr>
            <p:cNvPr id="53" name="Right Arrow 52"/>
            <p:cNvSpPr/>
            <p:nvPr/>
          </p:nvSpPr>
          <p:spPr bwMode="auto">
            <a:xfrm>
              <a:off x="2714625" y="4214818"/>
              <a:ext cx="285750" cy="223079"/>
            </a:xfrm>
            <a:prstGeom prst="rightArrow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en-US">
                <a:solidFill>
                  <a:schemeClr val="tx1"/>
                </a:solidFill>
                <a:latin typeface="Arial" pitchFamily="34" charset="0"/>
              </a:endParaRPr>
            </a:p>
          </p:txBody>
        </p:sp>
        <p:sp>
          <p:nvSpPr>
            <p:cNvPr id="54" name="Right Arrow 53"/>
            <p:cNvSpPr/>
            <p:nvPr/>
          </p:nvSpPr>
          <p:spPr bwMode="auto">
            <a:xfrm>
              <a:off x="2714625" y="3786190"/>
              <a:ext cx="285750" cy="214314"/>
            </a:xfrm>
            <a:prstGeom prst="rightArrow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en-US">
                <a:solidFill>
                  <a:schemeClr val="tx1"/>
                </a:solidFill>
                <a:latin typeface="Arial" pitchFamily="34" charset="0"/>
              </a:endParaRPr>
            </a:p>
          </p:txBody>
        </p:sp>
        <p:sp>
          <p:nvSpPr>
            <p:cNvPr id="55" name="Right Arrow 54"/>
            <p:cNvSpPr/>
            <p:nvPr/>
          </p:nvSpPr>
          <p:spPr bwMode="auto">
            <a:xfrm>
              <a:off x="2714625" y="5643564"/>
              <a:ext cx="285750" cy="214328"/>
            </a:xfrm>
            <a:prstGeom prst="rightArrow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en-US">
                <a:solidFill>
                  <a:schemeClr val="tx1"/>
                </a:solidFill>
                <a:latin typeface="Arial" pitchFamily="34" charset="0"/>
              </a:endParaRPr>
            </a:p>
          </p:txBody>
        </p:sp>
        <p:sp>
          <p:nvSpPr>
            <p:cNvPr id="56" name="Right Arrow 55"/>
            <p:cNvSpPr/>
            <p:nvPr/>
          </p:nvSpPr>
          <p:spPr bwMode="auto">
            <a:xfrm>
              <a:off x="2714625" y="4714877"/>
              <a:ext cx="285750" cy="214321"/>
            </a:xfrm>
            <a:prstGeom prst="rightArrow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en-US">
                <a:solidFill>
                  <a:schemeClr val="tx1"/>
                </a:solidFill>
                <a:latin typeface="Arial" pitchFamily="34" charset="0"/>
              </a:endParaRPr>
            </a:p>
          </p:txBody>
        </p:sp>
        <p:sp>
          <p:nvSpPr>
            <p:cNvPr id="57" name="Right Arrow 56"/>
            <p:cNvSpPr/>
            <p:nvPr/>
          </p:nvSpPr>
          <p:spPr bwMode="auto">
            <a:xfrm>
              <a:off x="2714625" y="6072206"/>
              <a:ext cx="285750" cy="223093"/>
            </a:xfrm>
            <a:prstGeom prst="rightArrow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en-US">
                <a:solidFill>
                  <a:schemeClr val="tx1"/>
                </a:solidFill>
                <a:latin typeface="Arial" pitchFamily="34" charset="0"/>
              </a:endParaRPr>
            </a:p>
          </p:txBody>
        </p:sp>
      </p:grpSp>
      <p:sp>
        <p:nvSpPr>
          <p:cNvPr id="60" name="Rectangle 59"/>
          <p:cNvSpPr/>
          <p:nvPr/>
        </p:nvSpPr>
        <p:spPr>
          <a:xfrm>
            <a:off x="1357313" y="714375"/>
            <a:ext cx="6357937" cy="476250"/>
          </a:xfrm>
          <a:prstGeom prst="rect">
            <a:avLst/>
          </a:prstGeom>
          <a:solidFill>
            <a:schemeClr val="bg1"/>
          </a:solidFill>
          <a:ln w="19050">
            <a:solidFill>
              <a:srgbClr val="C00000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lnSpc>
                <a:spcPts val="3000"/>
              </a:lnSpc>
              <a:defRPr/>
            </a:pPr>
            <a:r>
              <a:rPr lang="th-TH" sz="2800" b="1" dirty="0">
                <a:latin typeface="AngsanaUPC" pitchFamily="18" charset="-34"/>
                <a:cs typeface="AngsanaUPC" pitchFamily="18" charset="-34"/>
              </a:rPr>
              <a:t>หลักการบริหารและการจัดการที่ดีของมหาวิทยาลัย</a:t>
            </a:r>
            <a:endParaRPr lang="en-US" sz="2800" dirty="0"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57188" y="1500188"/>
            <a:ext cx="944562" cy="523875"/>
          </a:xfrm>
          <a:prstGeom prst="rect">
            <a:avLst/>
          </a:prstGeom>
          <a:ln>
            <a:solidFill>
              <a:srgbClr val="FFCCCC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>
              <a:defRPr/>
            </a:pPr>
            <a:r>
              <a:rPr lang="th-TH" sz="2800" b="1" dirty="0">
                <a:cs typeface="+mj-cs"/>
              </a:rPr>
              <a:t>ปณิธาน</a:t>
            </a:r>
            <a:endParaRPr lang="en-US" sz="2800" b="1" dirty="0"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3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3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 nodeType="clickPar">
                      <p:stCondLst>
                        <p:cond delay="indefinite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4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48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 nodeType="clickPar">
                      <p:stCondLst>
                        <p:cond delay="indefinite"/>
                      </p:stCondLst>
                      <p:childTnLst>
                        <p:par>
                          <p:cTn id="5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8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6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 nodeType="clickPar">
                      <p:stCondLst>
                        <p:cond delay="indefinite"/>
                      </p:stCondLst>
                      <p:childTnLst>
                        <p:par>
                          <p:cTn id="6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3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6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 nodeType="clickPar">
                      <p:stCondLst>
                        <p:cond delay="indefinite"/>
                      </p:stCondLst>
                      <p:childTnLst>
                        <p:par>
                          <p:cTn id="6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8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 nodeType="clickPar">
                      <p:stCondLst>
                        <p:cond delay="indefinite"/>
                      </p:stCondLst>
                      <p:childTnLst>
                        <p:par>
                          <p:cTn id="7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3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7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77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 nodeType="clickPar">
                      <p:stCondLst>
                        <p:cond delay="indefinite"/>
                      </p:stCondLst>
                      <p:childTnLst>
                        <p:par>
                          <p:cTn id="8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2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8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86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8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 nodeType="clickPar">
                      <p:stCondLst>
                        <p:cond delay="indefinite"/>
                      </p:stCondLst>
                      <p:childTnLst>
                        <p:par>
                          <p:cTn id="9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9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 nodeType="clickPar">
                      <p:stCondLst>
                        <p:cond delay="indefinite"/>
                      </p:stCondLst>
                      <p:childTnLst>
                        <p:par>
                          <p:cTn id="9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6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98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0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 nodeType="clickPar">
                      <p:stCondLst>
                        <p:cond delay="indefinite"/>
                      </p:stCondLst>
                      <p:childTnLst>
                        <p:par>
                          <p:cTn id="10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0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 nodeType="clickPar">
                      <p:stCondLst>
                        <p:cond delay="indefinite"/>
                      </p:stCondLst>
                      <p:childTnLst>
                        <p:par>
                          <p:cTn id="10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 nodeType="clickPar">
                      <p:stCondLst>
                        <p:cond delay="indefinite"/>
                      </p:stCondLst>
                      <p:childTnLst>
                        <p:par>
                          <p:cTn id="1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5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1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1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 nodeType="clickPar">
                      <p:stCondLst>
                        <p:cond delay="indefinite"/>
                      </p:stCondLst>
                      <p:childTnLst>
                        <p:par>
                          <p:cTn id="1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4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 nodeType="clickPar">
                      <p:stCondLst>
                        <p:cond delay="indefinite"/>
                      </p:stCondLst>
                      <p:childTnLst>
                        <p:par>
                          <p:cTn id="1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9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3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2" fill="hold" nodeType="clickPar">
                      <p:stCondLst>
                        <p:cond delay="indefinite"/>
                      </p:stCondLst>
                      <p:childTnLst>
                        <p:par>
                          <p:cTn id="1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4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3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7" fill="hold" nodeType="clickPar">
                      <p:stCondLst>
                        <p:cond delay="indefinite"/>
                      </p:stCondLst>
                      <p:childTnLst>
                        <p:par>
                          <p:cTn id="1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9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4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2" fill="hold" nodeType="clickPar">
                      <p:stCondLst>
                        <p:cond delay="indefinite"/>
                      </p:stCondLst>
                      <p:childTnLst>
                        <p:par>
                          <p:cTn id="1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4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4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 nodeType="clickPar">
                      <p:stCondLst>
                        <p:cond delay="indefinite"/>
                      </p:stCondLst>
                      <p:childTnLst>
                        <p:par>
                          <p:cTn id="1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9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51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53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5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/>
      <p:bldP spid="9" grpId="0"/>
      <p:bldP spid="10" grpId="0"/>
      <p:bldP spid="11" grpId="0"/>
      <p:bldP spid="12" grpId="0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60" grpId="0" animBg="1"/>
      <p:bldP spid="4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5720" y="1285860"/>
            <a:ext cx="3071834" cy="4031873"/>
          </a:xfrm>
          <a:prstGeom prst="rect">
            <a:avLst/>
          </a:prstGeom>
          <a:solidFill>
            <a:schemeClr val="bg2">
              <a:lumMod val="90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en-US" sz="3200" b="1" dirty="0">
                <a:latin typeface="AngsanaUPC" pitchFamily="18" charset="-34"/>
                <a:cs typeface="+mj-cs"/>
              </a:rPr>
              <a:t>IX</a:t>
            </a:r>
            <a:r>
              <a:rPr lang="th-TH" sz="3200" b="1" dirty="0">
                <a:latin typeface="AngsanaUPC" pitchFamily="18" charset="-34"/>
                <a:cs typeface="+mj-cs"/>
              </a:rPr>
              <a:t>  </a:t>
            </a:r>
          </a:p>
          <a:p>
            <a:pPr algn="ctr">
              <a:defRPr/>
            </a:pPr>
            <a:r>
              <a:rPr lang="th-TH" sz="3200" b="1" dirty="0">
                <a:latin typeface="AngsanaUPC" pitchFamily="18" charset="-34"/>
                <a:cs typeface="+mj-cs"/>
              </a:rPr>
              <a:t>ผู้บริหารสถาบันอุดมศึกษา</a:t>
            </a:r>
          </a:p>
          <a:p>
            <a:pPr algn="ctr">
              <a:defRPr/>
            </a:pPr>
            <a:r>
              <a:rPr lang="th-TH" sz="3200" b="1" dirty="0">
                <a:latin typeface="AngsanaUPC" pitchFamily="18" charset="-34"/>
                <a:cs typeface="+mj-cs"/>
              </a:rPr>
              <a:t>ต้องมีความสามารถ</a:t>
            </a:r>
          </a:p>
          <a:p>
            <a:pPr algn="ctr">
              <a:defRPr/>
            </a:pPr>
            <a:r>
              <a:rPr lang="th-TH" sz="3200" b="1" dirty="0">
                <a:latin typeface="AngsanaUPC" pitchFamily="18" charset="-34"/>
                <a:cs typeface="+mj-cs"/>
              </a:rPr>
              <a:t>สมรรถนะ</a:t>
            </a:r>
            <a:r>
              <a:rPr lang="en-US" sz="3200" b="1" dirty="0">
                <a:latin typeface="AngsanaUPC" pitchFamily="18" charset="-34"/>
                <a:cs typeface="+mj-cs"/>
              </a:rPr>
              <a:t> </a:t>
            </a:r>
            <a:r>
              <a:rPr lang="th-TH" sz="3200" b="1" dirty="0">
                <a:latin typeface="AngsanaUPC" pitchFamily="18" charset="-34"/>
                <a:cs typeface="+mj-cs"/>
              </a:rPr>
              <a:t>ภาวะผู้นำ และ</a:t>
            </a:r>
            <a:endParaRPr lang="en-US" sz="3200" b="1" dirty="0">
              <a:latin typeface="AngsanaUPC" pitchFamily="18" charset="-34"/>
              <a:cs typeface="+mj-cs"/>
            </a:endParaRPr>
          </a:p>
          <a:p>
            <a:pPr algn="ctr">
              <a:defRPr/>
            </a:pPr>
            <a:r>
              <a:rPr lang="th-TH" sz="3200" b="1" dirty="0">
                <a:latin typeface="AngsanaUPC" pitchFamily="18" charset="-34"/>
                <a:cs typeface="+mj-cs"/>
              </a:rPr>
              <a:t>บทบาทหน้าที่หลัก</a:t>
            </a:r>
            <a:endParaRPr lang="en-US" sz="3200" b="1" dirty="0">
              <a:latin typeface="AngsanaUPC" pitchFamily="18" charset="-34"/>
              <a:cs typeface="+mj-cs"/>
            </a:endParaRPr>
          </a:p>
          <a:p>
            <a:pPr algn="ctr">
              <a:defRPr/>
            </a:pPr>
            <a:r>
              <a:rPr lang="th-TH" sz="3200" b="1" dirty="0">
                <a:latin typeface="AngsanaUPC" pitchFamily="18" charset="-34"/>
                <a:cs typeface="+mj-cs"/>
              </a:rPr>
              <a:t>ในการพัฒนา</a:t>
            </a:r>
          </a:p>
          <a:p>
            <a:pPr algn="ctr">
              <a:defRPr/>
            </a:pPr>
            <a:r>
              <a:rPr lang="th-TH" sz="3200" b="1" dirty="0">
                <a:latin typeface="AngsanaUPC" pitchFamily="18" charset="-34"/>
                <a:cs typeface="+mj-cs"/>
              </a:rPr>
              <a:t>สถาบันอุดมศึกษา</a:t>
            </a:r>
          </a:p>
          <a:p>
            <a:pPr algn="ctr">
              <a:defRPr/>
            </a:pPr>
            <a:r>
              <a:rPr lang="th-TH" sz="3200" b="1" dirty="0">
                <a:latin typeface="AngsanaUPC" pitchFamily="18" charset="-34"/>
                <a:cs typeface="+mj-cs"/>
              </a:rPr>
              <a:t>ให้บรรลุความเป็นเลิศ</a:t>
            </a:r>
            <a:endParaRPr lang="en-US" sz="3200" b="1" dirty="0">
              <a:latin typeface="AngsanaUPC" pitchFamily="18" charset="-34"/>
              <a:cs typeface="+mj-cs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786188" y="142875"/>
            <a:ext cx="5143500" cy="954088"/>
          </a:xfrm>
          <a:prstGeom prst="rect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th-TH" sz="2800" b="1" dirty="0">
                <a:latin typeface="AngsanaUPC" pitchFamily="18" charset="-34"/>
                <a:cs typeface="AngsanaUPC" pitchFamily="18" charset="-34"/>
              </a:rPr>
              <a:t>เข้าใจ เข้าถึง และพร้อมที่จะดำเนินการตามหลัก</a:t>
            </a:r>
          </a:p>
          <a:p>
            <a:pPr>
              <a:defRPr/>
            </a:pPr>
            <a:r>
              <a:rPr lang="th-TH" sz="2800" b="1" dirty="0" err="1">
                <a:latin typeface="AngsanaUPC" pitchFamily="18" charset="-34"/>
                <a:cs typeface="AngsanaUPC" pitchFamily="18" charset="-34"/>
              </a:rPr>
              <a:t>ธรรมัตตาภิ</a:t>
            </a:r>
            <a:r>
              <a:rPr lang="th-TH" sz="2800" b="1" dirty="0">
                <a:latin typeface="AngsanaUPC" pitchFamily="18" charset="-34"/>
                <a:cs typeface="AngsanaUPC" pitchFamily="18" charset="-34"/>
              </a:rPr>
              <a:t>บาล </a:t>
            </a:r>
            <a:r>
              <a:rPr lang="en-US" sz="2800" b="1" dirty="0">
                <a:latin typeface="AngsanaUPC" pitchFamily="18" charset="-34"/>
                <a:cs typeface="AngsanaUPC" pitchFamily="18" charset="-34"/>
              </a:rPr>
              <a:t>(Self Good Governance)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786188" y="1214438"/>
            <a:ext cx="5143500" cy="954087"/>
          </a:xfrm>
          <a:prstGeom prst="rect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th-TH" sz="2800" b="1" dirty="0">
                <a:latin typeface="AngsanaUPC" pitchFamily="18" charset="-34"/>
                <a:cs typeface="AngsanaUPC" pitchFamily="18" charset="-34"/>
              </a:rPr>
              <a:t>เป็นผู้นำการเปลี่ยนแปลง </a:t>
            </a:r>
            <a:r>
              <a:rPr lang="en-US" sz="2800" b="1" dirty="0">
                <a:latin typeface="AngsanaUPC" pitchFamily="18" charset="-34"/>
                <a:cs typeface="AngsanaUPC" pitchFamily="18" charset="-34"/>
              </a:rPr>
              <a:t>(Change Agent) </a:t>
            </a:r>
            <a:endParaRPr lang="th-TH" sz="2800" b="1" dirty="0">
              <a:latin typeface="AngsanaUPC" pitchFamily="18" charset="-34"/>
              <a:cs typeface="AngsanaUPC" pitchFamily="18" charset="-34"/>
            </a:endParaRPr>
          </a:p>
          <a:p>
            <a:pPr>
              <a:defRPr/>
            </a:pPr>
            <a:r>
              <a:rPr lang="th-TH" sz="2800" b="1" dirty="0">
                <a:latin typeface="AngsanaUPC" pitchFamily="18" charset="-34"/>
                <a:cs typeface="AngsanaUPC" pitchFamily="18" charset="-34"/>
              </a:rPr>
              <a:t>ที่กล้าคิด กล้าทำ กล้านำ กล้าเปลี่ยน</a:t>
            </a:r>
            <a:endParaRPr lang="en-US" sz="2800" b="1" dirty="0"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786188" y="2286000"/>
            <a:ext cx="5143500" cy="1816100"/>
          </a:xfrm>
          <a:prstGeom prst="rect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th-TH" sz="2800" b="1" dirty="0">
                <a:latin typeface="AngsanaUPC" pitchFamily="18" charset="-34"/>
                <a:cs typeface="AngsanaUPC" pitchFamily="18" charset="-34"/>
              </a:rPr>
              <a:t>มีความสันทัด จัดเจน การพัฒนาองค์การ </a:t>
            </a:r>
            <a:endParaRPr lang="en-US" sz="2800" b="1" dirty="0">
              <a:latin typeface="AngsanaUPC" pitchFamily="18" charset="-34"/>
              <a:cs typeface="AngsanaUPC" pitchFamily="18" charset="-34"/>
            </a:endParaRPr>
          </a:p>
          <a:p>
            <a:pPr>
              <a:defRPr/>
            </a:pPr>
            <a:r>
              <a:rPr lang="en-US" sz="2800" b="1" dirty="0">
                <a:latin typeface="AngsanaUPC" pitchFamily="18" charset="-34"/>
                <a:cs typeface="AngsanaUPC" pitchFamily="18" charset="-34"/>
              </a:rPr>
              <a:t>(Organization Development)  </a:t>
            </a:r>
            <a:r>
              <a:rPr lang="th-TH" sz="2800" b="1" dirty="0">
                <a:latin typeface="AngsanaUPC" pitchFamily="18" charset="-34"/>
                <a:cs typeface="AngsanaUPC" pitchFamily="18" charset="-34"/>
              </a:rPr>
              <a:t>และการจัดระบบงานวิชาการ การเงิน การบริหารงานบุคคล และ</a:t>
            </a:r>
            <a:endParaRPr lang="en-US" sz="2800" b="1" dirty="0">
              <a:latin typeface="AngsanaUPC" pitchFamily="18" charset="-34"/>
              <a:cs typeface="AngsanaUPC" pitchFamily="18" charset="-34"/>
            </a:endParaRPr>
          </a:p>
          <a:p>
            <a:pPr>
              <a:defRPr/>
            </a:pPr>
            <a:r>
              <a:rPr lang="th-TH" sz="2800" b="1" dirty="0">
                <a:latin typeface="AngsanaUPC" pitchFamily="18" charset="-34"/>
                <a:cs typeface="AngsanaUPC" pitchFamily="18" charset="-34"/>
              </a:rPr>
              <a:t>การจัดการทั่วไป</a:t>
            </a:r>
            <a:endParaRPr lang="en-US" sz="2800" b="1" dirty="0"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786188" y="4214813"/>
            <a:ext cx="5143500" cy="523875"/>
          </a:xfrm>
          <a:prstGeom prst="rect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th-TH" sz="2800" b="1" dirty="0">
                <a:latin typeface="AngsanaUPC" pitchFamily="18" charset="-34"/>
                <a:cs typeface="AngsanaUPC" pitchFamily="18" charset="-34"/>
              </a:rPr>
              <a:t>มีความเป็นนักวิชาการและนักบริหารมืออาชีพ</a:t>
            </a:r>
            <a:endParaRPr lang="en-US" sz="2800" b="1" dirty="0"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786188" y="4857750"/>
            <a:ext cx="5143500" cy="1816100"/>
          </a:xfrm>
          <a:prstGeom prst="rect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th-TH" sz="2800" b="1" dirty="0">
                <a:latin typeface="AngsanaUPC" pitchFamily="18" charset="-34"/>
                <a:cs typeface="AngsanaUPC" pitchFamily="18" charset="-34"/>
              </a:rPr>
              <a:t>เป็นผู้นำที่ “มีอุดมการณ์และมีวิสัยทัศน์ เจนจัดวางแผน หนักแน่นกล้าตัดสินใจ ฉับไวแก้ปัญหา พัฒนาคนและงาน  บริหารเชิงรุกและประยุกต์นวัตกรรม</a:t>
            </a:r>
            <a:endParaRPr lang="en-US" sz="2800" b="1" dirty="0"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8" name="Text Box 9"/>
          <p:cNvSpPr txBox="1">
            <a:spLocks noChangeArrowheads="1"/>
          </p:cNvSpPr>
          <p:nvPr/>
        </p:nvSpPr>
        <p:spPr bwMode="auto">
          <a:xfrm>
            <a:off x="8715375" y="6445250"/>
            <a:ext cx="350838" cy="344488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>
              <a:lnSpc>
                <a:spcPts val="1900"/>
              </a:lnSpc>
              <a:spcBef>
                <a:spcPts val="300"/>
              </a:spcBef>
              <a:defRPr/>
            </a:pPr>
            <a:r>
              <a:rPr lang="en-US" b="1" dirty="0">
                <a:latin typeface="BrowalliaUPC" pitchFamily="34" charset="-34"/>
                <a:cs typeface="JasmineUPC" pitchFamily="18" charset="-34"/>
              </a:rPr>
              <a:t>26</a:t>
            </a:r>
            <a:endParaRPr lang="th-TH" b="1" dirty="0">
              <a:latin typeface="BrowalliaUPC" pitchFamily="34" charset="-34"/>
              <a:cs typeface="JasmineUPC" pitchFamily="18" charset="-34"/>
            </a:endParaRPr>
          </a:p>
        </p:txBody>
      </p:sp>
      <p:grpSp>
        <p:nvGrpSpPr>
          <p:cNvPr id="9" name="Group 15"/>
          <p:cNvGrpSpPr>
            <a:grpSpLocks/>
          </p:cNvGrpSpPr>
          <p:nvPr/>
        </p:nvGrpSpPr>
        <p:grpSpPr bwMode="auto">
          <a:xfrm>
            <a:off x="3500438" y="571500"/>
            <a:ext cx="285750" cy="5233988"/>
            <a:chOff x="3428992" y="571481"/>
            <a:chExt cx="285752" cy="5234686"/>
          </a:xfrm>
        </p:grpSpPr>
        <p:sp>
          <p:nvSpPr>
            <p:cNvPr id="10" name="Rectangle 9"/>
            <p:cNvSpPr/>
            <p:nvPr/>
          </p:nvSpPr>
          <p:spPr bwMode="auto">
            <a:xfrm>
              <a:off x="3428992" y="790683"/>
              <a:ext cx="71438" cy="4924334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en-US">
                <a:solidFill>
                  <a:schemeClr val="tx1"/>
                </a:solidFill>
                <a:latin typeface="Arial" pitchFamily="34" charset="0"/>
              </a:endParaRPr>
            </a:p>
          </p:txBody>
        </p:sp>
        <p:sp>
          <p:nvSpPr>
            <p:cNvPr id="11" name="Right Arrow 10"/>
            <p:cNvSpPr/>
            <p:nvPr/>
          </p:nvSpPr>
          <p:spPr bwMode="auto">
            <a:xfrm>
              <a:off x="3428992" y="4357694"/>
              <a:ext cx="285752" cy="300537"/>
            </a:xfrm>
            <a:prstGeom prst="rightArrow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en-US">
                <a:solidFill>
                  <a:schemeClr val="tx1"/>
                </a:solidFill>
                <a:latin typeface="Arial" pitchFamily="34" charset="0"/>
              </a:endParaRPr>
            </a:p>
          </p:txBody>
        </p:sp>
        <p:sp>
          <p:nvSpPr>
            <p:cNvPr id="12" name="Right Arrow 11"/>
            <p:cNvSpPr/>
            <p:nvPr/>
          </p:nvSpPr>
          <p:spPr bwMode="auto">
            <a:xfrm>
              <a:off x="3428992" y="1571612"/>
              <a:ext cx="285752" cy="362118"/>
            </a:xfrm>
            <a:prstGeom prst="rightArrow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en-US">
                <a:solidFill>
                  <a:schemeClr val="tx1"/>
                </a:solidFill>
                <a:latin typeface="Arial" pitchFamily="34" charset="0"/>
              </a:endParaRPr>
            </a:p>
          </p:txBody>
        </p:sp>
        <p:sp>
          <p:nvSpPr>
            <p:cNvPr id="13" name="Right Arrow 12"/>
            <p:cNvSpPr/>
            <p:nvPr/>
          </p:nvSpPr>
          <p:spPr bwMode="auto">
            <a:xfrm>
              <a:off x="3428992" y="571481"/>
              <a:ext cx="285752" cy="285751"/>
            </a:xfrm>
            <a:prstGeom prst="rightArrow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en-US">
                <a:solidFill>
                  <a:schemeClr val="tx1"/>
                </a:solidFill>
                <a:latin typeface="Arial" pitchFamily="34" charset="0"/>
              </a:endParaRPr>
            </a:p>
          </p:txBody>
        </p:sp>
        <p:sp>
          <p:nvSpPr>
            <p:cNvPr id="14" name="Right Arrow 13"/>
            <p:cNvSpPr/>
            <p:nvPr/>
          </p:nvSpPr>
          <p:spPr bwMode="auto">
            <a:xfrm>
              <a:off x="3428992" y="5500702"/>
              <a:ext cx="285752" cy="305465"/>
            </a:xfrm>
            <a:prstGeom prst="rightArrow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en-US">
                <a:solidFill>
                  <a:schemeClr val="tx1"/>
                </a:solidFill>
                <a:latin typeface="Arial" pitchFamily="34" charset="0"/>
              </a:endParaRPr>
            </a:p>
          </p:txBody>
        </p:sp>
        <p:sp>
          <p:nvSpPr>
            <p:cNvPr id="15" name="Right Arrow 14"/>
            <p:cNvSpPr/>
            <p:nvPr/>
          </p:nvSpPr>
          <p:spPr bwMode="auto">
            <a:xfrm>
              <a:off x="3428992" y="3061955"/>
              <a:ext cx="285752" cy="367046"/>
            </a:xfrm>
            <a:prstGeom prst="rightArrow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en-US">
                <a:solidFill>
                  <a:schemeClr val="tx1"/>
                </a:solidFill>
                <a:latin typeface="Arial" pitchFamily="34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 bwMode="auto">
          <a:xfrm>
            <a:off x="142843" y="338729"/>
            <a:ext cx="8732869" cy="857248"/>
          </a:xfrm>
          <a:prstGeom prst="rect">
            <a:avLst/>
          </a:prstGeom>
          <a:ln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en-US" sz="4000" b="1" kern="0" dirty="0">
                <a:latin typeface="AngsanaUPC" pitchFamily="18" charset="-34"/>
                <a:ea typeface="+mj-ea"/>
                <a:cs typeface="AngsanaUPC" pitchFamily="18" charset="-34"/>
                <a:sym typeface="Arial" pitchFamily="34" charset="0"/>
              </a:rPr>
              <a:t>I  </a:t>
            </a:r>
            <a:r>
              <a:rPr lang="th-TH" sz="4000" b="1" kern="0" dirty="0">
                <a:latin typeface="AngsanaUPC" pitchFamily="18" charset="-34"/>
                <a:ea typeface="+mj-ea"/>
                <a:cs typeface="AngsanaUPC" pitchFamily="18" charset="-34"/>
                <a:sym typeface="Arial" pitchFamily="34" charset="0"/>
              </a:rPr>
              <a:t>ปฐมบทของนโยบายและยุทธศาสตร์การพัฒนาการศึกษา</a:t>
            </a:r>
            <a:endParaRPr lang="en-US" sz="4000" b="1" kern="0" dirty="0">
              <a:latin typeface="AngsanaUPC" pitchFamily="18" charset="-34"/>
              <a:ea typeface="+mj-ea"/>
              <a:cs typeface="AngsanaUPC" pitchFamily="18" charset="-34"/>
              <a:sym typeface="Arial" pitchFamily="34" charset="0"/>
            </a:endParaRPr>
          </a:p>
        </p:txBody>
      </p:sp>
      <p:sp>
        <p:nvSpPr>
          <p:cNvPr id="4101" name="TextBox 5"/>
          <p:cNvSpPr txBox="1">
            <a:spLocks noChangeArrowheads="1"/>
          </p:cNvSpPr>
          <p:nvPr/>
        </p:nvSpPr>
        <p:spPr bwMode="auto">
          <a:xfrm>
            <a:off x="1614488" y="1428750"/>
            <a:ext cx="711835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9pPr>
          </a:lstStyle>
          <a:p>
            <a:r>
              <a:rPr lang="th-TH" altLang="en-US" sz="3600" b="1">
                <a:latin typeface="AngsanaUPC" panose="02020603050405020304" pitchFamily="18" charset="-34"/>
                <a:cs typeface="AngsanaUPC" panose="02020603050405020304" pitchFamily="18" charset="-34"/>
              </a:rPr>
              <a:t>พ.ร.บ. การศึกษาแห่งชาติ พ.ศ. 2542</a:t>
            </a:r>
          </a:p>
          <a:p>
            <a:r>
              <a:rPr lang="th-TH" altLang="en-US" sz="3600" b="1">
                <a:latin typeface="AngsanaUPC" panose="02020603050405020304" pitchFamily="18" charset="-34"/>
                <a:cs typeface="AngsanaUPC" panose="02020603050405020304" pitchFamily="18" charset="-34"/>
              </a:rPr>
              <a:t>และที่แก้ไขเพิ่มเติม (ฉบับที่ 2) พ.ศ. 2545 มาตรา 4-9</a:t>
            </a:r>
            <a:endParaRPr lang="en-US" altLang="en-US" sz="3600" b="1">
              <a:latin typeface="AngsanaUPC" panose="02020603050405020304" pitchFamily="18" charset="-34"/>
              <a:cs typeface="AngsanaUPC" panose="02020603050405020304" pitchFamily="18" charset="-34"/>
            </a:endParaRPr>
          </a:p>
        </p:txBody>
      </p:sp>
      <p:sp>
        <p:nvSpPr>
          <p:cNvPr id="3078" name="TextBox 6"/>
          <p:cNvSpPr txBox="1">
            <a:spLocks noChangeArrowheads="1"/>
          </p:cNvSpPr>
          <p:nvPr/>
        </p:nvSpPr>
        <p:spPr bwMode="auto">
          <a:xfrm>
            <a:off x="2338388" y="2778125"/>
            <a:ext cx="6627812" cy="230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9pPr>
          </a:lstStyle>
          <a:p>
            <a:r>
              <a:rPr lang="th-TH" altLang="en-US" sz="3600" b="1">
                <a:latin typeface="AngsanaUPC" panose="02020603050405020304" pitchFamily="18" charset="-34"/>
                <a:cs typeface="AngsanaUPC" panose="02020603050405020304" pitchFamily="18" charset="-34"/>
              </a:rPr>
              <a:t>การจัดการศึกษาต้องเป็นไปเพื่อพัฒนาคนไทยให้เป็นมนุษย์ที่สมบูรณ์ทั้งร่างกาย จิตใจ สติปัญญา ความรู้และคุณธรรม มีจริยธรรมในการดำรงชีวิต สามารถอยู่ร่วมกับผู้อื่นได้อย่างมีความสุข</a:t>
            </a:r>
            <a:endParaRPr lang="en-US" altLang="en-US" sz="3600" b="1">
              <a:latin typeface="AngsanaUPC" panose="02020603050405020304" pitchFamily="18" charset="-34"/>
              <a:cs typeface="AngsanaUPC" panose="02020603050405020304" pitchFamily="18" charset="-34"/>
            </a:endParaRPr>
          </a:p>
        </p:txBody>
      </p:sp>
      <p:sp>
        <p:nvSpPr>
          <p:cNvPr id="8" name="Text Box 9"/>
          <p:cNvSpPr txBox="1">
            <a:spLocks noChangeArrowheads="1"/>
          </p:cNvSpPr>
          <p:nvPr/>
        </p:nvSpPr>
        <p:spPr bwMode="auto">
          <a:xfrm>
            <a:off x="8750300" y="6445250"/>
            <a:ext cx="284163" cy="33655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>
              <a:lnSpc>
                <a:spcPts val="1900"/>
              </a:lnSpc>
              <a:spcBef>
                <a:spcPts val="300"/>
              </a:spcBef>
              <a:defRPr/>
            </a:pPr>
            <a:r>
              <a:rPr lang="th-TH" sz="1600" b="1" dirty="0">
                <a:solidFill>
                  <a:schemeClr val="tx1"/>
                </a:solidFill>
                <a:latin typeface="AngsanaUPC" pitchFamily="18" charset="-34"/>
                <a:cs typeface="JasmineUPC" pitchFamily="18" charset="-34"/>
              </a:rPr>
              <a:t>2</a:t>
            </a:r>
          </a:p>
        </p:txBody>
      </p:sp>
      <p:sp>
        <p:nvSpPr>
          <p:cNvPr id="9" name="Bent-Up Arrow 8"/>
          <p:cNvSpPr/>
          <p:nvPr/>
        </p:nvSpPr>
        <p:spPr bwMode="auto">
          <a:xfrm rot="5400000">
            <a:off x="821505" y="1393016"/>
            <a:ext cx="857256" cy="642942"/>
          </a:xfrm>
          <a:prstGeom prst="bentUpArrow">
            <a:avLst>
              <a:gd name="adj1" fmla="val 19311"/>
              <a:gd name="adj2" fmla="val 25000"/>
              <a:gd name="adj3" fmla="val 25000"/>
            </a:avLst>
          </a:prstGeom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>
              <a:defRPr/>
            </a:pPr>
            <a:endParaRPr lang="en-US"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10" name="Bent-Up Arrow 9"/>
          <p:cNvSpPr/>
          <p:nvPr/>
        </p:nvSpPr>
        <p:spPr bwMode="auto">
          <a:xfrm rot="5400000">
            <a:off x="1654969" y="2599532"/>
            <a:ext cx="642937" cy="571500"/>
          </a:xfrm>
          <a:prstGeom prst="bentUpArrow">
            <a:avLst>
              <a:gd name="adj1" fmla="val 19311"/>
              <a:gd name="adj2" fmla="val 25000"/>
              <a:gd name="adj3" fmla="val 25000"/>
            </a:avLst>
          </a:prstGeom>
          <a:ln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>
              <a:defRPr/>
            </a:pPr>
            <a:endParaRPr lang="en-US">
              <a:solidFill>
                <a:schemeClr val="tx1"/>
              </a:solidFill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1" dur="5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 txBox="1">
            <a:spLocks/>
          </p:cNvSpPr>
          <p:nvPr/>
        </p:nvSpPr>
        <p:spPr bwMode="auto">
          <a:xfrm>
            <a:off x="142843" y="1772241"/>
            <a:ext cx="2340199" cy="2786082"/>
          </a:xfrm>
          <a:prstGeom prst="rect">
            <a:avLst/>
          </a:prstGeom>
          <a:solidFill>
            <a:srgbClr val="99FF99"/>
          </a:solidFill>
          <a:ln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en-US" sz="4000" b="1" kern="0" dirty="0">
                <a:latin typeface="AngsanaUPC" pitchFamily="18" charset="-34"/>
                <a:ea typeface="+mj-ea"/>
                <a:cs typeface="+mj-cs"/>
                <a:sym typeface="Arial" pitchFamily="34" charset="0"/>
              </a:rPr>
              <a:t>II  </a:t>
            </a:r>
            <a:r>
              <a:rPr lang="th-TH" sz="4000" b="1" kern="0" dirty="0">
                <a:latin typeface="AngsanaUPC" pitchFamily="18" charset="-34"/>
                <a:ea typeface="+mj-ea"/>
                <a:cs typeface="+mj-cs"/>
                <a:sym typeface="Arial" pitchFamily="34" charset="0"/>
              </a:rPr>
              <a:t/>
            </a:r>
            <a:br>
              <a:rPr lang="th-TH" sz="4000" b="1" kern="0" dirty="0">
                <a:latin typeface="AngsanaUPC" pitchFamily="18" charset="-34"/>
                <a:ea typeface="+mj-ea"/>
                <a:cs typeface="+mj-cs"/>
                <a:sym typeface="Arial" pitchFamily="34" charset="0"/>
              </a:rPr>
            </a:br>
            <a:r>
              <a:rPr lang="th-TH" sz="4000" b="1" kern="0" dirty="0">
                <a:latin typeface="AngsanaUPC" pitchFamily="18" charset="-34"/>
                <a:ea typeface="+mj-ea"/>
                <a:cs typeface="+mj-cs"/>
                <a:sym typeface="Arial" pitchFamily="34" charset="0"/>
              </a:rPr>
              <a:t>ยุทธศาสตร์การปฏิรูปการศึกษา</a:t>
            </a:r>
            <a:endParaRPr lang="en-US" sz="4000" b="1" kern="0" dirty="0">
              <a:latin typeface="+mj-lt"/>
              <a:ea typeface="+mj-ea"/>
              <a:cs typeface="+mj-cs"/>
              <a:sym typeface="Arial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001963" y="1631950"/>
            <a:ext cx="4667250" cy="646113"/>
          </a:xfrm>
          <a:prstGeom prst="rect">
            <a:avLst/>
          </a:prstGeom>
          <a:ln>
            <a:solidFill>
              <a:srgbClr val="92D05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th-TH" sz="3600" b="1" dirty="0">
                <a:latin typeface="AngsanaUPC" pitchFamily="18" charset="-34"/>
                <a:cs typeface="+mj-cs"/>
              </a:rPr>
              <a:t>พัฒนาคนโดยยึดผู้เรียนเป็นสำคัญ</a:t>
            </a:r>
            <a:endParaRPr lang="en-US" sz="3600" b="1" dirty="0">
              <a:latin typeface="AngsanaUPC" pitchFamily="18" charset="-34"/>
              <a:cs typeface="+mj-cs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635375" y="2487613"/>
            <a:ext cx="2736850" cy="584200"/>
          </a:xfrm>
          <a:prstGeom prst="rect">
            <a:avLst/>
          </a:prstGeom>
          <a:ln>
            <a:solidFill>
              <a:srgbClr val="92D050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th-TH" sz="3200" b="1" dirty="0">
                <a:latin typeface="AngsanaUPC" pitchFamily="18" charset="-34"/>
                <a:cs typeface="+mj-cs"/>
              </a:rPr>
              <a:t>มุ่งปฏิรูปการเรียนรู้</a:t>
            </a:r>
            <a:endParaRPr lang="en-US" sz="3200" b="1" dirty="0">
              <a:latin typeface="AngsanaUPC" pitchFamily="18" charset="-34"/>
              <a:cs typeface="+mj-cs"/>
            </a:endParaRPr>
          </a:p>
        </p:txBody>
      </p:sp>
      <p:sp>
        <p:nvSpPr>
          <p:cNvPr id="30" name="Text Box 9"/>
          <p:cNvSpPr txBox="1">
            <a:spLocks noChangeArrowheads="1"/>
          </p:cNvSpPr>
          <p:nvPr/>
        </p:nvSpPr>
        <p:spPr bwMode="auto">
          <a:xfrm>
            <a:off x="8763000" y="6445250"/>
            <a:ext cx="284163" cy="33655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>
              <a:lnSpc>
                <a:spcPts val="1900"/>
              </a:lnSpc>
              <a:spcBef>
                <a:spcPts val="300"/>
              </a:spcBef>
              <a:defRPr/>
            </a:pPr>
            <a:r>
              <a:rPr lang="th-TH" sz="1600" b="1" dirty="0">
                <a:solidFill>
                  <a:schemeClr val="tx1"/>
                </a:solidFill>
                <a:latin typeface="AngsanaUPC" pitchFamily="18" charset="-34"/>
                <a:cs typeface="JasmineUPC" pitchFamily="18" charset="-34"/>
              </a:rPr>
              <a:t>3</a:t>
            </a:r>
          </a:p>
        </p:txBody>
      </p:sp>
      <p:grpSp>
        <p:nvGrpSpPr>
          <p:cNvPr id="8" name="กลุ่ม 7"/>
          <p:cNvGrpSpPr>
            <a:grpSpLocks/>
          </p:cNvGrpSpPr>
          <p:nvPr/>
        </p:nvGrpSpPr>
        <p:grpSpPr bwMode="auto">
          <a:xfrm>
            <a:off x="2630488" y="1771650"/>
            <a:ext cx="357187" cy="5076825"/>
            <a:chOff x="2428875" y="928688"/>
            <a:chExt cx="357188" cy="5990745"/>
          </a:xfrm>
        </p:grpSpPr>
        <p:sp>
          <p:nvSpPr>
            <p:cNvPr id="32" name="Rectangle 31"/>
            <p:cNvSpPr/>
            <p:nvPr/>
          </p:nvSpPr>
          <p:spPr bwMode="auto">
            <a:xfrm>
              <a:off x="2428875" y="1015433"/>
              <a:ext cx="71438" cy="59040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en-US">
                <a:solidFill>
                  <a:schemeClr val="tx1"/>
                </a:solidFill>
                <a:latin typeface="Arial" pitchFamily="34" charset="0"/>
              </a:endParaRPr>
            </a:p>
          </p:txBody>
        </p:sp>
        <p:sp>
          <p:nvSpPr>
            <p:cNvPr id="33" name="Right Arrow 32"/>
            <p:cNvSpPr/>
            <p:nvPr/>
          </p:nvSpPr>
          <p:spPr bwMode="auto">
            <a:xfrm>
              <a:off x="2428875" y="928688"/>
              <a:ext cx="357188" cy="346982"/>
            </a:xfrm>
            <a:prstGeom prst="rightArrow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en-US">
                <a:solidFill>
                  <a:schemeClr val="tx1"/>
                </a:solidFill>
                <a:latin typeface="Arial" pitchFamily="34" charset="0"/>
              </a:endParaRPr>
            </a:p>
          </p:txBody>
        </p:sp>
      </p:grpSp>
      <p:sp>
        <p:nvSpPr>
          <p:cNvPr id="48" name="TextBox 47"/>
          <p:cNvSpPr txBox="1"/>
          <p:nvPr/>
        </p:nvSpPr>
        <p:spPr>
          <a:xfrm>
            <a:off x="3624263" y="3279775"/>
            <a:ext cx="3829050" cy="584200"/>
          </a:xfrm>
          <a:prstGeom prst="rect">
            <a:avLst/>
          </a:prstGeom>
          <a:ln>
            <a:solidFill>
              <a:srgbClr val="92D050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th-TH" sz="3200" b="1" dirty="0">
                <a:latin typeface="AngsanaUPC" pitchFamily="18" charset="-34"/>
                <a:cs typeface="+mj-cs"/>
              </a:rPr>
              <a:t>สู่การพัฒนาคุณภาพการศึกษา</a:t>
            </a:r>
            <a:endParaRPr lang="en-US" sz="3200" b="1" dirty="0">
              <a:latin typeface="AngsanaUPC" pitchFamily="18" charset="-34"/>
              <a:cs typeface="+mj-cs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3624263" y="4079875"/>
            <a:ext cx="5280025" cy="1077913"/>
          </a:xfrm>
          <a:prstGeom prst="rect">
            <a:avLst/>
          </a:prstGeom>
          <a:ln>
            <a:solidFill>
              <a:srgbClr val="92D050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th-TH" sz="3200" b="1" dirty="0">
                <a:latin typeface="AngsanaUPC" pitchFamily="18" charset="-34"/>
                <a:cs typeface="+mj-cs"/>
              </a:rPr>
              <a:t>เพื่อพัฒนาคุณภาพคนไทยให้เป็นปัจจัยของ การพัฒนาสังคมที่เปลี่ยนแปลงและแข่งขันได้</a:t>
            </a:r>
            <a:endParaRPr lang="en-US" sz="3200" b="1" dirty="0">
              <a:latin typeface="AngsanaUPC" pitchFamily="18" charset="-34"/>
              <a:cs typeface="+mj-cs"/>
            </a:endParaRPr>
          </a:p>
        </p:txBody>
      </p:sp>
      <p:grpSp>
        <p:nvGrpSpPr>
          <p:cNvPr id="9" name="กลุ่ม 8"/>
          <p:cNvGrpSpPr>
            <a:grpSpLocks/>
          </p:cNvGrpSpPr>
          <p:nvPr/>
        </p:nvGrpSpPr>
        <p:grpSpPr bwMode="auto">
          <a:xfrm>
            <a:off x="3203575" y="2279650"/>
            <a:ext cx="431800" cy="2273300"/>
            <a:chOff x="3203373" y="2279748"/>
            <a:chExt cx="432198" cy="2273514"/>
          </a:xfrm>
        </p:grpSpPr>
        <p:sp>
          <p:nvSpPr>
            <p:cNvPr id="49" name="Rectangle 48"/>
            <p:cNvSpPr/>
            <p:nvPr/>
          </p:nvSpPr>
          <p:spPr bwMode="auto">
            <a:xfrm>
              <a:off x="3214687" y="2279748"/>
              <a:ext cx="71438" cy="21960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en-US">
                <a:solidFill>
                  <a:schemeClr val="tx1"/>
                </a:solidFill>
                <a:latin typeface="Arial" pitchFamily="34" charset="0"/>
              </a:endParaRPr>
            </a:p>
          </p:txBody>
        </p:sp>
        <p:sp>
          <p:nvSpPr>
            <p:cNvPr id="57" name="Right Arrow 56"/>
            <p:cNvSpPr/>
            <p:nvPr/>
          </p:nvSpPr>
          <p:spPr bwMode="auto">
            <a:xfrm>
              <a:off x="3214687" y="2639914"/>
              <a:ext cx="420884" cy="328622"/>
            </a:xfrm>
            <a:prstGeom prst="rightArrow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en-US">
                <a:solidFill>
                  <a:schemeClr val="tx1"/>
                </a:solidFill>
                <a:latin typeface="Arial" pitchFamily="34" charset="0"/>
              </a:endParaRPr>
            </a:p>
          </p:txBody>
        </p:sp>
        <p:sp>
          <p:nvSpPr>
            <p:cNvPr id="50" name="Right Arrow 56"/>
            <p:cNvSpPr/>
            <p:nvPr/>
          </p:nvSpPr>
          <p:spPr bwMode="auto">
            <a:xfrm>
              <a:off x="3203373" y="3423766"/>
              <a:ext cx="420884" cy="328622"/>
            </a:xfrm>
            <a:prstGeom prst="rightArrow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en-US">
                <a:solidFill>
                  <a:schemeClr val="tx1"/>
                </a:solidFill>
                <a:latin typeface="Arial" pitchFamily="34" charset="0"/>
              </a:endParaRPr>
            </a:p>
          </p:txBody>
        </p:sp>
        <p:sp>
          <p:nvSpPr>
            <p:cNvPr id="53" name="Right Arrow 56"/>
            <p:cNvSpPr/>
            <p:nvPr/>
          </p:nvSpPr>
          <p:spPr bwMode="auto">
            <a:xfrm>
              <a:off x="3203373" y="4224640"/>
              <a:ext cx="420884" cy="328622"/>
            </a:xfrm>
            <a:prstGeom prst="rightArrow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en-US">
                <a:solidFill>
                  <a:schemeClr val="tx1"/>
                </a:solidFill>
                <a:latin typeface="Arial" pitchFamily="34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2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7" grpId="0" animBg="1"/>
      <p:bldP spid="48" grpId="0" animBg="1"/>
      <p:bldP spid="51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 txBox="1">
            <a:spLocks/>
          </p:cNvSpPr>
          <p:nvPr/>
        </p:nvSpPr>
        <p:spPr bwMode="auto">
          <a:xfrm>
            <a:off x="142843" y="1772241"/>
            <a:ext cx="2340199" cy="2786082"/>
          </a:xfrm>
          <a:prstGeom prst="rect">
            <a:avLst/>
          </a:prstGeom>
          <a:solidFill>
            <a:srgbClr val="99FF99"/>
          </a:solidFill>
          <a:ln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en-US" sz="4000" b="1" kern="0" dirty="0">
                <a:latin typeface="AngsanaUPC" pitchFamily="18" charset="-34"/>
                <a:ea typeface="+mj-ea"/>
                <a:cs typeface="+mj-cs"/>
                <a:sym typeface="Arial" pitchFamily="34" charset="0"/>
              </a:rPr>
              <a:t>II  </a:t>
            </a:r>
            <a:r>
              <a:rPr lang="th-TH" sz="4000" b="1" kern="0" dirty="0">
                <a:latin typeface="AngsanaUPC" pitchFamily="18" charset="-34"/>
                <a:ea typeface="+mj-ea"/>
                <a:cs typeface="+mj-cs"/>
                <a:sym typeface="Arial" pitchFamily="34" charset="0"/>
              </a:rPr>
              <a:t/>
            </a:r>
            <a:br>
              <a:rPr lang="th-TH" sz="4000" b="1" kern="0" dirty="0">
                <a:latin typeface="AngsanaUPC" pitchFamily="18" charset="-34"/>
                <a:ea typeface="+mj-ea"/>
                <a:cs typeface="+mj-cs"/>
                <a:sym typeface="Arial" pitchFamily="34" charset="0"/>
              </a:rPr>
            </a:br>
            <a:r>
              <a:rPr lang="th-TH" sz="4000" b="1" kern="0" dirty="0">
                <a:latin typeface="AngsanaUPC" pitchFamily="18" charset="-34"/>
                <a:ea typeface="+mj-ea"/>
                <a:cs typeface="+mj-cs"/>
                <a:sym typeface="Arial" pitchFamily="34" charset="0"/>
              </a:rPr>
              <a:t>ยุทธศาสตร์การปฏิรูปการศึกษา</a:t>
            </a:r>
            <a:endParaRPr lang="en-US" sz="4000" b="1" kern="0" dirty="0">
              <a:latin typeface="+mj-lt"/>
              <a:ea typeface="+mj-ea"/>
              <a:cs typeface="+mj-cs"/>
              <a:sym typeface="Arial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001963" y="1411288"/>
            <a:ext cx="5902325" cy="1201737"/>
          </a:xfrm>
          <a:prstGeom prst="rect">
            <a:avLst/>
          </a:prstGeom>
          <a:ln>
            <a:solidFill>
              <a:srgbClr val="92D05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th-TH" sz="3600" b="1" dirty="0">
                <a:latin typeface="AngsanaUPC" pitchFamily="18" charset="-34"/>
                <a:cs typeface="+mj-cs"/>
              </a:rPr>
              <a:t>พัฒนาระบบบริหารการศึกษาโดยการจัดระบบโครงสร้างและกระบวนการจัดการศึกษา</a:t>
            </a:r>
            <a:endParaRPr lang="en-US" sz="3600" b="1" dirty="0">
              <a:latin typeface="AngsanaUPC" pitchFamily="18" charset="-34"/>
              <a:cs typeface="+mj-cs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635375" y="2819400"/>
            <a:ext cx="5268913" cy="2062163"/>
          </a:xfrm>
          <a:prstGeom prst="rect">
            <a:avLst/>
          </a:prstGeom>
          <a:ln>
            <a:solidFill>
              <a:srgbClr val="92D050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th-TH" sz="3200" b="1" dirty="0">
                <a:latin typeface="AngsanaUPC" pitchFamily="18" charset="-34"/>
                <a:cs typeface="+mj-cs"/>
              </a:rPr>
              <a:t>มุ่งสร้างเอกภาพด้านนโยบายและหลากหลายในการปฏิบัติ การกระจายอำนาจไปสู่เขตพื้นที่ สถานศึกษา และท้องถิ่น การมีส่วนร่วมของประชาชน การระดมทรัพยากรจากแหล่งต่างๆ</a:t>
            </a:r>
            <a:endParaRPr lang="en-US" sz="3200" b="1" dirty="0">
              <a:latin typeface="AngsanaUPC" pitchFamily="18" charset="-34"/>
              <a:cs typeface="+mj-cs"/>
            </a:endParaRPr>
          </a:p>
        </p:txBody>
      </p:sp>
      <p:sp>
        <p:nvSpPr>
          <p:cNvPr id="30" name="Text Box 9"/>
          <p:cNvSpPr txBox="1">
            <a:spLocks noChangeArrowheads="1"/>
          </p:cNvSpPr>
          <p:nvPr/>
        </p:nvSpPr>
        <p:spPr bwMode="auto">
          <a:xfrm>
            <a:off x="8763000" y="6445250"/>
            <a:ext cx="284163" cy="33655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>
              <a:lnSpc>
                <a:spcPts val="1900"/>
              </a:lnSpc>
              <a:spcBef>
                <a:spcPts val="300"/>
              </a:spcBef>
              <a:defRPr/>
            </a:pPr>
            <a:r>
              <a:rPr lang="th-TH" sz="1600" b="1" dirty="0">
                <a:solidFill>
                  <a:schemeClr val="tx1"/>
                </a:solidFill>
                <a:latin typeface="AngsanaUPC" pitchFamily="18" charset="-34"/>
                <a:cs typeface="JasmineUPC" pitchFamily="18" charset="-34"/>
              </a:rPr>
              <a:t>4</a:t>
            </a:r>
          </a:p>
        </p:txBody>
      </p:sp>
      <p:grpSp>
        <p:nvGrpSpPr>
          <p:cNvPr id="2" name="กลุ่ม 1"/>
          <p:cNvGrpSpPr>
            <a:grpSpLocks/>
          </p:cNvGrpSpPr>
          <p:nvPr/>
        </p:nvGrpSpPr>
        <p:grpSpPr bwMode="auto">
          <a:xfrm>
            <a:off x="2630488" y="-28575"/>
            <a:ext cx="357187" cy="6911975"/>
            <a:chOff x="2630086" y="-28584"/>
            <a:chExt cx="357188" cy="6912000"/>
          </a:xfrm>
        </p:grpSpPr>
        <p:sp>
          <p:nvSpPr>
            <p:cNvPr id="32" name="Rectangle 31"/>
            <p:cNvSpPr/>
            <p:nvPr/>
          </p:nvSpPr>
          <p:spPr bwMode="auto">
            <a:xfrm>
              <a:off x="2630086" y="-28584"/>
              <a:ext cx="71438" cy="69120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en-US">
                <a:solidFill>
                  <a:schemeClr val="tx1"/>
                </a:solidFill>
                <a:latin typeface="Arial" pitchFamily="34" charset="0"/>
              </a:endParaRPr>
            </a:p>
          </p:txBody>
        </p:sp>
        <p:sp>
          <p:nvSpPr>
            <p:cNvPr id="33" name="Right Arrow 32"/>
            <p:cNvSpPr/>
            <p:nvPr/>
          </p:nvSpPr>
          <p:spPr bwMode="auto">
            <a:xfrm>
              <a:off x="2630086" y="1772241"/>
              <a:ext cx="357188" cy="294000"/>
            </a:xfrm>
            <a:prstGeom prst="rightArrow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en-US">
                <a:solidFill>
                  <a:schemeClr val="tx1"/>
                </a:solidFill>
                <a:latin typeface="Arial" pitchFamily="34" charset="0"/>
              </a:endParaRPr>
            </a:p>
          </p:txBody>
        </p:sp>
      </p:grpSp>
      <p:sp>
        <p:nvSpPr>
          <p:cNvPr id="48" name="TextBox 47"/>
          <p:cNvSpPr txBox="1"/>
          <p:nvPr/>
        </p:nvSpPr>
        <p:spPr>
          <a:xfrm>
            <a:off x="3635375" y="5086350"/>
            <a:ext cx="5268913" cy="1076325"/>
          </a:xfrm>
          <a:prstGeom prst="rect">
            <a:avLst/>
          </a:prstGeom>
          <a:ln>
            <a:solidFill>
              <a:srgbClr val="92D050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th-TH" sz="3200" b="1" dirty="0">
                <a:latin typeface="AngsanaUPC" pitchFamily="18" charset="-34"/>
                <a:cs typeface="+mj-cs"/>
              </a:rPr>
              <a:t>เพื่อพัฒนาประสิทธิภาพและประสิทธิผลของการบริหารและการจัดการศึกษา</a:t>
            </a:r>
            <a:endParaRPr lang="en-US" sz="3200" b="1" dirty="0">
              <a:latin typeface="AngsanaUPC" pitchFamily="18" charset="-34"/>
              <a:cs typeface="+mj-cs"/>
            </a:endParaRPr>
          </a:p>
        </p:txBody>
      </p:sp>
      <p:grpSp>
        <p:nvGrpSpPr>
          <p:cNvPr id="3" name="กลุ่ม 2"/>
          <p:cNvGrpSpPr>
            <a:grpSpLocks/>
          </p:cNvGrpSpPr>
          <p:nvPr/>
        </p:nvGrpSpPr>
        <p:grpSpPr bwMode="auto">
          <a:xfrm>
            <a:off x="3203575" y="2611438"/>
            <a:ext cx="431800" cy="2946400"/>
            <a:chOff x="3203373" y="2612136"/>
            <a:chExt cx="432198" cy="2946311"/>
          </a:xfrm>
        </p:grpSpPr>
        <p:sp>
          <p:nvSpPr>
            <p:cNvPr id="49" name="Rectangle 48"/>
            <p:cNvSpPr/>
            <p:nvPr/>
          </p:nvSpPr>
          <p:spPr bwMode="auto">
            <a:xfrm>
              <a:off x="3214687" y="2612136"/>
              <a:ext cx="71438" cy="28440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en-US">
                <a:solidFill>
                  <a:schemeClr val="tx1"/>
                </a:solidFill>
                <a:latin typeface="Arial" pitchFamily="34" charset="0"/>
              </a:endParaRPr>
            </a:p>
          </p:txBody>
        </p:sp>
        <p:sp>
          <p:nvSpPr>
            <p:cNvPr id="57" name="Right Arrow 56"/>
            <p:cNvSpPr/>
            <p:nvPr/>
          </p:nvSpPr>
          <p:spPr bwMode="auto">
            <a:xfrm>
              <a:off x="3214687" y="2972302"/>
              <a:ext cx="420884" cy="328622"/>
            </a:xfrm>
            <a:prstGeom prst="rightArrow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en-US">
                <a:solidFill>
                  <a:schemeClr val="tx1"/>
                </a:solidFill>
                <a:latin typeface="Arial" pitchFamily="34" charset="0"/>
              </a:endParaRPr>
            </a:p>
          </p:txBody>
        </p:sp>
        <p:sp>
          <p:nvSpPr>
            <p:cNvPr id="53" name="Right Arrow 56"/>
            <p:cNvSpPr/>
            <p:nvPr/>
          </p:nvSpPr>
          <p:spPr bwMode="auto">
            <a:xfrm>
              <a:off x="3203373" y="5229825"/>
              <a:ext cx="420884" cy="328622"/>
            </a:xfrm>
            <a:prstGeom prst="rightArrow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en-US">
                <a:solidFill>
                  <a:schemeClr val="tx1"/>
                </a:solidFill>
                <a:latin typeface="Arial" pitchFamily="34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2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7" grpId="0" animBg="1"/>
      <p:bldP spid="4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 txBox="1">
            <a:spLocks/>
          </p:cNvSpPr>
          <p:nvPr/>
        </p:nvSpPr>
        <p:spPr bwMode="auto">
          <a:xfrm>
            <a:off x="142843" y="1772241"/>
            <a:ext cx="2340199" cy="2786082"/>
          </a:xfrm>
          <a:prstGeom prst="rect">
            <a:avLst/>
          </a:prstGeom>
          <a:solidFill>
            <a:srgbClr val="99FF99"/>
          </a:solidFill>
          <a:ln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en-US" sz="4000" b="1" kern="0" dirty="0">
                <a:latin typeface="AngsanaUPC" pitchFamily="18" charset="-34"/>
                <a:ea typeface="+mj-ea"/>
                <a:cs typeface="+mj-cs"/>
                <a:sym typeface="Arial" pitchFamily="34" charset="0"/>
              </a:rPr>
              <a:t>II  </a:t>
            </a:r>
            <a:r>
              <a:rPr lang="th-TH" sz="4000" b="1" kern="0" dirty="0">
                <a:latin typeface="AngsanaUPC" pitchFamily="18" charset="-34"/>
                <a:ea typeface="+mj-ea"/>
                <a:cs typeface="+mj-cs"/>
                <a:sym typeface="Arial" pitchFamily="34" charset="0"/>
              </a:rPr>
              <a:t/>
            </a:r>
            <a:br>
              <a:rPr lang="th-TH" sz="4000" b="1" kern="0" dirty="0">
                <a:latin typeface="AngsanaUPC" pitchFamily="18" charset="-34"/>
                <a:ea typeface="+mj-ea"/>
                <a:cs typeface="+mj-cs"/>
                <a:sym typeface="Arial" pitchFamily="34" charset="0"/>
              </a:rPr>
            </a:br>
            <a:r>
              <a:rPr lang="th-TH" sz="4000" b="1" kern="0" dirty="0">
                <a:latin typeface="AngsanaUPC" pitchFamily="18" charset="-34"/>
                <a:ea typeface="+mj-ea"/>
                <a:cs typeface="+mj-cs"/>
                <a:sym typeface="Arial" pitchFamily="34" charset="0"/>
              </a:rPr>
              <a:t>ยุทธศาสตร์การปฏิรูปการศึกษา</a:t>
            </a:r>
            <a:endParaRPr lang="en-US" sz="4000" b="1" kern="0" dirty="0">
              <a:latin typeface="+mj-lt"/>
              <a:ea typeface="+mj-ea"/>
              <a:cs typeface="+mj-cs"/>
              <a:sym typeface="Arial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001963" y="547688"/>
            <a:ext cx="1785937" cy="646112"/>
          </a:xfrm>
          <a:prstGeom prst="rect">
            <a:avLst/>
          </a:prstGeom>
          <a:ln>
            <a:solidFill>
              <a:srgbClr val="92D05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th-TH" sz="3600" b="1" dirty="0">
                <a:latin typeface="AngsanaUPC" pitchFamily="18" charset="-34"/>
                <a:cs typeface="+mj-cs"/>
              </a:rPr>
              <a:t>กลยุทธ์</a:t>
            </a:r>
            <a:endParaRPr lang="en-US" sz="3600" b="1" dirty="0">
              <a:latin typeface="AngsanaUPC" pitchFamily="18" charset="-34"/>
              <a:cs typeface="+mj-cs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563938" y="1339850"/>
            <a:ext cx="3529012" cy="584200"/>
          </a:xfrm>
          <a:prstGeom prst="rect">
            <a:avLst/>
          </a:prstGeom>
          <a:ln>
            <a:solidFill>
              <a:srgbClr val="92D050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th-TH" sz="3200" b="1" dirty="0">
                <a:latin typeface="AngsanaUPC" pitchFamily="18" charset="-34"/>
                <a:cs typeface="+mj-cs"/>
              </a:rPr>
              <a:t>ปรับการเรียนเปลี่ยนการสอน</a:t>
            </a:r>
            <a:endParaRPr lang="en-US" sz="3200" b="1" dirty="0">
              <a:latin typeface="AngsanaUPC" pitchFamily="18" charset="-34"/>
              <a:cs typeface="+mj-cs"/>
            </a:endParaRPr>
          </a:p>
        </p:txBody>
      </p:sp>
      <p:sp>
        <p:nvSpPr>
          <p:cNvPr id="30" name="Text Box 9"/>
          <p:cNvSpPr txBox="1">
            <a:spLocks noChangeArrowheads="1"/>
          </p:cNvSpPr>
          <p:nvPr/>
        </p:nvSpPr>
        <p:spPr bwMode="auto">
          <a:xfrm>
            <a:off x="8763000" y="6445250"/>
            <a:ext cx="284163" cy="33655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>
              <a:lnSpc>
                <a:spcPts val="1900"/>
              </a:lnSpc>
              <a:spcBef>
                <a:spcPts val="300"/>
              </a:spcBef>
              <a:defRPr/>
            </a:pPr>
            <a:r>
              <a:rPr lang="th-TH" sz="1600" b="1" dirty="0">
                <a:solidFill>
                  <a:schemeClr val="tx1"/>
                </a:solidFill>
                <a:latin typeface="AngsanaUPC" pitchFamily="18" charset="-34"/>
                <a:cs typeface="JasmineUPC" pitchFamily="18" charset="-34"/>
              </a:rPr>
              <a:t>5</a:t>
            </a:r>
          </a:p>
        </p:txBody>
      </p:sp>
      <p:grpSp>
        <p:nvGrpSpPr>
          <p:cNvPr id="3" name="กลุ่ม 2"/>
          <p:cNvGrpSpPr>
            <a:grpSpLocks/>
          </p:cNvGrpSpPr>
          <p:nvPr/>
        </p:nvGrpSpPr>
        <p:grpSpPr bwMode="auto">
          <a:xfrm>
            <a:off x="2630488" y="-28575"/>
            <a:ext cx="357187" cy="1014413"/>
            <a:chOff x="2630086" y="-28584"/>
            <a:chExt cx="357188" cy="1014330"/>
          </a:xfrm>
        </p:grpSpPr>
        <p:sp>
          <p:nvSpPr>
            <p:cNvPr id="32" name="Rectangle 31"/>
            <p:cNvSpPr/>
            <p:nvPr/>
          </p:nvSpPr>
          <p:spPr bwMode="auto">
            <a:xfrm>
              <a:off x="2630086" y="-28584"/>
              <a:ext cx="71438" cy="9000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en-US">
                <a:solidFill>
                  <a:schemeClr val="tx1"/>
                </a:solidFill>
                <a:latin typeface="Arial" pitchFamily="34" charset="0"/>
              </a:endParaRPr>
            </a:p>
          </p:txBody>
        </p:sp>
        <p:sp>
          <p:nvSpPr>
            <p:cNvPr id="33" name="Right Arrow 32"/>
            <p:cNvSpPr/>
            <p:nvPr/>
          </p:nvSpPr>
          <p:spPr bwMode="auto">
            <a:xfrm>
              <a:off x="2630086" y="691746"/>
              <a:ext cx="357188" cy="294000"/>
            </a:xfrm>
            <a:prstGeom prst="rightArrow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en-US">
                <a:solidFill>
                  <a:schemeClr val="tx1"/>
                </a:solidFill>
                <a:latin typeface="Arial" pitchFamily="34" charset="0"/>
              </a:endParaRPr>
            </a:p>
          </p:txBody>
        </p:sp>
      </p:grpSp>
      <p:sp>
        <p:nvSpPr>
          <p:cNvPr id="48" name="TextBox 47"/>
          <p:cNvSpPr txBox="1"/>
          <p:nvPr/>
        </p:nvSpPr>
        <p:spPr>
          <a:xfrm>
            <a:off x="3563938" y="5229225"/>
            <a:ext cx="5268912" cy="1077913"/>
          </a:xfrm>
          <a:prstGeom prst="rect">
            <a:avLst/>
          </a:prstGeom>
          <a:ln>
            <a:solidFill>
              <a:srgbClr val="92D050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th-TH" sz="3200" b="1" dirty="0">
                <a:latin typeface="AngsanaUPC" pitchFamily="18" charset="-34"/>
                <a:cs typeface="+mj-cs"/>
              </a:rPr>
              <a:t>การจัดสรรและการใช้งบประมาณและทรัพยากรที่มีประสิทธิภาพ</a:t>
            </a:r>
            <a:endParaRPr lang="en-US" sz="3200" b="1" dirty="0">
              <a:latin typeface="AngsanaUPC" pitchFamily="18" charset="-34"/>
              <a:cs typeface="+mj-cs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563938" y="2060575"/>
            <a:ext cx="3529012" cy="584200"/>
          </a:xfrm>
          <a:prstGeom prst="rect">
            <a:avLst/>
          </a:prstGeom>
          <a:ln>
            <a:solidFill>
              <a:srgbClr val="92D050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th-TH" sz="3200" b="1" dirty="0">
                <a:latin typeface="AngsanaUPC" pitchFamily="18" charset="-34"/>
                <a:cs typeface="+mj-cs"/>
              </a:rPr>
              <a:t>การใช้เทคโนโลยีทางการศึกษา</a:t>
            </a:r>
            <a:endParaRPr lang="en-US" sz="3200" b="1" dirty="0">
              <a:latin typeface="AngsanaUPC" pitchFamily="18" charset="-34"/>
              <a:cs typeface="+mj-cs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563938" y="2781300"/>
            <a:ext cx="5340350" cy="1076325"/>
          </a:xfrm>
          <a:prstGeom prst="rect">
            <a:avLst/>
          </a:prstGeom>
          <a:ln>
            <a:solidFill>
              <a:srgbClr val="92D050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th-TH" sz="3200" b="1" dirty="0">
                <a:latin typeface="AngsanaUPC" pitchFamily="18" charset="-34"/>
                <a:cs typeface="+mj-cs"/>
              </a:rPr>
              <a:t>การกำหนดมาตรฐานและการจัดระบบประกันคุณภาพการศึกษา</a:t>
            </a:r>
            <a:endParaRPr lang="en-US" sz="3200" b="1" dirty="0">
              <a:latin typeface="AngsanaUPC" pitchFamily="18" charset="-34"/>
              <a:cs typeface="+mj-cs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563938" y="4005263"/>
            <a:ext cx="5340350" cy="1077912"/>
          </a:xfrm>
          <a:prstGeom prst="rect">
            <a:avLst/>
          </a:prstGeom>
          <a:ln>
            <a:solidFill>
              <a:srgbClr val="92D050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th-TH" sz="3200" b="1" dirty="0">
                <a:latin typeface="AngsanaUPC" pitchFamily="18" charset="-34"/>
                <a:cs typeface="+mj-cs"/>
              </a:rPr>
              <a:t>การพัฒนาครูและบุคลากรทางการศึกษาให้เป็นวิชาชีพชั้นสูงและเป็นมืออาชีพ</a:t>
            </a:r>
            <a:endParaRPr lang="en-US" sz="3200" b="1" dirty="0">
              <a:latin typeface="AngsanaUPC" pitchFamily="18" charset="-34"/>
              <a:cs typeface="+mj-cs"/>
            </a:endParaRPr>
          </a:p>
        </p:txBody>
      </p:sp>
      <p:grpSp>
        <p:nvGrpSpPr>
          <p:cNvPr id="2" name="กลุ่ม 1"/>
          <p:cNvGrpSpPr>
            <a:grpSpLocks/>
          </p:cNvGrpSpPr>
          <p:nvPr/>
        </p:nvGrpSpPr>
        <p:grpSpPr bwMode="auto">
          <a:xfrm>
            <a:off x="3130550" y="1195388"/>
            <a:ext cx="433388" cy="4683125"/>
            <a:chOff x="3131340" y="1195977"/>
            <a:chExt cx="432198" cy="4682145"/>
          </a:xfrm>
        </p:grpSpPr>
        <p:sp>
          <p:nvSpPr>
            <p:cNvPr id="49" name="Rectangle 48"/>
            <p:cNvSpPr/>
            <p:nvPr/>
          </p:nvSpPr>
          <p:spPr bwMode="auto">
            <a:xfrm>
              <a:off x="3142654" y="1195977"/>
              <a:ext cx="71438" cy="45360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en-US">
                <a:solidFill>
                  <a:schemeClr val="tx1"/>
                </a:solidFill>
                <a:latin typeface="Arial" pitchFamily="34" charset="0"/>
              </a:endParaRPr>
            </a:p>
          </p:txBody>
        </p:sp>
        <p:sp>
          <p:nvSpPr>
            <p:cNvPr id="57" name="Right Arrow 56"/>
            <p:cNvSpPr/>
            <p:nvPr/>
          </p:nvSpPr>
          <p:spPr bwMode="auto">
            <a:xfrm>
              <a:off x="3142654" y="1484109"/>
              <a:ext cx="420884" cy="328622"/>
            </a:xfrm>
            <a:prstGeom prst="rightArrow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en-US">
                <a:solidFill>
                  <a:schemeClr val="tx1"/>
                </a:solidFill>
                <a:latin typeface="Arial" pitchFamily="34" charset="0"/>
              </a:endParaRPr>
            </a:p>
          </p:txBody>
        </p:sp>
        <p:sp>
          <p:nvSpPr>
            <p:cNvPr id="53" name="Right Arrow 56"/>
            <p:cNvSpPr/>
            <p:nvPr/>
          </p:nvSpPr>
          <p:spPr bwMode="auto">
            <a:xfrm>
              <a:off x="3131340" y="4324939"/>
              <a:ext cx="420884" cy="328622"/>
            </a:xfrm>
            <a:prstGeom prst="rightArrow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en-US">
                <a:solidFill>
                  <a:schemeClr val="tx1"/>
                </a:solidFill>
                <a:latin typeface="Arial" pitchFamily="34" charset="0"/>
              </a:endParaRPr>
            </a:p>
          </p:txBody>
        </p:sp>
        <p:sp>
          <p:nvSpPr>
            <p:cNvPr id="12" name="Right Arrow 56"/>
            <p:cNvSpPr/>
            <p:nvPr/>
          </p:nvSpPr>
          <p:spPr bwMode="auto">
            <a:xfrm>
              <a:off x="3131340" y="2132406"/>
              <a:ext cx="420884" cy="328622"/>
            </a:xfrm>
            <a:prstGeom prst="rightArrow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en-US">
                <a:solidFill>
                  <a:schemeClr val="tx1"/>
                </a:solidFill>
                <a:latin typeface="Arial" pitchFamily="34" charset="0"/>
              </a:endParaRPr>
            </a:p>
          </p:txBody>
        </p:sp>
        <p:sp>
          <p:nvSpPr>
            <p:cNvPr id="16" name="Right Arrow 56"/>
            <p:cNvSpPr/>
            <p:nvPr/>
          </p:nvSpPr>
          <p:spPr bwMode="auto">
            <a:xfrm>
              <a:off x="3131340" y="3068835"/>
              <a:ext cx="420884" cy="328622"/>
            </a:xfrm>
            <a:prstGeom prst="rightArrow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en-US">
                <a:solidFill>
                  <a:schemeClr val="tx1"/>
                </a:solidFill>
                <a:latin typeface="Arial" pitchFamily="34" charset="0"/>
              </a:endParaRPr>
            </a:p>
          </p:txBody>
        </p:sp>
        <p:sp>
          <p:nvSpPr>
            <p:cNvPr id="20" name="Right Arrow 56"/>
            <p:cNvSpPr/>
            <p:nvPr/>
          </p:nvSpPr>
          <p:spPr bwMode="auto">
            <a:xfrm>
              <a:off x="3131340" y="5549500"/>
              <a:ext cx="420884" cy="328622"/>
            </a:xfrm>
            <a:prstGeom prst="rightArrow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en-US">
                <a:solidFill>
                  <a:schemeClr val="tx1"/>
                </a:solidFill>
                <a:latin typeface="Arial" pitchFamily="34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7" grpId="0" animBg="1"/>
      <p:bldP spid="48" grpId="0" animBg="1"/>
      <p:bldP spid="15" grpId="0" animBg="1"/>
      <p:bldP spid="18" grpId="0" animBg="1"/>
      <p:bldP spid="1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 bwMode="auto">
          <a:xfrm>
            <a:off x="142875" y="357188"/>
            <a:ext cx="8823325" cy="85725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en-US" sz="3800" b="1" kern="0" dirty="0">
                <a:latin typeface="AngsanaUPC" pitchFamily="18" charset="-34"/>
                <a:ea typeface="+mj-ea"/>
                <a:cs typeface="AngsanaUPC" pitchFamily="18" charset="-34"/>
                <a:sym typeface="Arial" pitchFamily="34" charset="0"/>
              </a:rPr>
              <a:t>III  </a:t>
            </a:r>
            <a:r>
              <a:rPr lang="th-TH" sz="3800" b="1" kern="0" dirty="0">
                <a:latin typeface="AngsanaUPC" pitchFamily="18" charset="-34"/>
                <a:ea typeface="+mj-ea"/>
                <a:cs typeface="AngsanaUPC" pitchFamily="18" charset="-34"/>
                <a:sym typeface="Arial" pitchFamily="34" charset="0"/>
              </a:rPr>
              <a:t>ปฐมบทของนโยบายและยุทธศาสตร์การพัฒนาการอุดมศึกษา</a:t>
            </a:r>
            <a:endParaRPr lang="en-US" sz="3800" b="1" kern="0" dirty="0">
              <a:latin typeface="AngsanaUPC" pitchFamily="18" charset="-34"/>
              <a:ea typeface="+mj-ea"/>
              <a:cs typeface="AngsanaUPC" pitchFamily="18" charset="-34"/>
              <a:sym typeface="Arial" pitchFamily="34" charset="0"/>
            </a:endParaRPr>
          </a:p>
        </p:txBody>
      </p:sp>
      <p:sp>
        <p:nvSpPr>
          <p:cNvPr id="3077" name="TextBox 5"/>
          <p:cNvSpPr txBox="1">
            <a:spLocks noChangeArrowheads="1"/>
          </p:cNvSpPr>
          <p:nvPr/>
        </p:nvSpPr>
        <p:spPr bwMode="auto">
          <a:xfrm>
            <a:off x="1614488" y="1428750"/>
            <a:ext cx="5815012" cy="1077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9pPr>
          </a:lstStyle>
          <a:p>
            <a:r>
              <a:rPr lang="th-TH" altLang="en-US" sz="3200" b="1">
                <a:latin typeface="AngsanaUPC" panose="02020603050405020304" pitchFamily="18" charset="-34"/>
                <a:cs typeface="AngsanaUPC" panose="02020603050405020304" pitchFamily="18" charset="-34"/>
              </a:rPr>
              <a:t>พ.ร.บ. การศึกษาแห่งชาติ พ.ศ. 2542</a:t>
            </a:r>
          </a:p>
          <a:p>
            <a:r>
              <a:rPr lang="th-TH" altLang="en-US" sz="3200" b="1">
                <a:latin typeface="AngsanaUPC" panose="02020603050405020304" pitchFamily="18" charset="-34"/>
                <a:cs typeface="AngsanaUPC" panose="02020603050405020304" pitchFamily="18" charset="-34"/>
              </a:rPr>
              <a:t>และที่แก้ไขเพิ่มเติม (ฉบับที่ 2) พ.ศ. 2545</a:t>
            </a:r>
            <a:endParaRPr lang="en-US" altLang="en-US" sz="3200" b="1">
              <a:latin typeface="AngsanaUPC" panose="02020603050405020304" pitchFamily="18" charset="-34"/>
              <a:cs typeface="AngsanaUPC" panose="02020603050405020304" pitchFamily="18" charset="-34"/>
            </a:endParaRPr>
          </a:p>
        </p:txBody>
      </p:sp>
      <p:sp>
        <p:nvSpPr>
          <p:cNvPr id="3078" name="TextBox 6"/>
          <p:cNvSpPr txBox="1">
            <a:spLocks noChangeArrowheads="1"/>
          </p:cNvSpPr>
          <p:nvPr/>
        </p:nvSpPr>
        <p:spPr bwMode="auto">
          <a:xfrm>
            <a:off x="2500313" y="2643188"/>
            <a:ext cx="6286500" cy="3324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9pPr>
          </a:lstStyle>
          <a:p>
            <a:r>
              <a:rPr lang="th-TH" altLang="en-US" sz="3000">
                <a:latin typeface="AngsanaUPC" panose="02020603050405020304" pitchFamily="18" charset="-34"/>
                <a:cs typeface="AngsanaUPC" panose="02020603050405020304" pitchFamily="18" charset="-34"/>
              </a:rPr>
              <a:t>มาตรา 36 ให้สถานศึกษาของรัฐที่จัดการศึกษาระดับปริญญา</a:t>
            </a:r>
            <a:r>
              <a:rPr lang="th-TH" altLang="en-US" sz="3000" b="1" u="sng">
                <a:latin typeface="AngsanaUPC" panose="02020603050405020304" pitchFamily="18" charset="-34"/>
                <a:cs typeface="AngsanaUPC" panose="02020603050405020304" pitchFamily="18" charset="-34"/>
              </a:rPr>
              <a:t>เป็นนิติบุคคล</a:t>
            </a:r>
            <a:r>
              <a:rPr lang="th-TH" altLang="en-US" sz="3000">
                <a:latin typeface="AngsanaUPC" panose="02020603050405020304" pitchFamily="18" charset="-34"/>
                <a:cs typeface="AngsanaUPC" panose="02020603050405020304" pitchFamily="18" charset="-34"/>
              </a:rPr>
              <a:t>...  อาจจัดเป็น</a:t>
            </a:r>
            <a:r>
              <a:rPr lang="th-TH" altLang="en-US" sz="3000" b="1" u="sng">
                <a:latin typeface="AngsanaUPC" panose="02020603050405020304" pitchFamily="18" charset="-34"/>
                <a:cs typeface="AngsanaUPC" panose="02020603050405020304" pitchFamily="18" charset="-34"/>
              </a:rPr>
              <a:t>ส่วนราชการ</a:t>
            </a:r>
            <a:r>
              <a:rPr lang="th-TH" altLang="en-US" sz="3000">
                <a:latin typeface="AngsanaUPC" panose="02020603050405020304" pitchFamily="18" charset="-34"/>
                <a:cs typeface="AngsanaUPC" panose="02020603050405020304" pitchFamily="18" charset="-34"/>
              </a:rPr>
              <a:t>หรือเป็น</a:t>
            </a:r>
            <a:r>
              <a:rPr lang="th-TH" altLang="en-US" sz="3000" b="1" u="sng">
                <a:latin typeface="AngsanaUPC" panose="02020603050405020304" pitchFamily="18" charset="-34"/>
                <a:cs typeface="AngsanaUPC" panose="02020603050405020304" pitchFamily="18" charset="-34"/>
              </a:rPr>
              <a:t>หน่วยงานในกำกับของรัฐ</a:t>
            </a:r>
            <a:r>
              <a:rPr lang="th-TH" altLang="en-US" sz="3000">
                <a:latin typeface="AngsanaUPC" panose="02020603050405020304" pitchFamily="18" charset="-34"/>
                <a:cs typeface="AngsanaUPC" panose="02020603050405020304" pitchFamily="18" charset="-34"/>
              </a:rPr>
              <a:t> ให้สถานศึกษาดังกล่าว</a:t>
            </a:r>
            <a:r>
              <a:rPr lang="th-TH" altLang="en-US" sz="3000" b="1" u="sng">
                <a:latin typeface="AngsanaUPC" panose="02020603050405020304" pitchFamily="18" charset="-34"/>
                <a:cs typeface="AngsanaUPC" panose="02020603050405020304" pitchFamily="18" charset="-34"/>
              </a:rPr>
              <a:t>ดำเนินกิจการได้โดยอิสระ</a:t>
            </a:r>
            <a:r>
              <a:rPr lang="th-TH" altLang="en-US" sz="3000">
                <a:latin typeface="AngsanaUPC" panose="02020603050405020304" pitchFamily="18" charset="-34"/>
                <a:cs typeface="AngsanaUPC" panose="02020603050405020304" pitchFamily="18" charset="-34"/>
              </a:rPr>
              <a:t>  </a:t>
            </a:r>
            <a:r>
              <a:rPr lang="th-TH" altLang="en-US" sz="3000" b="1" u="sng">
                <a:latin typeface="AngsanaUPC" panose="02020603050405020304" pitchFamily="18" charset="-34"/>
                <a:cs typeface="AngsanaUPC" panose="02020603050405020304" pitchFamily="18" charset="-34"/>
              </a:rPr>
              <a:t>สามารถพัฒนาระบบบริหารและการจัดการที่เป็นของตนเอง มีความคล่องตัว มีเสรีภาพทางวิชาการ อยู่ภายใต้การกำกับดูแลของสภาสถานศึกษา</a:t>
            </a:r>
            <a:r>
              <a:rPr lang="th-TH" altLang="en-US" sz="3000">
                <a:latin typeface="AngsanaUPC" panose="02020603050405020304" pitchFamily="18" charset="-34"/>
                <a:cs typeface="AngsanaUPC" panose="02020603050405020304" pitchFamily="18" charset="-34"/>
              </a:rPr>
              <a:t> ตามกฎหมายว่าด้วยการจัดตั้งสถานศึกษานั้นๆ</a:t>
            </a:r>
            <a:endParaRPr lang="en-US" altLang="en-US" sz="3000">
              <a:latin typeface="AngsanaUPC" panose="02020603050405020304" pitchFamily="18" charset="-34"/>
              <a:cs typeface="AngsanaUPC" panose="02020603050405020304" pitchFamily="18" charset="-34"/>
            </a:endParaRPr>
          </a:p>
        </p:txBody>
      </p:sp>
      <p:sp>
        <p:nvSpPr>
          <p:cNvPr id="8" name="Text Box 9"/>
          <p:cNvSpPr txBox="1">
            <a:spLocks noChangeArrowheads="1"/>
          </p:cNvSpPr>
          <p:nvPr/>
        </p:nvSpPr>
        <p:spPr bwMode="auto">
          <a:xfrm>
            <a:off x="8591550" y="6445250"/>
            <a:ext cx="284163" cy="33655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>
              <a:lnSpc>
                <a:spcPts val="1900"/>
              </a:lnSpc>
              <a:spcBef>
                <a:spcPts val="300"/>
              </a:spcBef>
              <a:defRPr/>
            </a:pPr>
            <a:r>
              <a:rPr lang="th-TH" sz="1600" b="1" dirty="0">
                <a:solidFill>
                  <a:schemeClr val="tx1"/>
                </a:solidFill>
                <a:latin typeface="AngsanaUPC" pitchFamily="18" charset="-34"/>
                <a:cs typeface="JasmineUPC" pitchFamily="18" charset="-34"/>
              </a:rPr>
              <a:t>6</a:t>
            </a:r>
          </a:p>
        </p:txBody>
      </p:sp>
      <p:sp>
        <p:nvSpPr>
          <p:cNvPr id="9" name="Bent-Up Arrow 8"/>
          <p:cNvSpPr/>
          <p:nvPr/>
        </p:nvSpPr>
        <p:spPr bwMode="auto">
          <a:xfrm rot="5400000">
            <a:off x="821505" y="1393016"/>
            <a:ext cx="857256" cy="642942"/>
          </a:xfrm>
          <a:prstGeom prst="bentUpArrow">
            <a:avLst>
              <a:gd name="adj1" fmla="val 19311"/>
              <a:gd name="adj2" fmla="val 25000"/>
              <a:gd name="adj3" fmla="val 25000"/>
            </a:avLst>
          </a:prstGeom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>
              <a:defRPr/>
            </a:pPr>
            <a:endParaRPr lang="en-US"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10" name="Bent-Up Arrow 9"/>
          <p:cNvSpPr/>
          <p:nvPr/>
        </p:nvSpPr>
        <p:spPr bwMode="auto">
          <a:xfrm rot="5400000">
            <a:off x="1821656" y="2464594"/>
            <a:ext cx="642938" cy="571500"/>
          </a:xfrm>
          <a:prstGeom prst="bentUpArrow">
            <a:avLst>
              <a:gd name="adj1" fmla="val 19311"/>
              <a:gd name="adj2" fmla="val 25000"/>
              <a:gd name="adj3" fmla="val 25000"/>
            </a:avLst>
          </a:prstGeom>
          <a:ln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>
              <a:defRPr/>
            </a:pPr>
            <a:endParaRPr lang="en-US">
              <a:solidFill>
                <a:schemeClr val="tx1"/>
              </a:solidFill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6" dur="5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5" dur="5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7" grpId="0"/>
      <p:bldP spid="307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Box 2"/>
          <p:cNvSpPr txBox="1">
            <a:spLocks noChangeArrowheads="1"/>
          </p:cNvSpPr>
          <p:nvPr/>
        </p:nvSpPr>
        <p:spPr bwMode="auto">
          <a:xfrm>
            <a:off x="1357313" y="1500188"/>
            <a:ext cx="757237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9pPr>
          </a:lstStyle>
          <a:p>
            <a:r>
              <a:rPr lang="th-TH" altLang="en-US" sz="3200" b="1">
                <a:latin typeface="AngsanaUPC" panose="02020603050405020304" pitchFamily="18" charset="-34"/>
                <a:cs typeface="AngsanaUPC" panose="02020603050405020304" pitchFamily="18" charset="-34"/>
              </a:rPr>
              <a:t>กรอบแผนอุดมศึกษาระยะยาว 15 ปี ฉบับที่ 2  (พ.ศ. 2551-2565) </a:t>
            </a:r>
            <a:endParaRPr lang="en-US" altLang="en-US" sz="3200" b="1">
              <a:latin typeface="AngsanaUPC" panose="02020603050405020304" pitchFamily="18" charset="-34"/>
              <a:cs typeface="AngsanaUPC" panose="02020603050405020304" pitchFamily="18" charset="-34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714625" y="2286000"/>
            <a:ext cx="4071938" cy="55403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th-TH" sz="3000" b="1" dirty="0">
                <a:latin typeface="AngsanaUPC" pitchFamily="18" charset="-34"/>
                <a:cs typeface="AngsanaUPC" pitchFamily="18" charset="-34"/>
              </a:rPr>
              <a:t>การกระจายอำนาจการปกครอง</a:t>
            </a:r>
            <a:endParaRPr lang="en-US" sz="3000" b="1" dirty="0"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714625" y="2928938"/>
            <a:ext cx="4286250" cy="101600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th-TH" sz="3000" b="1" dirty="0" err="1">
                <a:latin typeface="AngsanaUPC" pitchFamily="18" charset="-34"/>
                <a:cs typeface="AngsanaUPC" pitchFamily="18" charset="-34"/>
              </a:rPr>
              <a:t>ธรรมาภิ</a:t>
            </a:r>
            <a:r>
              <a:rPr lang="th-TH" sz="3000" b="1" dirty="0">
                <a:latin typeface="AngsanaUPC" pitchFamily="18" charset="-34"/>
                <a:cs typeface="AngsanaUPC" pitchFamily="18" charset="-34"/>
              </a:rPr>
              <a:t>บาลและการบริหารจัดการ</a:t>
            </a:r>
            <a:r>
              <a:rPr lang="en-US" sz="3000" b="1" dirty="0">
                <a:latin typeface="AngsanaUPC" pitchFamily="18" charset="-34"/>
                <a:cs typeface="AngsanaUPC" pitchFamily="18" charset="-34"/>
              </a:rPr>
              <a:t>: </a:t>
            </a:r>
            <a:endParaRPr lang="th-TH" sz="3000" b="1" dirty="0">
              <a:latin typeface="AngsanaUPC" pitchFamily="18" charset="-34"/>
              <a:cs typeface="AngsanaUPC" pitchFamily="18" charset="-34"/>
            </a:endParaRPr>
          </a:p>
          <a:p>
            <a:pPr>
              <a:defRPr/>
            </a:pPr>
            <a:r>
              <a:rPr lang="th-TH" sz="3000" b="1" dirty="0">
                <a:latin typeface="AngsanaUPC" pitchFamily="18" charset="-34"/>
                <a:cs typeface="AngsanaUPC" pitchFamily="18" charset="-34"/>
              </a:rPr>
              <a:t>สภาและผู้บริหารสถาบันอุดมศึกษา</a:t>
            </a:r>
            <a:endParaRPr lang="en-US" sz="3000" b="1" dirty="0"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714625" y="4071938"/>
            <a:ext cx="5786438" cy="55403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th-TH" sz="3000" b="1" dirty="0">
                <a:latin typeface="AngsanaUPC" pitchFamily="18" charset="-34"/>
                <a:cs typeface="AngsanaUPC" pitchFamily="18" charset="-34"/>
              </a:rPr>
              <a:t>การพัฒนาขีดความสามารถในการแข่งขันของประเทศ</a:t>
            </a:r>
            <a:endParaRPr lang="en-US" sz="3000" b="1" dirty="0"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714625" y="4714875"/>
            <a:ext cx="2214563" cy="55403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th-TH" sz="3000" b="1" dirty="0">
                <a:latin typeface="AngsanaUPC" pitchFamily="18" charset="-34"/>
                <a:cs typeface="AngsanaUPC" pitchFamily="18" charset="-34"/>
              </a:rPr>
              <a:t>การเงินอุดมศึกษา</a:t>
            </a:r>
            <a:endParaRPr lang="en-US" sz="3000" b="1" dirty="0"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714625" y="5375275"/>
            <a:ext cx="3286125" cy="55403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th-TH" sz="3000" b="1" dirty="0">
                <a:latin typeface="AngsanaUPC" pitchFamily="18" charset="-34"/>
                <a:cs typeface="AngsanaUPC" pitchFamily="18" charset="-34"/>
              </a:rPr>
              <a:t>การพัฒนาบุคลากรอุดมศึกษา</a:t>
            </a:r>
            <a:endParaRPr lang="en-US" sz="3000" b="1" dirty="0"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714625" y="6000750"/>
            <a:ext cx="2357438" cy="55403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th-TH" sz="3000" b="1" dirty="0">
                <a:latin typeface="AngsanaUPC" pitchFamily="18" charset="-34"/>
                <a:cs typeface="AngsanaUPC" pitchFamily="18" charset="-34"/>
              </a:rPr>
              <a:t>เครือข่ายอุดมศึกษา</a:t>
            </a:r>
            <a:endParaRPr lang="en-US" sz="3000" b="1" dirty="0"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10" name="Text Box 9"/>
          <p:cNvSpPr txBox="1">
            <a:spLocks noChangeArrowheads="1"/>
          </p:cNvSpPr>
          <p:nvPr/>
        </p:nvSpPr>
        <p:spPr bwMode="auto">
          <a:xfrm>
            <a:off x="8763000" y="6445250"/>
            <a:ext cx="284163" cy="33655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>
              <a:lnSpc>
                <a:spcPts val="1900"/>
              </a:lnSpc>
              <a:spcBef>
                <a:spcPts val="300"/>
              </a:spcBef>
              <a:defRPr/>
            </a:pPr>
            <a:r>
              <a:rPr lang="th-TH" sz="1600" b="1" dirty="0">
                <a:solidFill>
                  <a:schemeClr val="tx1"/>
                </a:solidFill>
                <a:latin typeface="AngsanaUPC" pitchFamily="18" charset="-34"/>
                <a:cs typeface="JasmineUPC" pitchFamily="18" charset="-34"/>
              </a:rPr>
              <a:t>7</a:t>
            </a:r>
          </a:p>
        </p:txBody>
      </p:sp>
      <p:sp>
        <p:nvSpPr>
          <p:cNvPr id="12" name="Bent-Up Arrow 11"/>
          <p:cNvSpPr/>
          <p:nvPr/>
        </p:nvSpPr>
        <p:spPr bwMode="auto">
          <a:xfrm rot="5400000">
            <a:off x="642910" y="1214422"/>
            <a:ext cx="785818" cy="642942"/>
          </a:xfrm>
          <a:prstGeom prst="bentUpArrow">
            <a:avLst>
              <a:gd name="adj1" fmla="val 19311"/>
              <a:gd name="adj2" fmla="val 25000"/>
              <a:gd name="adj3" fmla="val 25000"/>
            </a:avLst>
          </a:prstGeom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>
              <a:defRPr/>
            </a:pPr>
            <a:endParaRPr lang="en-US"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13" name="Bent-Up Arrow 12"/>
          <p:cNvSpPr/>
          <p:nvPr/>
        </p:nvSpPr>
        <p:spPr bwMode="auto">
          <a:xfrm rot="5400000">
            <a:off x="785813" y="2928938"/>
            <a:ext cx="2428875" cy="714375"/>
          </a:xfrm>
          <a:prstGeom prst="bentUpArrow">
            <a:avLst>
              <a:gd name="adj1" fmla="val 22156"/>
              <a:gd name="adj2" fmla="val 27489"/>
              <a:gd name="adj3" fmla="val 21445"/>
            </a:avLst>
          </a:prstGeom>
          <a:ln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>
              <a:defRPr/>
            </a:pPr>
            <a:endParaRPr lang="en-US">
              <a:solidFill>
                <a:schemeClr val="tx1"/>
              </a:solidFill>
              <a:latin typeface="Arial" pitchFamily="34" charset="0"/>
            </a:endParaRPr>
          </a:p>
        </p:txBody>
      </p:sp>
      <p:grpSp>
        <p:nvGrpSpPr>
          <p:cNvPr id="2" name="Group 20"/>
          <p:cNvGrpSpPr>
            <a:grpSpLocks/>
          </p:cNvGrpSpPr>
          <p:nvPr/>
        </p:nvGrpSpPr>
        <p:grpSpPr bwMode="auto">
          <a:xfrm>
            <a:off x="2357438" y="2428875"/>
            <a:ext cx="357187" cy="4000500"/>
            <a:chOff x="2357422" y="2428868"/>
            <a:chExt cx="357190" cy="4000528"/>
          </a:xfrm>
        </p:grpSpPr>
        <p:sp>
          <p:nvSpPr>
            <p:cNvPr id="14" name="Rectangle 13"/>
            <p:cNvSpPr/>
            <p:nvPr/>
          </p:nvSpPr>
          <p:spPr bwMode="auto">
            <a:xfrm>
              <a:off x="2357422" y="2500306"/>
              <a:ext cx="71438" cy="3857652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en-US">
                <a:solidFill>
                  <a:schemeClr val="tx1"/>
                </a:solidFill>
                <a:latin typeface="Arial" pitchFamily="34" charset="0"/>
              </a:endParaRPr>
            </a:p>
          </p:txBody>
        </p:sp>
        <p:sp>
          <p:nvSpPr>
            <p:cNvPr id="15" name="Right Arrow 14"/>
            <p:cNvSpPr/>
            <p:nvPr/>
          </p:nvSpPr>
          <p:spPr bwMode="auto">
            <a:xfrm>
              <a:off x="2357422" y="2428868"/>
              <a:ext cx="357190" cy="285752"/>
            </a:xfrm>
            <a:prstGeom prst="rightArrow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en-US">
                <a:solidFill>
                  <a:schemeClr val="tx1"/>
                </a:solidFill>
                <a:latin typeface="Arial" pitchFamily="34" charset="0"/>
              </a:endParaRPr>
            </a:p>
          </p:txBody>
        </p:sp>
        <p:sp>
          <p:nvSpPr>
            <p:cNvPr id="16" name="Right Arrow 15"/>
            <p:cNvSpPr/>
            <p:nvPr/>
          </p:nvSpPr>
          <p:spPr bwMode="auto">
            <a:xfrm>
              <a:off x="2357422" y="3143248"/>
              <a:ext cx="357190" cy="285752"/>
            </a:xfrm>
            <a:prstGeom prst="rightArrow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en-US">
                <a:solidFill>
                  <a:schemeClr val="tx1"/>
                </a:solidFill>
                <a:latin typeface="Arial" pitchFamily="34" charset="0"/>
              </a:endParaRPr>
            </a:p>
          </p:txBody>
        </p:sp>
        <p:sp>
          <p:nvSpPr>
            <p:cNvPr id="17" name="Right Arrow 16"/>
            <p:cNvSpPr/>
            <p:nvPr/>
          </p:nvSpPr>
          <p:spPr bwMode="auto">
            <a:xfrm>
              <a:off x="2357422" y="4214818"/>
              <a:ext cx="357190" cy="285752"/>
            </a:xfrm>
            <a:prstGeom prst="rightArrow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en-US">
                <a:solidFill>
                  <a:schemeClr val="tx1"/>
                </a:solidFill>
                <a:latin typeface="Arial" pitchFamily="34" charset="0"/>
              </a:endParaRPr>
            </a:p>
          </p:txBody>
        </p:sp>
        <p:sp>
          <p:nvSpPr>
            <p:cNvPr id="18" name="Right Arrow 17"/>
            <p:cNvSpPr/>
            <p:nvPr/>
          </p:nvSpPr>
          <p:spPr bwMode="auto">
            <a:xfrm>
              <a:off x="2357422" y="4857760"/>
              <a:ext cx="357190" cy="285752"/>
            </a:xfrm>
            <a:prstGeom prst="rightArrow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en-US">
                <a:solidFill>
                  <a:schemeClr val="tx1"/>
                </a:solidFill>
                <a:latin typeface="Arial" pitchFamily="34" charset="0"/>
              </a:endParaRPr>
            </a:p>
          </p:txBody>
        </p:sp>
        <p:sp>
          <p:nvSpPr>
            <p:cNvPr id="19" name="Right Arrow 18"/>
            <p:cNvSpPr/>
            <p:nvPr/>
          </p:nvSpPr>
          <p:spPr bwMode="auto">
            <a:xfrm>
              <a:off x="2357422" y="5500702"/>
              <a:ext cx="357190" cy="285752"/>
            </a:xfrm>
            <a:prstGeom prst="rightArrow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en-US">
                <a:solidFill>
                  <a:schemeClr val="tx1"/>
                </a:solidFill>
                <a:latin typeface="Arial" pitchFamily="34" charset="0"/>
              </a:endParaRPr>
            </a:p>
          </p:txBody>
        </p:sp>
        <p:sp>
          <p:nvSpPr>
            <p:cNvPr id="20" name="Right Arrow 19"/>
            <p:cNvSpPr/>
            <p:nvPr/>
          </p:nvSpPr>
          <p:spPr bwMode="auto">
            <a:xfrm>
              <a:off x="2357422" y="6143644"/>
              <a:ext cx="357190" cy="285752"/>
            </a:xfrm>
            <a:prstGeom prst="rightArrow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en-US">
                <a:solidFill>
                  <a:schemeClr val="tx1"/>
                </a:solidFill>
                <a:latin typeface="Arial" pitchFamily="34" charset="0"/>
              </a:endParaRPr>
            </a:p>
          </p:txBody>
        </p:sp>
      </p:grpSp>
      <p:sp>
        <p:nvSpPr>
          <p:cNvPr id="21" name="Title 1"/>
          <p:cNvSpPr txBox="1">
            <a:spLocks/>
          </p:cNvSpPr>
          <p:nvPr/>
        </p:nvSpPr>
        <p:spPr bwMode="auto">
          <a:xfrm>
            <a:off x="142875" y="357188"/>
            <a:ext cx="8823325" cy="85725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en-US" sz="3800" b="1" kern="0" dirty="0">
                <a:latin typeface="AngsanaUPC" pitchFamily="18" charset="-34"/>
                <a:ea typeface="+mj-ea"/>
                <a:cs typeface="AngsanaUPC" pitchFamily="18" charset="-34"/>
                <a:sym typeface="Arial" pitchFamily="34" charset="0"/>
              </a:rPr>
              <a:t>III  </a:t>
            </a:r>
            <a:r>
              <a:rPr lang="th-TH" sz="3800" b="1" kern="0" dirty="0">
                <a:latin typeface="AngsanaUPC" pitchFamily="18" charset="-34"/>
                <a:ea typeface="+mj-ea"/>
                <a:cs typeface="AngsanaUPC" pitchFamily="18" charset="-34"/>
                <a:sym typeface="Arial" pitchFamily="34" charset="0"/>
              </a:rPr>
              <a:t>ปฐมบทของนโยบายและยุทธศาสตร์การพัฒนาการอุดมศึกษา</a:t>
            </a:r>
            <a:endParaRPr lang="en-US" sz="3800" b="1" kern="0" dirty="0">
              <a:latin typeface="AngsanaUPC" pitchFamily="18" charset="-34"/>
              <a:ea typeface="+mj-ea"/>
              <a:cs typeface="AngsanaUPC" pitchFamily="18" charset="-34"/>
              <a:sym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1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8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2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8" grpId="0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 txBox="1">
            <a:spLocks/>
          </p:cNvSpPr>
          <p:nvPr/>
        </p:nvSpPr>
        <p:spPr bwMode="auto">
          <a:xfrm>
            <a:off x="142875" y="1857375"/>
            <a:ext cx="2143125" cy="2786063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en-US" sz="3200" b="1" kern="0" dirty="0">
                <a:latin typeface="AngsanaUPC" pitchFamily="18" charset="-34"/>
                <a:ea typeface="+mj-ea"/>
                <a:cs typeface="+mj-cs"/>
                <a:sym typeface="Arial" pitchFamily="34" charset="0"/>
              </a:rPr>
              <a:t>IV  </a:t>
            </a:r>
            <a:r>
              <a:rPr lang="th-TH" sz="3200" b="1" kern="0" dirty="0">
                <a:latin typeface="AngsanaUPC" pitchFamily="18" charset="-34"/>
                <a:ea typeface="+mj-ea"/>
                <a:cs typeface="+mj-cs"/>
                <a:sym typeface="Arial" pitchFamily="34" charset="0"/>
              </a:rPr>
              <a:t/>
            </a:r>
            <a:br>
              <a:rPr lang="th-TH" sz="3200" b="1" kern="0" dirty="0">
                <a:latin typeface="AngsanaUPC" pitchFamily="18" charset="-34"/>
                <a:ea typeface="+mj-ea"/>
                <a:cs typeface="+mj-cs"/>
                <a:sym typeface="Arial" pitchFamily="34" charset="0"/>
              </a:rPr>
            </a:br>
            <a:r>
              <a:rPr lang="th-TH" sz="3200" b="1" kern="0" dirty="0">
                <a:latin typeface="AngsanaUPC" pitchFamily="18" charset="-34"/>
                <a:ea typeface="+mj-ea"/>
                <a:cs typeface="+mj-cs"/>
                <a:sym typeface="Arial" pitchFamily="34" charset="0"/>
              </a:rPr>
              <a:t>การพัฒนา</a:t>
            </a:r>
            <a:br>
              <a:rPr lang="th-TH" sz="3200" b="1" kern="0" dirty="0">
                <a:latin typeface="AngsanaUPC" pitchFamily="18" charset="-34"/>
                <a:ea typeface="+mj-ea"/>
                <a:cs typeface="+mj-cs"/>
                <a:sym typeface="Arial" pitchFamily="34" charset="0"/>
              </a:rPr>
            </a:br>
            <a:r>
              <a:rPr lang="th-TH" sz="3200" b="1" kern="0" dirty="0">
                <a:latin typeface="+mj-lt"/>
                <a:ea typeface="+mj-ea"/>
                <a:cs typeface="+mj-cs"/>
                <a:sym typeface="Arial" pitchFamily="34" charset="0"/>
              </a:rPr>
              <a:t>การบริหารสถาบันอุดมศึกษา</a:t>
            </a:r>
            <a:br>
              <a:rPr lang="th-TH" sz="3200" b="1" kern="0" dirty="0">
                <a:latin typeface="+mj-lt"/>
                <a:ea typeface="+mj-ea"/>
                <a:cs typeface="+mj-cs"/>
                <a:sym typeface="Arial" pitchFamily="34" charset="0"/>
              </a:rPr>
            </a:br>
            <a:r>
              <a:rPr lang="th-TH" sz="3200" b="1" kern="0" dirty="0">
                <a:latin typeface="+mj-lt"/>
                <a:ea typeface="+mj-ea"/>
                <a:cs typeface="+mj-cs"/>
                <a:sym typeface="Arial" pitchFamily="34" charset="0"/>
              </a:rPr>
              <a:t>ตามปฐมบท</a:t>
            </a:r>
            <a:endParaRPr lang="en-US" sz="3200" b="1" kern="0" dirty="0">
              <a:latin typeface="+mj-lt"/>
              <a:ea typeface="+mj-ea"/>
              <a:cs typeface="+mj-cs"/>
              <a:sym typeface="Arial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786063" y="571500"/>
            <a:ext cx="2000250" cy="954088"/>
          </a:xfrm>
          <a:prstGeom prst="rect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th-TH" sz="2800" b="1" dirty="0" err="1">
                <a:latin typeface="AngsanaUPC" pitchFamily="18" charset="-34"/>
                <a:cs typeface="+mj-cs"/>
              </a:rPr>
              <a:t>ธรรมาภิ</a:t>
            </a:r>
            <a:r>
              <a:rPr lang="th-TH" sz="2800" b="1" dirty="0">
                <a:latin typeface="AngsanaUPC" pitchFamily="18" charset="-34"/>
                <a:cs typeface="+mj-cs"/>
              </a:rPr>
              <a:t>บาลและการบริหารจัดการ</a:t>
            </a:r>
            <a:endParaRPr lang="en-US" sz="2800" b="1" dirty="0">
              <a:latin typeface="AngsanaUPC" pitchFamily="18" charset="-34"/>
              <a:cs typeface="+mj-cs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786063" y="2571750"/>
            <a:ext cx="1785937" cy="1384300"/>
          </a:xfrm>
          <a:prstGeom prst="rect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th-TH" sz="2800" b="1" dirty="0">
                <a:latin typeface="AngsanaUPC" pitchFamily="18" charset="-34"/>
                <a:cs typeface="+mj-cs"/>
              </a:rPr>
              <a:t>การพัฒนาขีดความสามารถในการแข่งขัน</a:t>
            </a:r>
            <a:endParaRPr lang="en-US" sz="2800" b="1" dirty="0">
              <a:latin typeface="AngsanaUPC" pitchFamily="18" charset="-34"/>
              <a:cs typeface="+mj-cs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786063" y="5143500"/>
            <a:ext cx="2000250" cy="954088"/>
          </a:xfrm>
          <a:prstGeom prst="rect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th-TH" sz="2800" b="1" dirty="0">
                <a:latin typeface="AngsanaUPC" pitchFamily="18" charset="-34"/>
                <a:cs typeface="+mj-cs"/>
              </a:rPr>
              <a:t>การพัฒนาบุคลากร</a:t>
            </a:r>
          </a:p>
          <a:p>
            <a:pPr>
              <a:defRPr/>
            </a:pPr>
            <a:r>
              <a:rPr lang="th-TH" sz="2800" b="1" dirty="0">
                <a:latin typeface="AngsanaUPC" pitchFamily="18" charset="-34"/>
                <a:cs typeface="+mj-cs"/>
              </a:rPr>
              <a:t>อุดมศึกษา</a:t>
            </a:r>
            <a:endParaRPr lang="en-US" sz="2800" b="1" dirty="0">
              <a:latin typeface="AngsanaUPC" pitchFamily="18" charset="-34"/>
              <a:cs typeface="+mj-cs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143500" y="52388"/>
            <a:ext cx="2786063" cy="733425"/>
          </a:xfrm>
          <a:prstGeom prst="rect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lnSpc>
                <a:spcPts val="2500"/>
              </a:lnSpc>
              <a:defRPr/>
            </a:pPr>
            <a:r>
              <a:rPr lang="th-TH" sz="2400" b="1" dirty="0">
                <a:latin typeface="AngsanaUPC" pitchFamily="18" charset="-34"/>
                <a:cs typeface="+mj-cs"/>
              </a:rPr>
              <a:t>การปฏิรูปการดำเนินงานของ</a:t>
            </a:r>
          </a:p>
          <a:p>
            <a:pPr>
              <a:lnSpc>
                <a:spcPts val="2500"/>
              </a:lnSpc>
              <a:defRPr/>
            </a:pPr>
            <a:r>
              <a:rPr lang="th-TH" sz="2400" b="1" dirty="0">
                <a:latin typeface="AngsanaUPC" pitchFamily="18" charset="-34"/>
                <a:cs typeface="+mj-cs"/>
              </a:rPr>
              <a:t>สภาสถาบันอุดมศึกษา</a:t>
            </a:r>
            <a:endParaRPr lang="en-US" sz="2400" b="1" dirty="0">
              <a:latin typeface="AngsanaUPC" pitchFamily="18" charset="-34"/>
              <a:cs typeface="+mj-cs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143500" y="857250"/>
            <a:ext cx="2500313" cy="461963"/>
          </a:xfrm>
          <a:prstGeom prst="rect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th-TH" sz="2400" b="1" dirty="0">
                <a:latin typeface="AngsanaUPC" pitchFamily="18" charset="-34"/>
                <a:cs typeface="+mj-cs"/>
              </a:rPr>
              <a:t>การปฏิรูปการบริหารจัดการ</a:t>
            </a:r>
            <a:endParaRPr lang="en-US" sz="2400" b="1" dirty="0">
              <a:latin typeface="AngsanaUPC" pitchFamily="18" charset="-34"/>
              <a:cs typeface="+mj-cs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143500" y="1468438"/>
            <a:ext cx="1785938" cy="746125"/>
          </a:xfrm>
          <a:prstGeom prst="rect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lnSpc>
                <a:spcPts val="2500"/>
              </a:lnSpc>
              <a:defRPr/>
            </a:pPr>
            <a:r>
              <a:rPr lang="th-TH" sz="2400" b="1" dirty="0">
                <a:latin typeface="AngsanaUPC" pitchFamily="18" charset="-34"/>
                <a:cs typeface="+mj-cs"/>
              </a:rPr>
              <a:t>การพัฒนาผู้บริหารสถาบันอุดมศึกษา</a:t>
            </a:r>
            <a:endParaRPr lang="en-US" sz="2400" b="1" dirty="0">
              <a:latin typeface="AngsanaUPC" pitchFamily="18" charset="-34"/>
              <a:cs typeface="+mj-cs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7286625" y="1314450"/>
            <a:ext cx="1285875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th-TH" sz="2000" b="1" dirty="0">
                <a:latin typeface="AngsanaUPC" pitchFamily="18" charset="-34"/>
                <a:ea typeface="宋体" charset="-122"/>
                <a:cs typeface="+mj-cs"/>
              </a:rPr>
              <a:t>อธิการบดี</a:t>
            </a:r>
            <a:endParaRPr lang="en-US" sz="2000" b="1" dirty="0">
              <a:latin typeface="AngsanaUPC" pitchFamily="18" charset="-34"/>
              <a:ea typeface="宋体" charset="-122"/>
              <a:cs typeface="+mj-cs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7286625" y="1671638"/>
            <a:ext cx="1857375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th-TH" sz="2000" b="1" dirty="0">
                <a:latin typeface="AngsanaUPC" pitchFamily="18" charset="-34"/>
                <a:ea typeface="宋体" charset="-122"/>
                <a:cs typeface="+mj-cs"/>
              </a:rPr>
              <a:t>คณบดี หัวหน้าภาค</a:t>
            </a:r>
            <a:endParaRPr lang="en-US" sz="2000" b="1" dirty="0">
              <a:latin typeface="AngsanaUPC" pitchFamily="18" charset="-34"/>
              <a:ea typeface="宋体" charset="-122"/>
              <a:cs typeface="+mj-cs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7286625" y="2071688"/>
            <a:ext cx="1857375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th-TH" sz="2000" b="1" dirty="0">
                <a:latin typeface="AngsanaUPC" pitchFamily="18" charset="-34"/>
                <a:ea typeface="宋体" charset="-122"/>
                <a:cs typeface="+mj-cs"/>
              </a:rPr>
              <a:t>ผู้บริหารสายสนับสนุน</a:t>
            </a:r>
            <a:endParaRPr lang="en-US" sz="2000" b="1" dirty="0">
              <a:latin typeface="AngsanaUPC" pitchFamily="18" charset="-34"/>
              <a:ea typeface="宋体" charset="-122"/>
              <a:cs typeface="+mj-cs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5143500" y="2500313"/>
            <a:ext cx="3357563" cy="461962"/>
          </a:xfrm>
          <a:prstGeom prst="rect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th-TH" sz="2400" b="1" dirty="0">
                <a:latin typeface="AngsanaUPC" pitchFamily="18" charset="-34"/>
                <a:cs typeface="+mj-cs"/>
              </a:rPr>
              <a:t>การเสริมสร้างปัจจัยแห่งการพัฒนา</a:t>
            </a:r>
            <a:endParaRPr lang="en-US" sz="2400" b="1" dirty="0">
              <a:latin typeface="AngsanaUPC" pitchFamily="18" charset="-34"/>
              <a:cs typeface="+mj-cs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143500" y="3038475"/>
            <a:ext cx="3214688" cy="461963"/>
          </a:xfrm>
          <a:prstGeom prst="rect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th-TH" sz="2400" b="1" dirty="0">
                <a:latin typeface="AngsanaUPC" pitchFamily="18" charset="-34"/>
                <a:cs typeface="+mj-cs"/>
              </a:rPr>
              <a:t>การจัดการความรู้และการพัฒนาคน</a:t>
            </a:r>
            <a:endParaRPr lang="en-US" sz="2400" b="1" dirty="0">
              <a:latin typeface="AngsanaUPC" pitchFamily="18" charset="-34"/>
              <a:cs typeface="+mj-cs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5143500" y="3611563"/>
            <a:ext cx="3214688" cy="733425"/>
          </a:xfrm>
          <a:prstGeom prst="rect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lnSpc>
                <a:spcPts val="2500"/>
              </a:lnSpc>
              <a:defRPr/>
            </a:pPr>
            <a:r>
              <a:rPr lang="th-TH" sz="2400" b="1" dirty="0">
                <a:latin typeface="AngsanaUPC" pitchFamily="18" charset="-34"/>
                <a:cs typeface="+mj-cs"/>
              </a:rPr>
              <a:t>การดำรงมั่นในปณิธานและหลักการบริหาร</a:t>
            </a:r>
            <a:r>
              <a:rPr lang="en-US" sz="2400" b="1" dirty="0">
                <a:latin typeface="AngsanaUPC" pitchFamily="18" charset="-34"/>
                <a:cs typeface="+mj-cs"/>
              </a:rPr>
              <a:t>:</a:t>
            </a:r>
            <a:r>
              <a:rPr lang="th-TH" sz="2400" b="1" dirty="0">
                <a:latin typeface="AngsanaUPC" pitchFamily="18" charset="-34"/>
                <a:cs typeface="+mj-cs"/>
              </a:rPr>
              <a:t> </a:t>
            </a:r>
            <a:r>
              <a:rPr lang="th-TH" sz="2400" b="1" dirty="0" err="1">
                <a:latin typeface="AngsanaUPC" pitchFamily="18" charset="-34"/>
                <a:cs typeface="+mj-cs"/>
              </a:rPr>
              <a:t>อัตตาภิ</a:t>
            </a:r>
            <a:r>
              <a:rPr lang="th-TH" sz="2400" b="1" dirty="0">
                <a:latin typeface="AngsanaUPC" pitchFamily="18" charset="-34"/>
                <a:cs typeface="+mj-cs"/>
              </a:rPr>
              <a:t>บาลและ</a:t>
            </a:r>
            <a:r>
              <a:rPr lang="th-TH" sz="2400" b="1" dirty="0" err="1">
                <a:latin typeface="AngsanaUPC" pitchFamily="18" charset="-34"/>
                <a:cs typeface="+mj-cs"/>
              </a:rPr>
              <a:t>ธรรมาภิ</a:t>
            </a:r>
            <a:r>
              <a:rPr lang="th-TH" sz="2400" b="1" dirty="0">
                <a:latin typeface="AngsanaUPC" pitchFamily="18" charset="-34"/>
                <a:cs typeface="+mj-cs"/>
              </a:rPr>
              <a:t>บาล</a:t>
            </a:r>
            <a:endParaRPr lang="en-US" sz="2400" b="1" dirty="0">
              <a:latin typeface="AngsanaUPC" pitchFamily="18" charset="-34"/>
              <a:cs typeface="+mj-cs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5143500" y="4572000"/>
            <a:ext cx="1928813" cy="461963"/>
          </a:xfrm>
          <a:prstGeom prst="rect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th-TH" sz="2400" b="1" dirty="0">
                <a:latin typeface="AngsanaUPC" pitchFamily="18" charset="-34"/>
                <a:cs typeface="+mj-cs"/>
              </a:rPr>
              <a:t>การพัฒนาคณาจารย์</a:t>
            </a:r>
            <a:endParaRPr lang="en-US" sz="2400" b="1" dirty="0">
              <a:latin typeface="AngsanaUPC" pitchFamily="18" charset="-34"/>
              <a:cs typeface="+mj-cs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5143500" y="5110163"/>
            <a:ext cx="3000375" cy="461962"/>
          </a:xfrm>
          <a:prstGeom prst="rect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th-TH" sz="2400" b="1" dirty="0">
                <a:latin typeface="AngsanaUPC" pitchFamily="18" charset="-34"/>
                <a:cs typeface="+mj-cs"/>
              </a:rPr>
              <a:t>การพัฒนาบุคลากรสายสนับสนุน</a:t>
            </a:r>
            <a:endParaRPr lang="en-US" sz="2400" b="1" dirty="0">
              <a:latin typeface="AngsanaUPC" pitchFamily="18" charset="-34"/>
              <a:cs typeface="+mj-cs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5143500" y="5681663"/>
            <a:ext cx="3000375" cy="461962"/>
          </a:xfrm>
          <a:prstGeom prst="rect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th-TH" sz="2400" b="1" dirty="0">
                <a:latin typeface="AngsanaUPC" pitchFamily="18" charset="-34"/>
                <a:cs typeface="+mj-cs"/>
              </a:rPr>
              <a:t>การพัฒนาภาวะผู้นำ</a:t>
            </a:r>
            <a:endParaRPr lang="en-US" sz="2400" b="1" dirty="0">
              <a:latin typeface="AngsanaUPC" pitchFamily="18" charset="-34"/>
              <a:cs typeface="+mj-cs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5143500" y="6253163"/>
            <a:ext cx="3000375" cy="461962"/>
          </a:xfrm>
          <a:prstGeom prst="rect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th-TH" sz="2400" b="1" dirty="0">
                <a:latin typeface="AngsanaUPC" pitchFamily="18" charset="-34"/>
                <a:cs typeface="+mj-cs"/>
              </a:rPr>
              <a:t>การพัฒนาความเป็นมืออาชีพ</a:t>
            </a:r>
            <a:endParaRPr lang="en-US" sz="2400" b="1" dirty="0">
              <a:latin typeface="AngsanaUPC" pitchFamily="18" charset="-34"/>
              <a:cs typeface="+mj-cs"/>
            </a:endParaRPr>
          </a:p>
        </p:txBody>
      </p:sp>
      <p:sp>
        <p:nvSpPr>
          <p:cNvPr id="30" name="Text Box 9"/>
          <p:cNvSpPr txBox="1">
            <a:spLocks noChangeArrowheads="1"/>
          </p:cNvSpPr>
          <p:nvPr/>
        </p:nvSpPr>
        <p:spPr bwMode="auto">
          <a:xfrm>
            <a:off x="8763000" y="6445250"/>
            <a:ext cx="284163" cy="33655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>
              <a:lnSpc>
                <a:spcPts val="1900"/>
              </a:lnSpc>
              <a:spcBef>
                <a:spcPts val="300"/>
              </a:spcBef>
              <a:defRPr/>
            </a:pPr>
            <a:r>
              <a:rPr lang="th-TH" sz="1600" b="1" dirty="0">
                <a:solidFill>
                  <a:schemeClr val="tx1"/>
                </a:solidFill>
                <a:latin typeface="AngsanaUPC" pitchFamily="18" charset="-34"/>
                <a:cs typeface="JasmineUPC" pitchFamily="18" charset="-34"/>
              </a:rPr>
              <a:t>8</a:t>
            </a:r>
          </a:p>
        </p:txBody>
      </p:sp>
      <p:grpSp>
        <p:nvGrpSpPr>
          <p:cNvPr id="2" name="Group 46"/>
          <p:cNvGrpSpPr>
            <a:grpSpLocks/>
          </p:cNvGrpSpPr>
          <p:nvPr/>
        </p:nvGrpSpPr>
        <p:grpSpPr bwMode="auto">
          <a:xfrm>
            <a:off x="2428875" y="928688"/>
            <a:ext cx="357188" cy="4857750"/>
            <a:chOff x="2285984" y="1285860"/>
            <a:chExt cx="357190" cy="4000528"/>
          </a:xfrm>
        </p:grpSpPr>
        <p:sp>
          <p:nvSpPr>
            <p:cNvPr id="32" name="Rectangle 31"/>
            <p:cNvSpPr/>
            <p:nvPr/>
          </p:nvSpPr>
          <p:spPr bwMode="auto">
            <a:xfrm>
              <a:off x="2285984" y="1357298"/>
              <a:ext cx="71438" cy="3857652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en-US">
                <a:solidFill>
                  <a:schemeClr val="tx1"/>
                </a:solidFill>
                <a:latin typeface="Arial" pitchFamily="34" charset="0"/>
              </a:endParaRPr>
            </a:p>
          </p:txBody>
        </p:sp>
        <p:sp>
          <p:nvSpPr>
            <p:cNvPr id="33" name="Right Arrow 32"/>
            <p:cNvSpPr/>
            <p:nvPr/>
          </p:nvSpPr>
          <p:spPr bwMode="auto">
            <a:xfrm>
              <a:off x="2285984" y="1285860"/>
              <a:ext cx="357190" cy="285752"/>
            </a:xfrm>
            <a:prstGeom prst="rightArrow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en-US">
                <a:solidFill>
                  <a:schemeClr val="tx1"/>
                </a:solidFill>
                <a:latin typeface="Arial" pitchFamily="34" charset="0"/>
              </a:endParaRPr>
            </a:p>
          </p:txBody>
        </p:sp>
        <p:sp>
          <p:nvSpPr>
            <p:cNvPr id="35" name="Right Arrow 34"/>
            <p:cNvSpPr/>
            <p:nvPr/>
          </p:nvSpPr>
          <p:spPr bwMode="auto">
            <a:xfrm>
              <a:off x="2285984" y="3071810"/>
              <a:ext cx="357190" cy="285752"/>
            </a:xfrm>
            <a:prstGeom prst="rightArrow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en-US">
                <a:solidFill>
                  <a:schemeClr val="tx1"/>
                </a:solidFill>
                <a:latin typeface="Arial" pitchFamily="34" charset="0"/>
              </a:endParaRPr>
            </a:p>
          </p:txBody>
        </p:sp>
        <p:sp>
          <p:nvSpPr>
            <p:cNvPr id="38" name="Right Arrow 37"/>
            <p:cNvSpPr/>
            <p:nvPr/>
          </p:nvSpPr>
          <p:spPr bwMode="auto">
            <a:xfrm>
              <a:off x="2285984" y="5000636"/>
              <a:ext cx="357190" cy="285752"/>
            </a:xfrm>
            <a:prstGeom prst="rightArrow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en-US">
                <a:solidFill>
                  <a:schemeClr val="tx1"/>
                </a:solidFill>
                <a:latin typeface="Arial" pitchFamily="34" charset="0"/>
              </a:endParaRPr>
            </a:p>
          </p:txBody>
        </p:sp>
      </p:grpSp>
      <p:grpSp>
        <p:nvGrpSpPr>
          <p:cNvPr id="3" name="Group 57"/>
          <p:cNvGrpSpPr>
            <a:grpSpLocks/>
          </p:cNvGrpSpPr>
          <p:nvPr/>
        </p:nvGrpSpPr>
        <p:grpSpPr bwMode="auto">
          <a:xfrm>
            <a:off x="4857750" y="214313"/>
            <a:ext cx="285750" cy="1571625"/>
            <a:chOff x="4500562" y="214290"/>
            <a:chExt cx="285752" cy="1785950"/>
          </a:xfrm>
        </p:grpSpPr>
        <p:sp>
          <p:nvSpPr>
            <p:cNvPr id="49" name="Rectangle 48"/>
            <p:cNvSpPr/>
            <p:nvPr/>
          </p:nvSpPr>
          <p:spPr bwMode="auto">
            <a:xfrm>
              <a:off x="4500562" y="285728"/>
              <a:ext cx="71438" cy="1643074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en-US">
                <a:solidFill>
                  <a:schemeClr val="tx1"/>
                </a:solidFill>
                <a:latin typeface="Arial" pitchFamily="34" charset="0"/>
              </a:endParaRPr>
            </a:p>
          </p:txBody>
        </p:sp>
        <p:sp>
          <p:nvSpPr>
            <p:cNvPr id="52" name="Right Arrow 51"/>
            <p:cNvSpPr/>
            <p:nvPr/>
          </p:nvSpPr>
          <p:spPr bwMode="auto">
            <a:xfrm>
              <a:off x="4500562" y="1785926"/>
              <a:ext cx="285752" cy="214314"/>
            </a:xfrm>
            <a:prstGeom prst="rightArrow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en-US">
                <a:solidFill>
                  <a:schemeClr val="tx1"/>
                </a:solidFill>
                <a:latin typeface="Arial" pitchFamily="34" charset="0"/>
              </a:endParaRPr>
            </a:p>
          </p:txBody>
        </p:sp>
        <p:sp>
          <p:nvSpPr>
            <p:cNvPr id="56" name="Right Arrow 55"/>
            <p:cNvSpPr/>
            <p:nvPr/>
          </p:nvSpPr>
          <p:spPr bwMode="auto">
            <a:xfrm>
              <a:off x="4500562" y="1142984"/>
              <a:ext cx="285752" cy="214314"/>
            </a:xfrm>
            <a:prstGeom prst="rightArrow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en-US">
                <a:solidFill>
                  <a:schemeClr val="tx1"/>
                </a:solidFill>
                <a:latin typeface="Arial" pitchFamily="34" charset="0"/>
              </a:endParaRPr>
            </a:p>
          </p:txBody>
        </p:sp>
        <p:sp>
          <p:nvSpPr>
            <p:cNvPr id="57" name="Right Arrow 56"/>
            <p:cNvSpPr/>
            <p:nvPr/>
          </p:nvSpPr>
          <p:spPr bwMode="auto">
            <a:xfrm>
              <a:off x="4500562" y="214290"/>
              <a:ext cx="285752" cy="214314"/>
            </a:xfrm>
            <a:prstGeom prst="rightArrow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en-US">
                <a:solidFill>
                  <a:schemeClr val="tx1"/>
                </a:solidFill>
                <a:latin typeface="Arial" pitchFamily="34" charset="0"/>
              </a:endParaRPr>
            </a:p>
          </p:txBody>
        </p:sp>
      </p:grpSp>
      <p:grpSp>
        <p:nvGrpSpPr>
          <p:cNvPr id="4" name="Group 64"/>
          <p:cNvGrpSpPr>
            <a:grpSpLocks/>
          </p:cNvGrpSpPr>
          <p:nvPr/>
        </p:nvGrpSpPr>
        <p:grpSpPr bwMode="auto">
          <a:xfrm>
            <a:off x="7000875" y="1428750"/>
            <a:ext cx="285750" cy="928688"/>
            <a:chOff x="6500826" y="1571612"/>
            <a:chExt cx="285752" cy="1000132"/>
          </a:xfrm>
        </p:grpSpPr>
        <p:sp>
          <p:nvSpPr>
            <p:cNvPr id="60" name="Rectangle 59"/>
            <p:cNvSpPr/>
            <p:nvPr/>
          </p:nvSpPr>
          <p:spPr bwMode="auto">
            <a:xfrm>
              <a:off x="6500826" y="1634646"/>
              <a:ext cx="71438" cy="86566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en-US">
                <a:solidFill>
                  <a:schemeClr val="tx1"/>
                </a:solidFill>
                <a:latin typeface="Arial" pitchFamily="34" charset="0"/>
              </a:endParaRPr>
            </a:p>
          </p:txBody>
        </p:sp>
        <p:sp>
          <p:nvSpPr>
            <p:cNvPr id="61" name="Right Arrow 60"/>
            <p:cNvSpPr/>
            <p:nvPr/>
          </p:nvSpPr>
          <p:spPr bwMode="auto">
            <a:xfrm>
              <a:off x="6500826" y="2428027"/>
              <a:ext cx="285752" cy="143717"/>
            </a:xfrm>
            <a:prstGeom prst="rightArrow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en-US">
                <a:solidFill>
                  <a:schemeClr val="tx1"/>
                </a:solidFill>
                <a:latin typeface="Arial" pitchFamily="34" charset="0"/>
              </a:endParaRPr>
            </a:p>
          </p:txBody>
        </p:sp>
        <p:sp>
          <p:nvSpPr>
            <p:cNvPr id="62" name="Right Arrow 61"/>
            <p:cNvSpPr/>
            <p:nvPr/>
          </p:nvSpPr>
          <p:spPr bwMode="auto">
            <a:xfrm>
              <a:off x="6500826" y="2000240"/>
              <a:ext cx="285752" cy="143717"/>
            </a:xfrm>
            <a:prstGeom prst="rightArrow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en-US">
                <a:solidFill>
                  <a:schemeClr val="tx1"/>
                </a:solidFill>
                <a:latin typeface="Arial" pitchFamily="34" charset="0"/>
              </a:endParaRPr>
            </a:p>
          </p:txBody>
        </p:sp>
        <p:sp>
          <p:nvSpPr>
            <p:cNvPr id="63" name="Right Arrow 62"/>
            <p:cNvSpPr/>
            <p:nvPr/>
          </p:nvSpPr>
          <p:spPr bwMode="auto">
            <a:xfrm>
              <a:off x="6500826" y="1571612"/>
              <a:ext cx="285752" cy="143717"/>
            </a:xfrm>
            <a:prstGeom prst="rightArrow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en-US">
                <a:solidFill>
                  <a:schemeClr val="tx1"/>
                </a:solidFill>
                <a:latin typeface="Arial" pitchFamily="34" charset="0"/>
              </a:endParaRPr>
            </a:p>
          </p:txBody>
        </p:sp>
      </p:grpSp>
      <p:grpSp>
        <p:nvGrpSpPr>
          <p:cNvPr id="5" name="Group 65"/>
          <p:cNvGrpSpPr>
            <a:grpSpLocks/>
          </p:cNvGrpSpPr>
          <p:nvPr/>
        </p:nvGrpSpPr>
        <p:grpSpPr bwMode="auto">
          <a:xfrm>
            <a:off x="4857750" y="2643188"/>
            <a:ext cx="285750" cy="1285875"/>
            <a:chOff x="6500826" y="1571612"/>
            <a:chExt cx="285752" cy="1000132"/>
          </a:xfrm>
        </p:grpSpPr>
        <p:sp>
          <p:nvSpPr>
            <p:cNvPr id="67" name="Rectangle 66"/>
            <p:cNvSpPr/>
            <p:nvPr/>
          </p:nvSpPr>
          <p:spPr bwMode="auto">
            <a:xfrm>
              <a:off x="6500826" y="1634646"/>
              <a:ext cx="71438" cy="86566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en-US">
                <a:solidFill>
                  <a:schemeClr val="tx1"/>
                </a:solidFill>
                <a:latin typeface="Arial" pitchFamily="34" charset="0"/>
              </a:endParaRPr>
            </a:p>
          </p:txBody>
        </p:sp>
        <p:sp>
          <p:nvSpPr>
            <p:cNvPr id="68" name="Right Arrow 67"/>
            <p:cNvSpPr/>
            <p:nvPr/>
          </p:nvSpPr>
          <p:spPr bwMode="auto">
            <a:xfrm>
              <a:off x="6500826" y="2428027"/>
              <a:ext cx="285752" cy="143717"/>
            </a:xfrm>
            <a:prstGeom prst="rightArrow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en-US">
                <a:solidFill>
                  <a:schemeClr val="tx1"/>
                </a:solidFill>
                <a:latin typeface="Arial" pitchFamily="34" charset="0"/>
              </a:endParaRPr>
            </a:p>
          </p:txBody>
        </p:sp>
        <p:sp>
          <p:nvSpPr>
            <p:cNvPr id="69" name="Right Arrow 68"/>
            <p:cNvSpPr/>
            <p:nvPr/>
          </p:nvSpPr>
          <p:spPr bwMode="auto">
            <a:xfrm>
              <a:off x="6500826" y="2000240"/>
              <a:ext cx="285752" cy="143717"/>
            </a:xfrm>
            <a:prstGeom prst="rightArrow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en-US">
                <a:solidFill>
                  <a:schemeClr val="tx1"/>
                </a:solidFill>
                <a:latin typeface="Arial" pitchFamily="34" charset="0"/>
              </a:endParaRPr>
            </a:p>
          </p:txBody>
        </p:sp>
        <p:sp>
          <p:nvSpPr>
            <p:cNvPr id="70" name="Right Arrow 69"/>
            <p:cNvSpPr/>
            <p:nvPr/>
          </p:nvSpPr>
          <p:spPr bwMode="auto">
            <a:xfrm>
              <a:off x="6500826" y="1571612"/>
              <a:ext cx="285752" cy="143717"/>
            </a:xfrm>
            <a:prstGeom prst="rightArrow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en-US">
                <a:solidFill>
                  <a:schemeClr val="tx1"/>
                </a:solidFill>
                <a:latin typeface="Arial" pitchFamily="34" charset="0"/>
              </a:endParaRPr>
            </a:p>
          </p:txBody>
        </p:sp>
      </p:grpSp>
      <p:grpSp>
        <p:nvGrpSpPr>
          <p:cNvPr id="6" name="Group 76"/>
          <p:cNvGrpSpPr>
            <a:grpSpLocks/>
          </p:cNvGrpSpPr>
          <p:nvPr/>
        </p:nvGrpSpPr>
        <p:grpSpPr bwMode="auto">
          <a:xfrm>
            <a:off x="4857750" y="4714875"/>
            <a:ext cx="285750" cy="1857375"/>
            <a:chOff x="4572000" y="4714884"/>
            <a:chExt cx="285752" cy="1857388"/>
          </a:xfrm>
        </p:grpSpPr>
        <p:sp>
          <p:nvSpPr>
            <p:cNvPr id="72" name="Rectangle 71"/>
            <p:cNvSpPr/>
            <p:nvPr/>
          </p:nvSpPr>
          <p:spPr bwMode="auto">
            <a:xfrm>
              <a:off x="4572000" y="4795928"/>
              <a:ext cx="71438" cy="1633468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en-US">
                <a:solidFill>
                  <a:schemeClr val="tx1"/>
                </a:solidFill>
                <a:latin typeface="Arial" pitchFamily="34" charset="0"/>
              </a:endParaRPr>
            </a:p>
          </p:txBody>
        </p:sp>
        <p:sp>
          <p:nvSpPr>
            <p:cNvPr id="73" name="Right Arrow 72"/>
            <p:cNvSpPr/>
            <p:nvPr/>
          </p:nvSpPr>
          <p:spPr bwMode="auto">
            <a:xfrm>
              <a:off x="4572000" y="5815989"/>
              <a:ext cx="285752" cy="184779"/>
            </a:xfrm>
            <a:prstGeom prst="rightArrow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en-US">
                <a:solidFill>
                  <a:schemeClr val="tx1"/>
                </a:solidFill>
                <a:latin typeface="Arial" pitchFamily="34" charset="0"/>
              </a:endParaRPr>
            </a:p>
          </p:txBody>
        </p:sp>
        <p:sp>
          <p:nvSpPr>
            <p:cNvPr id="74" name="Right Arrow 73"/>
            <p:cNvSpPr/>
            <p:nvPr/>
          </p:nvSpPr>
          <p:spPr bwMode="auto">
            <a:xfrm>
              <a:off x="4572000" y="5265977"/>
              <a:ext cx="285752" cy="184779"/>
            </a:xfrm>
            <a:prstGeom prst="rightArrow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en-US">
                <a:solidFill>
                  <a:schemeClr val="tx1"/>
                </a:solidFill>
                <a:latin typeface="Arial" pitchFamily="34" charset="0"/>
              </a:endParaRPr>
            </a:p>
          </p:txBody>
        </p:sp>
        <p:sp>
          <p:nvSpPr>
            <p:cNvPr id="75" name="Right Arrow 74"/>
            <p:cNvSpPr/>
            <p:nvPr/>
          </p:nvSpPr>
          <p:spPr bwMode="auto">
            <a:xfrm>
              <a:off x="4572000" y="4714884"/>
              <a:ext cx="285752" cy="184779"/>
            </a:xfrm>
            <a:prstGeom prst="rightArrow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en-US">
                <a:solidFill>
                  <a:schemeClr val="tx1"/>
                </a:solidFill>
                <a:latin typeface="Arial" pitchFamily="34" charset="0"/>
              </a:endParaRPr>
            </a:p>
          </p:txBody>
        </p:sp>
        <p:sp>
          <p:nvSpPr>
            <p:cNvPr id="76" name="Right Arrow 75"/>
            <p:cNvSpPr/>
            <p:nvPr/>
          </p:nvSpPr>
          <p:spPr bwMode="auto">
            <a:xfrm>
              <a:off x="4572000" y="6387493"/>
              <a:ext cx="285752" cy="184779"/>
            </a:xfrm>
            <a:prstGeom prst="rightArrow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en-US">
                <a:solidFill>
                  <a:schemeClr val="tx1"/>
                </a:solidFill>
                <a:latin typeface="Arial" pitchFamily="34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4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42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 nodeType="clickPar">
                      <p:stCondLst>
                        <p:cond delay="indefinite"/>
                      </p:stCondLst>
                      <p:childTnLst>
                        <p:par>
                          <p:cTn id="5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2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 nodeType="clickPar">
                      <p:stCondLst>
                        <p:cond delay="indefinite"/>
                      </p:stCondLst>
                      <p:childTnLst>
                        <p:par>
                          <p:cTn id="5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7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 nodeType="clickPar">
                      <p:stCondLst>
                        <p:cond delay="indefinite"/>
                      </p:stCondLst>
                      <p:childTnLst>
                        <p:par>
                          <p:cTn id="6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2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6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66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6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 nodeType="clickPar">
                      <p:stCondLst>
                        <p:cond delay="indefinite"/>
                      </p:stCondLst>
                      <p:childTnLst>
                        <p:par>
                          <p:cTn id="7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 nodeType="clickPar">
                      <p:stCondLst>
                        <p:cond delay="indefinite"/>
                      </p:stCondLst>
                      <p:childTnLst>
                        <p:par>
                          <p:cTn id="7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6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 nodeType="clickPar">
                      <p:stCondLst>
                        <p:cond delay="indefinite"/>
                      </p:stCondLst>
                      <p:childTnLst>
                        <p:par>
                          <p:cTn id="8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8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 nodeType="clickPar">
                      <p:stCondLst>
                        <p:cond delay="indefinite"/>
                      </p:stCondLst>
                      <p:childTnLst>
                        <p:par>
                          <p:cTn id="8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6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8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9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 nodeType="clickPar">
                      <p:stCondLst>
                        <p:cond delay="indefinite"/>
                      </p:stCondLst>
                      <p:childTnLst>
                        <p:par>
                          <p:cTn id="9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9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 nodeType="clickPar">
                      <p:stCondLst>
                        <p:cond delay="indefinite"/>
                      </p:stCondLst>
                      <p:childTnLst>
                        <p:par>
                          <p:cTn id="9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0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 nodeType="clickPar">
                      <p:stCondLst>
                        <p:cond delay="indefinite"/>
                      </p:stCondLst>
                      <p:childTnLst>
                        <p:par>
                          <p:cTn id="10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0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/>
      <p:bldP spid="21" grpId="0"/>
      <p:bldP spid="22" grpId="0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</p:bldLst>
  </p:timing>
</p:sld>
</file>

<file path=ppt/theme/theme1.xml><?xml version="1.0" encoding="utf-8"?>
<a:theme xmlns:a="http://schemas.openxmlformats.org/drawingml/2006/main" name="education3">
  <a:themeElements>
    <a:clrScheme name="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education3">
      <a:majorFont>
        <a:latin typeface="Arial"/>
        <a:ea typeface="黑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宋体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宋体" charset="-122"/>
          </a:defRPr>
        </a:defPPr>
      </a:lst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157256163</TotalTime>
  <Pages>0</Pages>
  <Words>1899</Words>
  <Characters>0</Characters>
  <Application>Microsoft Office PowerPoint</Application>
  <DocSecurity>0</DocSecurity>
  <PresentationFormat>On-screen Show (4:3)</PresentationFormat>
  <Lines>0</Lines>
  <Paragraphs>311</Paragraphs>
  <Slides>27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36" baseType="lpstr">
      <vt:lpstr>Arial</vt:lpstr>
      <vt:lpstr>SimSun</vt:lpstr>
      <vt:lpstr>SimHei</vt:lpstr>
      <vt:lpstr>Times New Roman</vt:lpstr>
      <vt:lpstr>Calibri</vt:lpstr>
      <vt:lpstr>BrowalliaUPC</vt:lpstr>
      <vt:lpstr>AngsanaUPC</vt:lpstr>
      <vt:lpstr>JasmineUPC</vt:lpstr>
      <vt:lpstr>education3</vt:lpstr>
      <vt:lpstr>นโยบายและยุทธศาสตร์ การพัฒนาการศึกษาและการอุดมศึกษา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CharactersWithSpaces>0</CharactersWithSpaces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Entertainment     in Mathematics</dc:title>
  <dc:creator>COM</dc:creator>
  <cp:lastModifiedBy>วราภรณ์ ยงบรรทม</cp:lastModifiedBy>
  <cp:revision>93</cp:revision>
  <cp:lastPrinted>2013-08-20T07:18:47Z</cp:lastPrinted>
  <dcterms:created xsi:type="dcterms:W3CDTF">2008-02-20T08:37:00Z</dcterms:created>
  <dcterms:modified xsi:type="dcterms:W3CDTF">2020-02-24T07:11:20Z</dcterms:modified>
  <cp:category>Education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1033-8.1.0.3018</vt:lpwstr>
  </property>
</Properties>
</file>