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4" r:id="rId20"/>
    <p:sldId id="275" r:id="rId21"/>
    <p:sldId id="276" r:id="rId22"/>
    <p:sldId id="278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FF"/>
    <a:srgbClr val="CCCCFF"/>
    <a:srgbClr val="FFFFCC"/>
    <a:srgbClr val="66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42368CB2-5647-4149-84E3-DD5E1A5C6353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FDE752CE-2A81-4D94-9C7A-B66C57396C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64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84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30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38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89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15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7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5E5BC-2DA0-4C0E-96F4-B9BFB75080B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41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752CE-2A81-4D94-9C7A-B66C57396CD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1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AC30-7913-42F4-B179-BF27FAE62B9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39DB2-92FB-437E-B432-55E59F141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827584" y="343902"/>
            <a:ext cx="8643998" cy="4357718"/>
          </a:xfrm>
          <a:prstGeom prst="roundRect">
            <a:avLst/>
          </a:prstGeom>
          <a:ln w="76200" cmpd="thickThin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52736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ts val="7000"/>
              </a:lnSpc>
            </a:pPr>
            <a:r>
              <a:rPr lang="th-TH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มหาวิทยาลัยในกำกับของรัฐ</a:t>
            </a:r>
            <a:r>
              <a:rPr lang="en-US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th-TH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บนวิถีแห่งการเปลี่ยนแปลง</a:t>
            </a:r>
            <a:endParaRPr lang="en-US" sz="66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7970"/>
            <a:ext cx="6400800" cy="1752600"/>
          </a:xfrm>
          <a:ln>
            <a:noFill/>
          </a:ln>
        </p:spPr>
        <p:txBody>
          <a:bodyPr/>
          <a:lstStyle/>
          <a:p>
            <a:r>
              <a:rPr lang="th-TH" b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โดย</a:t>
            </a:r>
          </a:p>
          <a:p>
            <a:r>
              <a:rPr lang="th-TH" b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ศาสตราจารย์ ดร. วิจิตร ศรี</a:t>
            </a:r>
            <a:r>
              <a:rPr lang="th-TH" b="1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สอ้าน</a:t>
            </a:r>
            <a:endParaRPr lang="en-US" b="1" dirty="0">
              <a:ln w="10541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571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73068" y="4596498"/>
            <a:ext cx="8369600" cy="1690022"/>
            <a:chOff x="673068" y="4544826"/>
            <a:chExt cx="8369600" cy="1690022"/>
          </a:xfrm>
        </p:grpSpPr>
        <p:sp>
          <p:nvSpPr>
            <p:cNvPr id="10" name="Rectangle 9"/>
            <p:cNvSpPr/>
            <p:nvPr/>
          </p:nvSpPr>
          <p:spPr>
            <a:xfrm>
              <a:off x="673068" y="5034519"/>
              <a:ext cx="836960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P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ublic  </a:t>
              </a:r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A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utonomous </a:t>
              </a:r>
              <a:r>
                <a:rPr lang="en-US" sz="4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</a:t>
              </a:r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niversity</a:t>
              </a:r>
              <a:endPara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pic>
          <p:nvPicPr>
            <p:cNvPr id="1026" name="Picture 2" descr="https://encrypted-tbn1.gstatic.com/images?q=tbn:ANd9GcQudNh3dhzLp5RummN3Y1ZAwvmxgp5zoiOW11XslHb97-5oQADd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931619">
              <a:off x="1934300" y="4544826"/>
              <a:ext cx="1831035" cy="10748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35098"/>
            <a:ext cx="857256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1.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ความสัมพันธ์ภายนอกระหว่างมหาวิทยาลัยกับรัฐบาล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1502477"/>
            <a:ext cx="8254529" cy="4057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/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ความเป็นหน่วยขึ้นตรงต่อรัฐมนตรีและคณะรัฐมนตรี</a:t>
            </a: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2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ความสัมพันธ์กับหน่วยราชการภายนอกมหาวิทยาลัย</a:t>
            </a: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-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สำนักงานคณะกรรมการการอุดมศึกษา</a:t>
            </a: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-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สำนักงบประมาณ</a:t>
            </a:r>
            <a:endParaRPr lang="en-US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-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กรมบัญชีกลาง</a:t>
            </a: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-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สำนักงานตรวจเงินแผ่นดิน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142944" y="2071678"/>
            <a:ext cx="6357982" cy="3357586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438" y="106365"/>
            <a:ext cx="2857488" cy="822305"/>
          </a:xfrm>
          <a:prstGeom prst="flowChartTerminator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คามสัมพันธ์ภายนอก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Oval 4"/>
          <p:cNvSpPr/>
          <p:nvPr/>
        </p:nvSpPr>
        <p:spPr>
          <a:xfrm>
            <a:off x="2928894" y="3000372"/>
            <a:ext cx="2571768" cy="135732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th-TH" sz="2800" b="1" dirty="0" smtClean="0"/>
              <a:t>มหาวิทยาลัยในกำกับของรัฐ</a:t>
            </a:r>
            <a:endParaRPr lang="en-US" sz="28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142812" y="1643050"/>
            <a:ext cx="8358278" cy="4071966"/>
            <a:chOff x="142812" y="1643050"/>
            <a:chExt cx="8358278" cy="4071966"/>
          </a:xfrm>
        </p:grpSpPr>
        <p:sp>
          <p:nvSpPr>
            <p:cNvPr id="6" name="Rounded Rectangle 5"/>
            <p:cNvSpPr/>
            <p:nvPr/>
          </p:nvSpPr>
          <p:spPr>
            <a:xfrm>
              <a:off x="142812" y="3143248"/>
              <a:ext cx="2071702" cy="1071570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r>
                <a:rPr lang="th-TH" sz="2800" b="1" dirty="0" smtClean="0"/>
                <a:t>สำนักงบประมาณ</a:t>
              </a:r>
              <a:endParaRPr lang="en-US" sz="2800" b="1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286512" y="3071810"/>
              <a:ext cx="2214578" cy="1143008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r>
                <a:rPr lang="th-TH" sz="2800" b="1" dirty="0" smtClean="0"/>
                <a:t>สำนักงาน</a:t>
              </a:r>
            </a:p>
            <a:p>
              <a:pPr algn="ctr">
                <a:lnSpc>
                  <a:spcPts val="2800"/>
                </a:lnSpc>
              </a:pPr>
              <a:r>
                <a:rPr lang="th-TH" sz="2800" b="1" dirty="0" smtClean="0"/>
                <a:t>ตรวจเงินแผ่นดิน</a:t>
              </a:r>
              <a:endParaRPr lang="en-US" sz="2800" b="1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214646" y="5072074"/>
              <a:ext cx="2143140" cy="642942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r>
                <a:rPr lang="th-TH" sz="2800" b="1" dirty="0" smtClean="0"/>
                <a:t>กระทรวงการคลัง</a:t>
              </a:r>
              <a:endParaRPr lang="en-US" sz="2800" b="1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000332" y="1643050"/>
              <a:ext cx="2428892" cy="857256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r>
                <a:rPr lang="th-TH" sz="2800" b="1" dirty="0" smtClean="0"/>
                <a:t>รัฐมนตรีว่าการกระทรวงศึกษาธิการ</a:t>
              </a:r>
              <a:endParaRPr lang="en-US" sz="2800" b="1" dirty="0"/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3143208" y="214290"/>
            <a:ext cx="2143140" cy="64294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th-TH" sz="2800" b="1" dirty="0" smtClean="0"/>
              <a:t>คณะรัฐมนตรี</a:t>
            </a:r>
            <a:endParaRPr lang="en-US" sz="28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929454" y="4857760"/>
            <a:ext cx="2214578" cy="64294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th-TH" sz="2800" b="1" dirty="0" smtClean="0"/>
              <a:t>ตรวจสอบภายหลัง</a:t>
            </a:r>
          </a:p>
          <a:p>
            <a:pPr algn="ctr">
              <a:lnSpc>
                <a:spcPts val="2800"/>
              </a:lnSpc>
            </a:pPr>
            <a:r>
              <a:rPr lang="en-US" sz="2800" b="1" dirty="0" smtClean="0"/>
              <a:t>- </a:t>
            </a:r>
            <a:r>
              <a:rPr lang="th-TH" sz="2800" b="1" dirty="0" smtClean="0"/>
              <a:t>ผู้สอบบัญชี</a:t>
            </a:r>
            <a:endParaRPr lang="en-US" sz="28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4357654" y="6072206"/>
            <a:ext cx="2714644" cy="64294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th-TH" sz="2800" b="1" dirty="0" smtClean="0"/>
              <a:t>เบิกงบประมาณ</a:t>
            </a:r>
          </a:p>
          <a:p>
            <a:pPr algn="ctr">
              <a:lnSpc>
                <a:spcPts val="2800"/>
              </a:lnSpc>
            </a:pPr>
            <a:r>
              <a:rPr lang="th-TH" sz="2800" b="1" dirty="0" smtClean="0"/>
              <a:t>เงินอุดหนุนตามงวดเงิน</a:t>
            </a:r>
            <a:endParaRPr lang="en-US" sz="28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714348" y="5357826"/>
            <a:ext cx="2143140" cy="64294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th-TH" sz="2800" b="1" dirty="0" smtClean="0"/>
              <a:t>การจัดสรร</a:t>
            </a:r>
          </a:p>
          <a:p>
            <a:pPr algn="ctr">
              <a:lnSpc>
                <a:spcPts val="2800"/>
              </a:lnSpc>
            </a:pPr>
            <a:r>
              <a:rPr lang="th-TH" sz="2800" b="1" dirty="0" smtClean="0"/>
              <a:t>เงินอุดหนุนทั่วไป</a:t>
            </a:r>
            <a:endParaRPr lang="en-US" sz="28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143636" y="-24"/>
            <a:ext cx="214314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2500"/>
              </a:lnSpc>
            </a:pPr>
            <a:r>
              <a:rPr lang="th-TH" sz="2600" b="1" dirty="0" smtClean="0"/>
              <a:t>นโยบายและแผน</a:t>
            </a:r>
            <a:endParaRPr lang="en-US" sz="26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143636" y="428604"/>
            <a:ext cx="214314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2500"/>
              </a:lnSpc>
            </a:pPr>
            <a:r>
              <a:rPr lang="th-TH" sz="2600" b="1" dirty="0" smtClean="0"/>
              <a:t>งบประมาณ</a:t>
            </a:r>
            <a:endParaRPr lang="en-US" sz="2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6143636" y="857232"/>
            <a:ext cx="242889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2500"/>
              </a:lnSpc>
            </a:pPr>
            <a:r>
              <a:rPr lang="th-TH" sz="2600" b="1" dirty="0" smtClean="0"/>
              <a:t>มาตรฐานการศึกษา</a:t>
            </a:r>
            <a:endParaRPr lang="en-US" sz="26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6143636" y="1285860"/>
            <a:ext cx="3429024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2500"/>
              </a:lnSpc>
            </a:pPr>
            <a:r>
              <a:rPr lang="th-TH" sz="2600" b="1" dirty="0" smtClean="0"/>
              <a:t>การแต่งตั้งสภามหาวิทยาลัย</a:t>
            </a:r>
            <a:endParaRPr lang="en-US" sz="2600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6143636" y="1714488"/>
            <a:ext cx="3429024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2500"/>
              </a:lnSpc>
            </a:pPr>
            <a:r>
              <a:rPr lang="th-TH" sz="2600" b="1" dirty="0" smtClean="0"/>
              <a:t>อธิการบดีและศาสตราจารย์</a:t>
            </a:r>
            <a:endParaRPr lang="en-US" sz="2600" b="1" dirty="0"/>
          </a:p>
        </p:txBody>
      </p:sp>
      <p:sp>
        <p:nvSpPr>
          <p:cNvPr id="20" name="Left-Right Arrow 19"/>
          <p:cNvSpPr/>
          <p:nvPr/>
        </p:nvSpPr>
        <p:spPr>
          <a:xfrm rot="16200000">
            <a:off x="3929026" y="1000108"/>
            <a:ext cx="571504" cy="428628"/>
          </a:xfrm>
          <a:prstGeom prst="leftRightArrow">
            <a:avLst>
              <a:gd name="adj1" fmla="val 42769"/>
              <a:gd name="adj2" fmla="val 3192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-Right Arrow 22"/>
          <p:cNvSpPr/>
          <p:nvPr/>
        </p:nvSpPr>
        <p:spPr>
          <a:xfrm rot="10800000">
            <a:off x="5357786" y="214290"/>
            <a:ext cx="428660" cy="428628"/>
          </a:xfrm>
          <a:prstGeom prst="leftRightArrow">
            <a:avLst>
              <a:gd name="adj1" fmla="val 42769"/>
              <a:gd name="adj2" fmla="val 3192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2285984" y="2500306"/>
            <a:ext cx="3857653" cy="2500330"/>
            <a:chOff x="2285984" y="2500306"/>
            <a:chExt cx="3857653" cy="2500330"/>
          </a:xfrm>
        </p:grpSpPr>
        <p:sp>
          <p:nvSpPr>
            <p:cNvPr id="21" name="Left-Right Arrow 20"/>
            <p:cNvSpPr/>
            <p:nvPr/>
          </p:nvSpPr>
          <p:spPr>
            <a:xfrm rot="16200000">
              <a:off x="3929026" y="4500570"/>
              <a:ext cx="571504" cy="428628"/>
            </a:xfrm>
            <a:prstGeom prst="leftRightArrow">
              <a:avLst>
                <a:gd name="adj1" fmla="val 42769"/>
                <a:gd name="adj2" fmla="val 31921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eft-Right Arrow 21"/>
            <p:cNvSpPr/>
            <p:nvPr/>
          </p:nvSpPr>
          <p:spPr>
            <a:xfrm rot="16200000">
              <a:off x="4000464" y="2500306"/>
              <a:ext cx="428628" cy="428628"/>
            </a:xfrm>
            <a:prstGeom prst="leftRightArrow">
              <a:avLst>
                <a:gd name="adj1" fmla="val 42769"/>
                <a:gd name="adj2" fmla="val 31921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-Right Arrow 23"/>
            <p:cNvSpPr/>
            <p:nvPr/>
          </p:nvSpPr>
          <p:spPr>
            <a:xfrm rot="10800000">
              <a:off x="2285984" y="3429000"/>
              <a:ext cx="571504" cy="428628"/>
            </a:xfrm>
            <a:prstGeom prst="leftRightArrow">
              <a:avLst>
                <a:gd name="adj1" fmla="val 42769"/>
                <a:gd name="adj2" fmla="val 31921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Left-Right Arrow 24"/>
            <p:cNvSpPr/>
            <p:nvPr/>
          </p:nvSpPr>
          <p:spPr>
            <a:xfrm rot="10800000">
              <a:off x="5572133" y="3429000"/>
              <a:ext cx="571504" cy="428628"/>
            </a:xfrm>
            <a:prstGeom prst="leftRightArrow">
              <a:avLst>
                <a:gd name="adj1" fmla="val 42769"/>
                <a:gd name="adj2" fmla="val 31921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9322" y="140905"/>
            <a:ext cx="285752" cy="2002211"/>
            <a:chOff x="5857884" y="140905"/>
            <a:chExt cx="285752" cy="2002211"/>
          </a:xfrm>
        </p:grpSpPr>
        <p:sp>
          <p:nvSpPr>
            <p:cNvPr id="27" name="Rectangle 26"/>
            <p:cNvSpPr/>
            <p:nvPr/>
          </p:nvSpPr>
          <p:spPr>
            <a:xfrm>
              <a:off x="5857884" y="202949"/>
              <a:ext cx="71437" cy="18687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5857884" y="140905"/>
              <a:ext cx="285752" cy="216261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5857884" y="1915472"/>
              <a:ext cx="285752" cy="22764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5857884" y="1500174"/>
              <a:ext cx="285752" cy="216261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5857884" y="571480"/>
              <a:ext cx="285752" cy="22764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857884" y="1058216"/>
              <a:ext cx="285752" cy="22764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4" name="Bent-Up Arrow 33"/>
          <p:cNvSpPr/>
          <p:nvPr/>
        </p:nvSpPr>
        <p:spPr>
          <a:xfrm rot="5400000">
            <a:off x="71406" y="4714884"/>
            <a:ext cx="1214446" cy="642942"/>
          </a:xfrm>
          <a:prstGeom prst="bentUp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Bent-Up Arrow 34"/>
          <p:cNvSpPr/>
          <p:nvPr/>
        </p:nvSpPr>
        <p:spPr>
          <a:xfrm rot="5400000">
            <a:off x="3893339" y="5750735"/>
            <a:ext cx="642942" cy="714380"/>
          </a:xfrm>
          <a:prstGeom prst="bentUp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ent-Up Arrow 35"/>
          <p:cNvSpPr/>
          <p:nvPr/>
        </p:nvSpPr>
        <p:spPr>
          <a:xfrm rot="5400000">
            <a:off x="6250793" y="4464851"/>
            <a:ext cx="857256" cy="642942"/>
          </a:xfrm>
          <a:prstGeom prst="bentUp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rot="19166360">
            <a:off x="5519841" y="1696383"/>
            <a:ext cx="356450" cy="29482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  <p:bldP spid="19" grpId="0"/>
      <p:bldP spid="20" grpId="0" animBg="1"/>
      <p:bldP spid="2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35098"/>
            <a:ext cx="857256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2.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การจัดระบบงานภายในมหาวิทยาลัย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6627" y="1674766"/>
            <a:ext cx="8254529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4538" lvl="0" indent="-744538">
              <a:spcBef>
                <a:spcPts val="500"/>
              </a:spcBef>
              <a:spcAft>
                <a:spcPts val="500"/>
              </a:spcAft>
              <a:buAutoNum type="arabicParenBoth"/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โครงสร้างองค์กรและกระบวนการบริหาร</a:t>
            </a:r>
          </a:p>
          <a:p>
            <a:pPr marL="742950" lvl="0" indent="-742950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ระบบงานวิชาการ</a:t>
            </a:r>
          </a:p>
          <a:p>
            <a:pPr marL="742950" lvl="0" indent="-742950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ระบบงานบุคลากร</a:t>
            </a:r>
          </a:p>
          <a:p>
            <a:pPr marL="742950" lvl="0" indent="-742950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ระบบงบประมาณ การเงิน และทรัพย์สิน</a:t>
            </a:r>
          </a:p>
          <a:p>
            <a:pPr marL="742950" lvl="0" indent="-742950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ระบบงานบริหารทั่วไป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864386"/>
            <a:ext cx="8572560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03225" indent="-403225" algn="ctr"/>
            <a:r>
              <a:rPr lang="th-TH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“สามารถจัดระบบบริหารทุกด้านที่เป็นของตนเอง”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63660"/>
            <a:ext cx="857256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3.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การบริหารงานบุคคล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3" y="1285860"/>
            <a:ext cx="8786843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/>
            </a:pPr>
            <a:r>
              <a:rPr lang="th-TH" sz="34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พัฒนาระบบ “พนักงาน” ให้สามารถดึงดูดและรักษาคนดีคนเก่งไว้เป็นพลังสำคัญของการดำเนินภารกิจของมหาวิทยาลัย</a:t>
            </a:r>
          </a:p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จัดระบบเงินดือน ค่าตอบแทน สวัสดิการ และประโยชน์เกื้อกูลอื่นของพนักงาน ให้สามารถแข่งขันได้กับหน่วยงานอื่น ที่ใช้บุคลากรในระดับเดียวกัน</a:t>
            </a:r>
          </a:p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จัดหลักเกณฑ์และวิธีการ “คัดสรร” “ประเมิน” และพัฒนาบุคลากรอย่างต่อเนื่อง</a:t>
            </a:r>
          </a:p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เร่งรัดให้มหาวิทยาลัยที่มีระบบการบริหารบุคลากร </a:t>
            </a: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2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ระบบ (ข้าราชการและพนักงาน) พัฒนาให้เหลือพนักงานระบบเดียวโดยเร็วที่สุด</a:t>
            </a:r>
            <a:endParaRPr lang="en-US" sz="34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13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4.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การเงินและทรัพย์สิน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142984"/>
            <a:ext cx="8715404" cy="3672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/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พัฒนาระบบการจัดสรรงบประมาณ “เงินอุดหนุนทั่วไป” </a:t>
            </a:r>
            <a:r>
              <a:rPr lang="en-US" sz="32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(BLOCKGRANT SYSTEM) </a:t>
            </a: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ให้คล่องตัวและมีประสิทธิภาพสูงสุด</a:t>
            </a:r>
          </a:p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พัฒนา “ทรัพย์สินทางปัญญา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”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(INTELLECTUAL PROPERTY)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ให้เป็นฐานของการพัฒนาความเป็นเลิศของมหาวิทยาลัย</a:t>
            </a:r>
          </a:p>
          <a:p>
            <a:pPr marL="511175" lvl="0" indent="-511175">
              <a:spcBef>
                <a:spcPts val="500"/>
              </a:spcBef>
              <a:spcAft>
                <a:spcPts val="500"/>
              </a:spcAft>
              <a:buAutoNum type="arabicParenBoth" startAt="2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จัดระบบ “เงินรายได้ของมหาวิทยาลัย” และ “เงินอุดหนุนจากรัฐบาล” เป็นระบบเดียว ภายใต้ระเบียบการเงินของมหาวิทยาลัย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5300505"/>
            <a:ext cx="8572560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การที่มหาวิทยาลัยสามารถจัดระบบบุคลากรและการเงินเป็นของตนเอง  เป็นกุญแจแห่งความสำเร็จของมหาวิทยาลัยในกำกับของรัฐ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14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5.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การกำกับดูแลของสภามหาวิทยาลัย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145287"/>
            <a:ext cx="878684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</a:t>
            </a: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1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) </a:t>
            </a: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ปรับปรุงบทบาทและการดำเนินงานของสภามหาวิทยาลัยให้เข้มแข็ง สามารถทำหน้าที่เป็นองค์กรสูงสุดในการกำหนดและกำกับนโยบาย และกำกับดูแลการบริหาร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(GOVERNANCE)</a:t>
            </a:r>
            <a:endParaRPr lang="th-TH" sz="3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-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ธรรมาภิบาลและอัตตาภิบาล</a:t>
            </a:r>
          </a:p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	-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การติดตามตรวจสอบและประเมินผลการปฏิบัติงาน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(PERFORMANCE)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และการบริหารจัดการ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(MANAGEMENT)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ของอธิการบดีและผู้บริหาร</a:t>
            </a:r>
          </a:p>
          <a:p>
            <a:pPr marL="573088" indent="-573088">
              <a:spcBef>
                <a:spcPts val="500"/>
              </a:spcBef>
              <a:spcAft>
                <a:spcPts val="500"/>
              </a:spcAft>
            </a:pPr>
            <a:r>
              <a:rPr lang="en-US" sz="34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(2) </a:t>
            </a:r>
            <a:r>
              <a:rPr lang="th-TH" sz="34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เสริม</a:t>
            </a:r>
            <a:r>
              <a:rPr lang="th-TH" sz="3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สร้างความเข้มแข็งให้กับฝ่ายบริหาร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(STRONG EXECUTIVE)</a:t>
            </a:r>
            <a:endParaRPr lang="en-US" sz="32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15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707886"/>
          </a:xfrm>
          <a:prstGeom prst="rect">
            <a:avLst/>
          </a:prstGeom>
          <a:solidFill>
            <a:srgbClr val="FFFFCC"/>
          </a:solidFill>
          <a:ln w="57150" cmpd="thickThin">
            <a:solidFill>
              <a:srgbClr val="FFC000"/>
            </a:solidFill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  <a:scene3d>
            <a:camera prst="orthographicFront"/>
            <a:lightRig rig="soft" dir="t">
              <a:rot lat="0" lon="0" rev="10800000"/>
            </a:lightRig>
          </a:scene3d>
          <a:sp3d>
            <a:bevelT/>
          </a:sp3d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VII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ปัญหาและอุปสรรค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1285860"/>
            <a:ext cx="8643998" cy="4932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3088" lvl="0" indent="-573088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1.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ความยากลำบากในการพัฒนาองค์กรและระบบงาน</a:t>
            </a:r>
          </a:p>
          <a:p>
            <a:pPr marL="806450" lvl="0" indent="-403225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ไม่มีต้นแบบให้ลอกเลียน</a:t>
            </a:r>
          </a:p>
          <a:p>
            <a:pPr marL="806450" lvl="0" indent="-403225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ขาดผู้รู้ ผู้เล่น ต้องลองผิดลองถูกกว่าจะเข้าที่</a:t>
            </a:r>
          </a:p>
          <a:p>
            <a:pPr marL="806450" lvl="0" indent="-403225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บุคลากรบางส่วน ถูกครอบงำจากระบบราชการที่เคยชิน ทำให้เปลี่ยนแปลงยาก</a:t>
            </a:r>
          </a:p>
          <a:p>
            <a:pPr marL="806450" lvl="0" indent="-403225"/>
            <a:endParaRPr lang="th-TH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573088" indent="-573088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2.  </a:t>
            </a: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การสร้างความเข้าใจ ความยอมรับในระบบใหม่และการปรับเปลี่ยนพฤติกรรมของบุคลากร ต้องใช้เวลาและความอดทนมาก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16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1431792"/>
            <a:ext cx="8715436" cy="4283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8" lvl="0" indent="-465138">
              <a:spcBef>
                <a:spcPts val="500"/>
              </a:spcBef>
              <a:spcAft>
                <a:spcPts val="500"/>
              </a:spcAft>
              <a:buAutoNum type="arabicPeriod" startAt="3"/>
            </a:pP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gsanaUPC" pitchFamily="18" charset="-34"/>
                <a:cs typeface="AngsanaUPC" pitchFamily="18" charset="-34"/>
              </a:rPr>
              <a:t>ความเข้าใจผิดเกี่ยวกับฐานะและรูปแบบ และการพึ่งตนเอง</a:t>
            </a:r>
          </a:p>
          <a:p>
            <a:pPr marL="742950" lvl="0" indent="-742950">
              <a:spcBef>
                <a:spcPts val="500"/>
              </a:spcBef>
              <a:spcAft>
                <a:spcPts val="500"/>
              </a:spcAft>
            </a:pPr>
            <a:endParaRPr lang="th-TH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ngsanaUPC" pitchFamily="18" charset="-34"/>
              <a:cs typeface="AngsanaUPC" pitchFamily="18" charset="-34"/>
            </a:endParaRPr>
          </a:p>
          <a:p>
            <a:pPr marL="465138" indent="-465138">
              <a:spcBef>
                <a:spcPts val="500"/>
              </a:spcBef>
              <a:spcAft>
                <a:spcPts val="500"/>
              </a:spcAft>
              <a:buAutoNum type="arabicPeriod" startAt="4"/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การปฎิบัติที่ไม่ยึดหลักการ และเจตนารมณ์  ความไม่เข้าใจของหน่วยงานภายนอก หรือหน่วยเหนือทำให้ถูกปฏิบัติเหมือนส่วนราชการโดยไม่จำเป็น</a:t>
            </a:r>
          </a:p>
          <a:p>
            <a:pPr marL="465138" indent="-465138">
              <a:spcBef>
                <a:spcPts val="500"/>
              </a:spcBef>
              <a:spcAft>
                <a:spcPts val="500"/>
              </a:spcAft>
            </a:pPr>
            <a:endParaRPr lang="th-TH" sz="1100" b="1" dirty="0" smtClean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  <a:p>
            <a:pPr marL="403225" indent="-403225">
              <a:spcBef>
                <a:spcPts val="500"/>
              </a:spcBef>
              <a:spcAft>
                <a:spcPts val="500"/>
              </a:spcAft>
            </a:pPr>
            <a:r>
              <a:rPr lang="en-US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5.  </a:t>
            </a: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การเลือกปฏิบัติของหน่วยงานของรัฐ ในการจัดสรรความสนับสนุนแก่หน่วยงานและบุคลากร อาทิ การปรับเงินเดือนและค่าตอบแทน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85728"/>
            <a:ext cx="8643998" cy="707886"/>
          </a:xfrm>
          <a:prstGeom prst="rect">
            <a:avLst/>
          </a:prstGeom>
          <a:solidFill>
            <a:srgbClr val="FFFFCC"/>
          </a:solidFill>
          <a:ln w="57150" cmpd="thickThin">
            <a:solidFill>
              <a:srgbClr val="FFC000"/>
            </a:solidFill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  <a:scene3d>
            <a:camera prst="orthographicFront"/>
            <a:lightRig rig="soft" dir="t">
              <a:rot lat="0" lon="0" rev="10800000"/>
            </a:lightRig>
          </a:scene3d>
          <a:sp3d>
            <a:bevelT/>
          </a:sp3d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VII 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ปัญหาและอุปสรรค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17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142976" y="142852"/>
            <a:ext cx="1714512" cy="6500858"/>
            <a:chOff x="1142976" y="142852"/>
            <a:chExt cx="1714512" cy="6500858"/>
          </a:xfrm>
        </p:grpSpPr>
        <p:sp>
          <p:nvSpPr>
            <p:cNvPr id="14" name="Rectangle 13"/>
            <p:cNvSpPr/>
            <p:nvPr/>
          </p:nvSpPr>
          <p:spPr>
            <a:xfrm>
              <a:off x="1142976" y="142852"/>
              <a:ext cx="1357322" cy="6500858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2285984" y="214290"/>
              <a:ext cx="571504" cy="571504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18" name="Right Arrow 17"/>
          <p:cNvSpPr/>
          <p:nvPr/>
        </p:nvSpPr>
        <p:spPr>
          <a:xfrm>
            <a:off x="2285984" y="1000108"/>
            <a:ext cx="571504" cy="571504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285984" y="3643314"/>
            <a:ext cx="571504" cy="571504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282" y="2071678"/>
            <a:ext cx="1857388" cy="2308324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VIII</a:t>
            </a:r>
            <a:endParaRPr lang="th-TH" sz="3600" b="1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ความสับสน</a:t>
            </a:r>
          </a:p>
          <a:p>
            <a:pPr algn="ctr"/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และผลกระทบ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488" y="214290"/>
            <a:ext cx="54292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8" lvl="0" indent="-465138">
              <a:spcBef>
                <a:spcPts val="500"/>
              </a:spcBef>
              <a:spcAft>
                <a:spcPts val="500"/>
              </a:spcAft>
            </a:pPr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ความหมายของ </a:t>
            </a:r>
            <a:r>
              <a:rPr lang="en-US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“</a:t>
            </a:r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ในกำกับ” กับ “ในสังกัด”</a:t>
            </a:r>
            <a:endParaRPr lang="en-US" sz="30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57488" y="1000108"/>
            <a:ext cx="6000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500"/>
              </a:spcBef>
              <a:spcAft>
                <a:spcPts val="500"/>
              </a:spcAft>
            </a:pPr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มหาวิทยาลัยในกำกับเป็นมหาวิทยาลัยของรัฐหรือมหาวิทยาลัยเอกชน เป็นอะไรกันแน่</a:t>
            </a:r>
            <a:endParaRPr lang="en-US" sz="30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57488" y="2165986"/>
            <a:ext cx="6000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913" lvl="0" indent="-61913"/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ความเข้าใจผิดคิดว่ารัฐไม่ให้งบประมาณและให้</a:t>
            </a:r>
          </a:p>
          <a:p>
            <a:pPr lvl="0"/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มหาวิทยาลัยในกำกับหาเงินเอง ทำให้”ค่าเล่าเรียนแพง” เพราะต้องพึ่งตนเอง</a:t>
            </a:r>
            <a:endParaRPr lang="en-US" sz="30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857488" y="3704586"/>
            <a:ext cx="6143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บุคลากรของมหาวิทยาลัยของรัฐยังไม่แน่ใจใน</a:t>
            </a:r>
            <a:r>
              <a:rPr lang="en-US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             </a:t>
            </a:r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ความต่อเนื่องของนโยบายรัฐบาล  ที่จะสนับสนุนมหาวิทยาลัยในกำกับของรัฐตลอดไป เกรงจะกระทบต่อความมั่นคงของบุคลากรและมหาวิทยาลัยประเภทนี้</a:t>
            </a:r>
            <a:endParaRPr lang="en-US" sz="30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57488" y="5715016"/>
            <a:ext cx="6000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500"/>
              </a:spcBef>
              <a:spcAft>
                <a:spcPts val="500"/>
              </a:spcAft>
            </a:pPr>
            <a:r>
              <a:rPr lang="th-TH" sz="30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ผลสัมฤทธิ์ของมหาวิทยาลัยในกำกับของรัฐยังไม่ชัดเจนว่าดีกว่ามหาวิทยาลัยของรัฐที่เป็นส่วนราชการ</a:t>
            </a:r>
            <a:endParaRPr lang="en-US" sz="30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285984" y="5715016"/>
            <a:ext cx="571504" cy="571504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285984" y="2143116"/>
            <a:ext cx="571504" cy="571504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18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" grpId="0" animBg="1"/>
      <p:bldP spid="4" grpId="0"/>
      <p:bldP spid="20" grpId="0"/>
      <p:bldP spid="21" grpId="0"/>
      <p:bldP spid="22" grpId="0"/>
      <p:bldP spid="23" grpId="0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577974"/>
            <a:ext cx="6357982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IX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ประเด็นปัญหาที่ท้าทาย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7158" y="1571612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thaiDist">
              <a:spcBef>
                <a:spcPts val="500"/>
              </a:spcBef>
              <a:spcAft>
                <a:spcPts val="500"/>
              </a:spcAft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	การพัฒนาระบบบริหารมหาวิทยาลัยในกำกับของรัฐ ต้องการเวลา ภาวะผู้นำ ความร่วมมือร่วมใจของบุคลากรทุกฝ่าย และการสนับสนุนอย่างจริงจังจากรัฐบาล และหน่วยงานที่เกี่ยวข้องจึงจะประสบความสำเร็จ ต้องมีการปรับเปลี่ยนกระบวนทัศน์ จัดระบบและกระบวนการทำงาน รวมทั้งการปรับตัวของบุคลากรโดยใช้ระยะเวลาหนึ่ง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19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357290" y="142852"/>
            <a:ext cx="1500198" cy="6500858"/>
            <a:chOff x="1357290" y="142852"/>
            <a:chExt cx="1500198" cy="6500858"/>
          </a:xfrm>
        </p:grpSpPr>
        <p:sp>
          <p:nvSpPr>
            <p:cNvPr id="34" name="Rectangle 33"/>
            <p:cNvSpPr/>
            <p:nvPr/>
          </p:nvSpPr>
          <p:spPr>
            <a:xfrm>
              <a:off x="1357290" y="142852"/>
              <a:ext cx="1071570" cy="650085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2285984" y="1571612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714876" y="3429000"/>
            <a:ext cx="285752" cy="1785950"/>
            <a:chOff x="5143504" y="3929066"/>
            <a:chExt cx="285752" cy="1785950"/>
          </a:xfrm>
        </p:grpSpPr>
        <p:sp>
          <p:nvSpPr>
            <p:cNvPr id="59" name="Rectangle 58"/>
            <p:cNvSpPr/>
            <p:nvPr/>
          </p:nvSpPr>
          <p:spPr>
            <a:xfrm>
              <a:off x="5143504" y="4071943"/>
              <a:ext cx="71438" cy="157163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60" name="Right Arrow 59"/>
            <p:cNvSpPr/>
            <p:nvPr/>
          </p:nvSpPr>
          <p:spPr>
            <a:xfrm>
              <a:off x="5143504" y="3929066"/>
              <a:ext cx="285752" cy="287432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1" name="Right Arrow 60"/>
            <p:cNvSpPr/>
            <p:nvPr/>
          </p:nvSpPr>
          <p:spPr>
            <a:xfrm>
              <a:off x="5143504" y="5412456"/>
              <a:ext cx="285752" cy="302560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7158" y="1810772"/>
            <a:ext cx="1842172" cy="30469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I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พัฒนาการของ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488" y="1500174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จุดประกาย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142852"/>
            <a:ext cx="351250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การสัมมนาจัดโดยคณะรัฐศาสตร์ จุฬาฯ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พ.ศ. 2507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628" y="3462883"/>
            <a:ext cx="38218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คณะกรรมการวางพื้นฐานเพื่อการปฏิรูป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การศึกษาที่รัฐบาลได้แต่งตั้ง พ.ศ. 2517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ได้เสนอให้รื้อฟื้นการดำเนินการ  ตามแนวคิด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ของมหาวิทยาลัยในกำกับของรัฐ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0628" y="4857760"/>
            <a:ext cx="37818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แผนอุดมศึกษาระยะยาว 15 ปี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(พ.ศ. 2533 - 2547) ได้เสนอแบบ “ปักธง”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ให้ปรับเปลี่ยนมหาวิทยาลัยของรัฐที่มีอยู่เดิม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และการจัดตั้งมหาวิทยาลัยใหม่ให้เป็น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มหาวิทยาลัยในกำกับของรัฐ ภายในช่วง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แผนระยะยาว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285984" y="4357694"/>
            <a:ext cx="571504" cy="571504"/>
          </a:xfrm>
          <a:prstGeom prst="right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643438" y="214290"/>
            <a:ext cx="285752" cy="2928958"/>
            <a:chOff x="4855835" y="357166"/>
            <a:chExt cx="285752" cy="3143272"/>
          </a:xfrm>
        </p:grpSpPr>
        <p:sp>
          <p:nvSpPr>
            <p:cNvPr id="53" name="Rectangle 52"/>
            <p:cNvSpPr/>
            <p:nvPr/>
          </p:nvSpPr>
          <p:spPr>
            <a:xfrm>
              <a:off x="4855835" y="428604"/>
              <a:ext cx="73355" cy="30003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4855835" y="357166"/>
              <a:ext cx="285752" cy="257176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4855835" y="2015280"/>
              <a:ext cx="285752" cy="270712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4855835" y="1171560"/>
              <a:ext cx="285752" cy="257176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4855835" y="3229726"/>
              <a:ext cx="285752" cy="270712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2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2803775" y="4286256"/>
            <a:ext cx="191110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ขยายความคิด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36005" y="928670"/>
            <a:ext cx="3567002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การสัมมนาจัดโดยสภาการศึกษาแห่งชาติ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พ.ศ. 2509, 2510 และ 2513 ที่</a:t>
            </a:r>
            <a:r>
              <a:rPr lang="th-TH" sz="2400" b="1" dirty="0" err="1" smtClean="0">
                <a:latin typeface="AngsanaUPC" pitchFamily="18" charset="-34"/>
                <a:cs typeface="AngsanaUPC" pitchFamily="18" charset="-34"/>
              </a:rPr>
              <a:t>สวางค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นิวาส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69388" y="1714488"/>
            <a:ext cx="3942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ค.ร.ม. เห็นชอบในหลักการของมหาวิทยาลัย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ในกำกับของรัฐ  สั่งให้มหาวิทยาลัยดำเนินการ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มหาวิทยาลัยยังไม่พร้อม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29190" y="2857496"/>
            <a:ext cx="33265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สภาการศึกษาแห่งชาติจึงชะลอเรื่องไว้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19" grpId="0"/>
      <p:bldP spid="21" grpId="0"/>
      <p:bldP spid="36" grpId="0" animBg="1"/>
      <p:bldP spid="44" grpId="0"/>
      <p:bldP spid="46" grpId="0"/>
      <p:bldP spid="47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28596" y="1603236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thaiDist">
              <a:spcBef>
                <a:spcPts val="500"/>
              </a:spcBef>
              <a:spcAft>
                <a:spcPts val="500"/>
              </a:spcAft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	มหาวิทยาลัยที่เป็นมหาวิทยาลัยในกำกับของรัฐมาตั้งแต่แรก จะมีความคล่องตัวในการพัฒนาระบบบริหารมากกว่า เพราะไม่ต้องปรับรื้อหรือเลิกกติกาเก่า สามารถสร้างกติกาใหม่ได้ตั้งแต่เริ่มต้น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77974"/>
            <a:ext cx="6357982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IX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ประเด็นปัญหาที่ท้าทาย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20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28596" y="1571612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thaiDist">
              <a:spcBef>
                <a:spcPts val="500"/>
              </a:spcBef>
              <a:spcAft>
                <a:spcPts val="500"/>
              </a:spcAft>
            </a:pP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	มหาวิทยาลัยในกำกับของรัฐ เป็นนวัตกรรมการบริหารการอุดมศึกษาไทยในรอบ </a:t>
            </a:r>
            <a:r>
              <a:rPr lang="en-US" sz="3600" b="1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25</a:t>
            </a:r>
            <a:r>
              <a:rPr lang="th-TH" sz="3600" b="1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ปี จะได้ผลดีตามเจตนารมณ์หรือไม่  ขึ้นอยู่กับความสามารถในการ “บริหารการเปลี่ยนแปลง” </a:t>
            </a:r>
            <a:r>
              <a:rPr lang="en-US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(CHANGE MANAGEMENT) </a:t>
            </a:r>
            <a:r>
              <a:rPr lang="th-TH" sz="3600" b="1" dirty="0" smtClean="0">
                <a:solidFill>
                  <a:sysClr val="windowText" lastClr="000000"/>
                </a:solidFill>
                <a:latin typeface="AngsanaUPC" pitchFamily="18" charset="-34"/>
                <a:cs typeface="AngsanaUPC" pitchFamily="18" charset="-34"/>
              </a:rPr>
              <a:t>ของเราจะแข็งแรงเพียงใด</a:t>
            </a:r>
            <a:endParaRPr lang="en-US" sz="3600" b="1" dirty="0">
              <a:solidFill>
                <a:sysClr val="windowText" lastClr="0000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577974"/>
            <a:ext cx="6357982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IX</a:t>
            </a:r>
            <a:r>
              <a:rPr lang="th-TH" sz="40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 ประเด็นปัญหาที่ท้าทาย</a:t>
            </a:r>
            <a:endParaRPr lang="en-US" sz="40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8464" y="6453336"/>
            <a:ext cx="316112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21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85720" y="214290"/>
            <a:ext cx="8643998" cy="4357718"/>
          </a:xfrm>
          <a:prstGeom prst="roundRect">
            <a:avLst/>
          </a:prstGeom>
          <a:ln w="76200" cmpd="thickThin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52736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ts val="7000"/>
              </a:lnSpc>
            </a:pPr>
            <a:r>
              <a:rPr lang="th-TH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มหาวิทยาลัยในกำกับของรัฐ</a:t>
            </a:r>
            <a:r>
              <a:rPr lang="en-US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th-TH" sz="6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บนวิถีแห่งการเปลี่ยนแปลง</a:t>
            </a:r>
            <a:endParaRPr lang="en-US" sz="66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7970"/>
            <a:ext cx="6400800" cy="1752600"/>
          </a:xfrm>
          <a:ln>
            <a:noFill/>
          </a:ln>
        </p:spPr>
        <p:txBody>
          <a:bodyPr/>
          <a:lstStyle/>
          <a:p>
            <a:r>
              <a:rPr lang="th-TH" b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โดย</a:t>
            </a:r>
          </a:p>
          <a:p>
            <a:r>
              <a:rPr lang="th-TH" b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ศาสตราจารย์ ดร. วิจิตร ศรี</a:t>
            </a:r>
            <a:r>
              <a:rPr lang="th-TH" b="1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cs typeface="+mj-cs"/>
              </a:rPr>
              <a:t>สอ้าน</a:t>
            </a:r>
            <a:endParaRPr lang="en-US" b="1" dirty="0">
              <a:ln w="10541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5715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73068" y="4596498"/>
            <a:ext cx="8369600" cy="1690022"/>
            <a:chOff x="673068" y="4544826"/>
            <a:chExt cx="8369600" cy="1690022"/>
          </a:xfrm>
        </p:grpSpPr>
        <p:sp>
          <p:nvSpPr>
            <p:cNvPr id="10" name="Rectangle 9"/>
            <p:cNvSpPr/>
            <p:nvPr/>
          </p:nvSpPr>
          <p:spPr>
            <a:xfrm>
              <a:off x="673068" y="5034519"/>
              <a:ext cx="836960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P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ublic  </a:t>
              </a:r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A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utonomous </a:t>
              </a:r>
              <a:r>
                <a:rPr lang="en-US" sz="4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</a:t>
              </a:r>
              <a:r>
                <a:rPr lang="en-US" sz="7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U</a:t>
              </a:r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niversity</a:t>
              </a:r>
              <a:endPara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pic>
          <p:nvPicPr>
            <p:cNvPr id="1026" name="Picture 2" descr="https://encrypted-tbn1.gstatic.com/images?q=tbn:ANd9GcQudNh3dhzLp5RummN3Y1ZAwvmxgp5zoiOW11XslHb97-5oQADd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931619">
              <a:off x="1934300" y="4544826"/>
              <a:ext cx="1831035" cy="107487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548201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1357290" y="142852"/>
            <a:ext cx="1428760" cy="6500858"/>
            <a:chOff x="1214414" y="142852"/>
            <a:chExt cx="1428760" cy="6500858"/>
          </a:xfrm>
        </p:grpSpPr>
        <p:sp>
          <p:nvSpPr>
            <p:cNvPr id="34" name="Rectangle 33"/>
            <p:cNvSpPr/>
            <p:nvPr/>
          </p:nvSpPr>
          <p:spPr>
            <a:xfrm>
              <a:off x="1214414" y="142852"/>
              <a:ext cx="1071570" cy="650085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2071670" y="1571612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455507" y="1638155"/>
            <a:ext cx="1973617" cy="93358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3200"/>
              </a:lnSpc>
            </a:pPr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พิชิต</a:t>
            </a:r>
          </a:p>
          <a:p>
            <a:pPr algn="ctr">
              <a:lnSpc>
                <a:spcPts val="3200"/>
              </a:lnSpc>
            </a:pPr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การเปลี่ยนแปลง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205395"/>
            <a:ext cx="23230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จัดตั้งมหาวิทยาลัยขึ้นใหม่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ในรูปแบบมหาวิทยาลัย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ในกำกับของรัฐ 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(พ.ศ. 2533 – 2547)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7686" y="4857760"/>
            <a:ext cx="4429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ความต่อเนื่องของพัฒนาการ (พ.ศ. 2550 – ปัจจุบัน)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มีมหาวิทยาลัยในกำกับของรัฐเพิ่มขึ้นอีก 14 แห่ง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รวมทั้งหมด 20 แห่ง อยู่ระหว่างการดำเนินการปรับเปลี่ยนอีกหลายแห่ง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9124" y="6299650"/>
            <a:ext cx="33265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การก้าวไปสู่ความเป็นเลิศโดยรวมดีขึ้น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071670" y="5286388"/>
            <a:ext cx="571504" cy="571504"/>
          </a:xfrm>
          <a:prstGeom prst="right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357686" y="285728"/>
            <a:ext cx="285752" cy="3857652"/>
            <a:chOff x="4357686" y="285728"/>
            <a:chExt cx="285752" cy="3857652"/>
          </a:xfrm>
        </p:grpSpPr>
        <p:sp>
          <p:nvSpPr>
            <p:cNvPr id="53" name="Rectangle 52"/>
            <p:cNvSpPr/>
            <p:nvPr/>
          </p:nvSpPr>
          <p:spPr>
            <a:xfrm>
              <a:off x="4357687" y="352295"/>
              <a:ext cx="71437" cy="3648209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4357686" y="285728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4357686" y="3891126"/>
              <a:ext cx="285752" cy="252254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4357686" y="2357430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4071934" y="4929198"/>
            <a:ext cx="285752" cy="1714512"/>
            <a:chOff x="5143504" y="3929066"/>
            <a:chExt cx="285752" cy="1785950"/>
          </a:xfrm>
        </p:grpSpPr>
        <p:sp>
          <p:nvSpPr>
            <p:cNvPr id="59" name="Rectangle 58"/>
            <p:cNvSpPr/>
            <p:nvPr/>
          </p:nvSpPr>
          <p:spPr>
            <a:xfrm>
              <a:off x="5143504" y="4071943"/>
              <a:ext cx="71438" cy="157163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60" name="Right Arrow 59"/>
            <p:cNvSpPr/>
            <p:nvPr/>
          </p:nvSpPr>
          <p:spPr>
            <a:xfrm>
              <a:off x="5143504" y="3929066"/>
              <a:ext cx="285752" cy="287432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1" name="Right Arrow 60"/>
            <p:cNvSpPr/>
            <p:nvPr/>
          </p:nvSpPr>
          <p:spPr>
            <a:xfrm>
              <a:off x="5143504" y="5412456"/>
              <a:ext cx="285752" cy="302560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3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2643174" y="5210055"/>
            <a:ext cx="1361270" cy="93358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3200"/>
              </a:lnSpc>
            </a:pPr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แสดง</a:t>
            </a:r>
          </a:p>
          <a:p>
            <a:pPr algn="ctr">
              <a:lnSpc>
                <a:spcPts val="3200"/>
              </a:lnSpc>
            </a:pPr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สัมฤทธิผล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43438" y="2214554"/>
            <a:ext cx="24801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ยกฐานะวิทยาลัยสงฆ์เป็น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มหาวิทยาลัยในกำกับของรัฐ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(พ.ศ. 2540)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3438" y="3683833"/>
            <a:ext cx="278608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ปรับเปลี่ยนมหาวิทยาลัยของรัฐที่มีอยู่เดิมเป็นมหาวิทยาลัยในกำกับของรัฐ (พ.ศ. 2541)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6929454" y="142853"/>
            <a:ext cx="285752" cy="1643074"/>
            <a:chOff x="7215206" y="219161"/>
            <a:chExt cx="285752" cy="1495327"/>
          </a:xfrm>
        </p:grpSpPr>
        <p:sp>
          <p:nvSpPr>
            <p:cNvPr id="25" name="Rectangle 24"/>
            <p:cNvSpPr/>
            <p:nvPr/>
          </p:nvSpPr>
          <p:spPr>
            <a:xfrm>
              <a:off x="7215207" y="285728"/>
              <a:ext cx="45719" cy="13573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7215206" y="219161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7215206" y="1462234"/>
              <a:ext cx="285752" cy="252254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7215206" y="857232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143768" y="71414"/>
            <a:ext cx="1785918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มหาวิทยาลัยเทคโนโลยี</a:t>
            </a:r>
            <a:r>
              <a:rPr lang="th-TH" sz="2000" b="1" dirty="0" err="1" smtClean="0">
                <a:latin typeface="AngsanaUPC" pitchFamily="18" charset="-34"/>
                <a:cs typeface="AngsanaUPC" pitchFamily="18" charset="-34"/>
              </a:rPr>
              <a:t>สุร</a:t>
            </a: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นารี (พ.ศ. 2533)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43768" y="714356"/>
            <a:ext cx="1785918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มหาวิทยาลัยวลัยลักษณ์</a:t>
            </a:r>
          </a:p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(พ.ศ. 2535)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2330" y="1357298"/>
            <a:ext cx="1928826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มหาวิทยาลัยแม่ฟ้าหลวง</a:t>
            </a:r>
          </a:p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(พ.ศ. 2541)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7072330" y="2214554"/>
            <a:ext cx="214314" cy="1143008"/>
            <a:chOff x="7286644" y="2285992"/>
            <a:chExt cx="285752" cy="1300591"/>
          </a:xfrm>
        </p:grpSpPr>
        <p:sp>
          <p:nvSpPr>
            <p:cNvPr id="35" name="Rectangle 34"/>
            <p:cNvSpPr/>
            <p:nvPr/>
          </p:nvSpPr>
          <p:spPr>
            <a:xfrm>
              <a:off x="7286645" y="2357430"/>
              <a:ext cx="71437" cy="1143008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7286644" y="2285992"/>
              <a:ext cx="285752" cy="285436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7286644" y="3286124"/>
              <a:ext cx="285752" cy="300459"/>
            </a:xfrm>
            <a:prstGeom prst="rightArrow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215206" y="2071678"/>
            <a:ext cx="1643042" cy="618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>
              <a:lnSpc>
                <a:spcPts val="2000"/>
              </a:lnSpc>
            </a:pPr>
            <a:r>
              <a:rPr lang="th-TH" sz="2000" b="1" dirty="0" err="1" smtClean="0">
                <a:latin typeface="AngsanaUPC" pitchFamily="18" charset="-34"/>
                <a:cs typeface="AngsanaUPC" pitchFamily="18" charset="-34"/>
              </a:rPr>
              <a:t>มหามกุฏ</a:t>
            </a: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ราชวิทยาลัย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5206" y="2768716"/>
            <a:ext cx="1643042" cy="87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มหาจุฬาลงกรณ์</a:t>
            </a:r>
          </a:p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ราชวิทยาลัย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29552" y="3714752"/>
            <a:ext cx="1643042" cy="87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>
              <a:lnSpc>
                <a:spcPts val="2000"/>
              </a:lnSpc>
            </a:pPr>
            <a:r>
              <a:rPr lang="th-TH" sz="2000" b="1" dirty="0" smtClean="0">
                <a:latin typeface="AngsanaUPC" pitchFamily="18" charset="-34"/>
                <a:cs typeface="AngsanaUPC" pitchFamily="18" charset="-34"/>
              </a:rPr>
              <a:t>เทคโนโลยีพระจอมเกล้าธนบุรี</a:t>
            </a:r>
            <a:endParaRPr lang="en-US" sz="2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7286644" y="4071942"/>
            <a:ext cx="214314" cy="214314"/>
          </a:xfrm>
          <a:prstGeom prst="righ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7158" y="1810772"/>
            <a:ext cx="1842172" cy="30469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I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พัฒนาการของ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9" grpId="0"/>
      <p:bldP spid="21" grpId="0"/>
      <p:bldP spid="36" grpId="0" animBg="1"/>
      <p:bldP spid="44" grpId="0"/>
      <p:bldP spid="47" grpId="0"/>
      <p:bldP spid="49" grpId="0"/>
      <p:bldP spid="30" grpId="0"/>
      <p:bldP spid="31" grpId="0"/>
      <p:bldP spid="32" grpId="0"/>
      <p:bldP spid="41" grpId="0"/>
      <p:bldP spid="42" grpId="0"/>
      <p:bldP spid="43" grpId="0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28728" y="142852"/>
            <a:ext cx="1785950" cy="6500858"/>
            <a:chOff x="1428728" y="142852"/>
            <a:chExt cx="1785950" cy="6500858"/>
          </a:xfrm>
        </p:grpSpPr>
        <p:sp>
          <p:nvSpPr>
            <p:cNvPr id="34" name="Rectangle 33"/>
            <p:cNvSpPr/>
            <p:nvPr/>
          </p:nvSpPr>
          <p:spPr>
            <a:xfrm>
              <a:off x="1428728" y="142852"/>
              <a:ext cx="1357322" cy="6500858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2643174" y="1708840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85720" y="1285860"/>
            <a:ext cx="2339102" cy="403187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I</a:t>
            </a:r>
            <a:r>
              <a:rPr lang="en-US" sz="3200" b="1" dirty="0">
                <a:latin typeface="AngsanaUPC" pitchFamily="18" charset="-34"/>
                <a:cs typeface="AngsanaUPC" pitchFamily="18" charset="-34"/>
              </a:rPr>
              <a:t>I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มหาวิทยาลัยของรัฐ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สองระบบตาม 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พ.ร.บ.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การศึกษาแห่งชาติ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พ.ศ. 2542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4678" y="1500174"/>
            <a:ext cx="2162772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ที่เป็นส่วนราชการ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8117" y="3929066"/>
            <a:ext cx="3373039" cy="730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ในกำกับ</a:t>
            </a:r>
          </a:p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รัฐมนตรีว่าการกระทรวงศึกษาธิการ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43570" y="4857760"/>
            <a:ext cx="2249334" cy="730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ไม่เป็นส่วนราชการและ</a:t>
            </a:r>
          </a:p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ไม่เป็นรัฐวิสาหกิจ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643174" y="4286256"/>
            <a:ext cx="571504" cy="571504"/>
          </a:xfrm>
          <a:prstGeom prst="righ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4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3214678" y="4071942"/>
            <a:ext cx="1842171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ในกำกับของรัฐ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12671" y="1643050"/>
            <a:ext cx="3331361" cy="730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ในสังกัดสำนักงานคณะกรรมการ</a:t>
            </a:r>
          </a:p>
          <a:p>
            <a:pPr>
              <a:lnSpc>
                <a:spcPts val="24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การอุดมศึกษา กระทรวงศึกษาธิการ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6380" y="1659639"/>
            <a:ext cx="512137" cy="580663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500"/>
              </a:lnSpc>
            </a:pPr>
            <a:endParaRPr lang="en-US" sz="1400" b="1" dirty="0" smtClean="0"/>
          </a:p>
          <a:p>
            <a:pPr algn="ctr">
              <a:lnSpc>
                <a:spcPts val="2000"/>
              </a:lnSpc>
            </a:pPr>
            <a:r>
              <a:rPr lang="en-US" sz="2800" b="1" dirty="0" smtClean="0"/>
              <a:t>=</a:t>
            </a:r>
            <a:endParaRPr lang="en-US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000628" y="3987374"/>
            <a:ext cx="512137" cy="580663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500"/>
              </a:lnSpc>
            </a:pPr>
            <a:endParaRPr lang="en-US" sz="1400" b="1" dirty="0" smtClean="0"/>
          </a:p>
          <a:p>
            <a:pPr algn="ctr">
              <a:lnSpc>
                <a:spcPts val="2000"/>
              </a:lnSpc>
            </a:pPr>
            <a:r>
              <a:rPr lang="en-US" sz="2800" b="1" dirty="0" smtClean="0"/>
              <a:t>=</a:t>
            </a:r>
            <a:endParaRPr lang="en-US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00628" y="4874349"/>
            <a:ext cx="512137" cy="580663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500"/>
              </a:lnSpc>
            </a:pPr>
            <a:endParaRPr lang="en-US" sz="1400" b="1" dirty="0" smtClean="0"/>
          </a:p>
          <a:p>
            <a:pPr algn="ctr">
              <a:lnSpc>
                <a:spcPts val="2000"/>
              </a:lnSpc>
            </a:pPr>
            <a:r>
              <a:rPr lang="en-US" sz="2800" b="1" dirty="0" smtClean="0"/>
              <a:t>=</a:t>
            </a:r>
            <a:endParaRPr lang="en-US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9" grpId="0"/>
      <p:bldP spid="21" grpId="0"/>
      <p:bldP spid="36" grpId="0" animBg="1"/>
      <p:bldP spid="44" grpId="0"/>
      <p:bldP spid="47" grpId="0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28728" y="142852"/>
            <a:ext cx="1714512" cy="6500858"/>
            <a:chOff x="1428728" y="142852"/>
            <a:chExt cx="1714512" cy="6500858"/>
          </a:xfrm>
        </p:grpSpPr>
        <p:sp>
          <p:nvSpPr>
            <p:cNvPr id="34" name="Rectangle 33"/>
            <p:cNvSpPr/>
            <p:nvPr/>
          </p:nvSpPr>
          <p:spPr>
            <a:xfrm>
              <a:off x="1428728" y="142852"/>
              <a:ext cx="1357322" cy="650085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571736" y="428604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4282" y="1285860"/>
            <a:ext cx="2339102" cy="40318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III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หลักการสำคัญของ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มหาวิทยาลัยของรัฐ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ตาม พ.ร.บ.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การศึกษาแห่งชาติ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พ.ศ. 2542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240" y="415333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ให้มหาวิทยาลัยเป็นนิติบุคคล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571736" y="5572140"/>
            <a:ext cx="571504" cy="571504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5</a:t>
            </a:r>
            <a:endParaRPr lang="en-US" sz="1400" dirty="0"/>
          </a:p>
        </p:txBody>
      </p:sp>
      <p:sp>
        <p:nvSpPr>
          <p:cNvPr id="45" name="Right Arrow 44"/>
          <p:cNvSpPr/>
          <p:nvPr/>
        </p:nvSpPr>
        <p:spPr>
          <a:xfrm>
            <a:off x="2571736" y="3000372"/>
            <a:ext cx="571504" cy="571504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571736" y="1571612"/>
            <a:ext cx="571504" cy="571504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571736" y="4286256"/>
            <a:ext cx="571504" cy="571504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43240" y="1357298"/>
            <a:ext cx="542928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อาจจัดเป็นส่วนราชการหรือหน่วยงานในกำกับของรัฐ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3240" y="2780410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ดำเนินการได้โดยอิสระ สามารถพัฒนาระบบบริหารและการจัดการที่เป็นของตนเอง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43240" y="5357826"/>
            <a:ext cx="592932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อยู่ภายใต้การกำกับดูแลของสภามหาวิทยาลัย</a:t>
            </a:r>
          </a:p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ตามกฎหมายว่าด้วยการจัดตั้งมหาวิทยาลัยนั้นๆ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4272985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th-TH" sz="32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มีความคล่องตัว มีเสรีภาพทางวิชาการ</a:t>
            </a:r>
            <a:endParaRPr lang="en-US" sz="32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6" grpId="0" animBg="1"/>
      <p:bldP spid="45" grpId="0" animBg="1"/>
      <p:bldP spid="16" grpId="0" animBg="1"/>
      <p:bldP spid="17" grpId="0" animBg="1"/>
      <p:bldP spid="18" grpId="0"/>
      <p:bldP spid="20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885831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ngsanaUPC" pitchFamily="18" charset="-34"/>
                <a:cs typeface="AngsanaUPC" pitchFamily="18" charset="-34"/>
              </a:rPr>
              <a:t>IV</a:t>
            </a:r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 ความแตกต่างระหว่างมหาวิทยาลัยที่เป็นส่วนราชการกับมหาวิทยาลัยในกำกับของรัฐ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5" y="857230"/>
          <a:ext cx="8858310" cy="5872821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71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863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en-US" sz="2400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th-TH" sz="2400" dirty="0" smtClean="0"/>
                        <a:t>เดิม</a:t>
                      </a:r>
                      <a:endParaRPr lang="en-US" sz="24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th-TH" sz="2400" dirty="0" smtClean="0"/>
                        <a:t>ใหม่</a:t>
                      </a:r>
                      <a:endParaRPr lang="en-US" sz="24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1. ฐานะของมหาวิทยาลัย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เป็นส่วนราชการระดับกรมในสังกัดทบวงหรือกระทรวง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เป็นหน่วยงานของรัฐที่เป็นนิติบุคคล</a:t>
                      </a:r>
                      <a:r>
                        <a:rPr lang="th-TH" sz="2200" b="1" baseline="0" dirty="0" smtClean="0">
                          <a:cs typeface="+mj-cs"/>
                        </a:rPr>
                        <a:t> ในกำกับของรัฐมนตรีว่าการ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2. ฐานะของบุคลากร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th-TH" sz="2200" b="1" dirty="0" smtClean="0">
                          <a:cs typeface="+mj-cs"/>
                        </a:rPr>
                        <a:t>เป็นข้าราชการหรือลูกจ้างของส่วนราชการ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th-TH" sz="2200" b="1" dirty="0" smtClean="0">
                          <a:cs typeface="+mj-cs"/>
                        </a:rPr>
                        <a:t>เป็นข้าราชการ</a:t>
                      </a:r>
                      <a:r>
                        <a:rPr lang="th-TH" sz="2200" b="1" dirty="0" err="1" smtClean="0">
                          <a:cs typeface="+mj-cs"/>
                        </a:rPr>
                        <a:t>พลเรือน</a:t>
                      </a:r>
                      <a:r>
                        <a:rPr lang="th-TH" sz="2200" b="1" dirty="0" smtClean="0">
                          <a:cs typeface="+mj-cs"/>
                        </a:rPr>
                        <a:t>ในมหาวิทยาลัย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- เป็นพนักงานหรือลูกจ้างของรัฐ</a:t>
                      </a:r>
                    </a:p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- เป็นพนักงานของมหาวิทยาลัย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132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3. เงินเดือนและสวัสดิการ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เท่ากับข้าราชการ</a:t>
                      </a:r>
                      <a:r>
                        <a:rPr lang="th-TH" sz="2200" b="1" dirty="0" err="1" smtClean="0">
                          <a:cs typeface="+mj-cs"/>
                        </a:rPr>
                        <a:t>พลเรือน</a:t>
                      </a:r>
                      <a:r>
                        <a:rPr lang="th-TH" sz="2200" b="1" dirty="0" smtClean="0">
                          <a:cs typeface="+mj-cs"/>
                        </a:rPr>
                        <a:t>สามัญ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เงินเดือนสูงกว่าข้าราชการ</a:t>
                      </a:r>
                      <a:r>
                        <a:rPr lang="th-TH" sz="2200" b="1" dirty="0" err="1" smtClean="0">
                          <a:cs typeface="+mj-cs"/>
                        </a:rPr>
                        <a:t>พลเรือน</a:t>
                      </a:r>
                      <a:r>
                        <a:rPr lang="th-TH" sz="2200" b="1" dirty="0" smtClean="0">
                          <a:cs typeface="+mj-cs"/>
                        </a:rPr>
                        <a:t>สามัญ (1.5-1.7) สวัสดิการไม่น้อยกว่าข้าราชการ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8736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4. การอุดหนุนจากรัฐ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ได้รับงบประมาณประจำปีแบบปกติ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ได้รับงบประมาณประจำปีแบบเงินอุดหนุนทั่วไป</a:t>
                      </a:r>
                      <a:r>
                        <a:rPr lang="th-TH" sz="2200" b="1" baseline="0" dirty="0" smtClean="0">
                          <a:cs typeface="+mj-cs"/>
                        </a:rPr>
                        <a:t> เป็นเงินรายได้ของมหาวิทยาลัย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4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5. ความคล่องตัว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ขั้นตอนมาก ใช้กฎ ระเบียบของราชการทั่วไป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cs typeface="+mj-cs"/>
                        </a:rPr>
                        <a:t>ขั้นตอนน้อย</a:t>
                      </a:r>
                      <a:r>
                        <a:rPr lang="th-TH" sz="2200" b="1" baseline="0" dirty="0" smtClean="0">
                          <a:cs typeface="+mj-cs"/>
                        </a:rPr>
                        <a:t> ใช้กฎ ระเบียบของตนเอง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2159"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6. การแบ่งส่วนงาน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แบ่งเป็นส่วนราชการ</a:t>
                      </a:r>
                      <a:r>
                        <a:rPr lang="en-US" sz="2200" b="1" dirty="0" smtClean="0">
                          <a:cs typeface="+mj-cs"/>
                        </a:rPr>
                        <a:t>:</a:t>
                      </a:r>
                      <a:r>
                        <a:rPr lang="en-US" sz="2200" b="1" baseline="0" dirty="0" smtClean="0">
                          <a:cs typeface="+mj-cs"/>
                        </a:rPr>
                        <a:t> </a:t>
                      </a:r>
                      <a:r>
                        <a:rPr lang="th-TH" sz="2200" b="1" baseline="0" dirty="0" smtClean="0">
                          <a:cs typeface="+mj-cs"/>
                        </a:rPr>
                        <a:t>กอง แผนก หรือเทียบเท่า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cs typeface="+mj-cs"/>
                        </a:rPr>
                        <a:t>แบ่งส่วนงานและจัดระบบบริหารที่เป็นของตนเอง</a:t>
                      </a:r>
                      <a:endParaRPr lang="en-US" sz="2200" b="1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latin typeface="CordiaUPC" pitchFamily="34" charset="-34"/>
                <a:cs typeface="CordiaUPC" pitchFamily="34" charset="-34"/>
              </a:rPr>
              <a:t>6</a:t>
            </a:r>
            <a:endParaRPr lang="en-US" sz="1400" dirty="0">
              <a:latin typeface="CordiaUPC" pitchFamily="34" charset="-34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428728" y="142852"/>
            <a:ext cx="1428760" cy="6929486"/>
            <a:chOff x="1428728" y="142852"/>
            <a:chExt cx="1428760" cy="6929486"/>
          </a:xfrm>
        </p:grpSpPr>
        <p:sp>
          <p:nvSpPr>
            <p:cNvPr id="34" name="Rectangle 33"/>
            <p:cNvSpPr/>
            <p:nvPr/>
          </p:nvSpPr>
          <p:spPr>
            <a:xfrm>
              <a:off x="1428728" y="142852"/>
              <a:ext cx="1071570" cy="692948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2285984" y="2891379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2844" y="357166"/>
            <a:ext cx="2162772" cy="600164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V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ความเหมือนและ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ความแตกต่าง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ระหว่าง</a:t>
            </a: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:</a:t>
            </a:r>
            <a:endParaRPr lang="th-TH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ที่</a:t>
            </a:r>
            <a:r>
              <a:rPr lang="th-TH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ตั้งขึ้นใหม่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กับมหาวิทยาลัย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ที่</a:t>
            </a:r>
            <a:r>
              <a:rPr lang="th-TH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ปรับเปลี่ยน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จากมหาวิทยาลัย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ที่เป็นส่วนราชการ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2534189"/>
            <a:ext cx="2629246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lnSpc>
                <a:spcPts val="3200"/>
              </a:lnSpc>
            </a:pPr>
            <a:r>
              <a:rPr lang="th-TH" sz="28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ความเหมือน</a:t>
            </a:r>
            <a:r>
              <a:rPr lang="en-US" sz="28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8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ยึดหลักการ</a:t>
            </a:r>
          </a:p>
          <a:p>
            <a:pPr>
              <a:lnSpc>
                <a:spcPts val="3200"/>
              </a:lnSpc>
            </a:pPr>
            <a:r>
              <a:rPr lang="th-TH" sz="28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มหาวิทยาลัยในกำกับ</a:t>
            </a:r>
          </a:p>
          <a:p>
            <a:pPr>
              <a:lnSpc>
                <a:spcPts val="3200"/>
              </a:lnSpc>
            </a:pPr>
            <a:r>
              <a:rPr lang="th-TH" sz="28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ของรัฐเดียวกัน</a:t>
            </a:r>
            <a:endParaRPr lang="en-US" sz="28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602" y="71414"/>
            <a:ext cx="32146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เป็นของรัฐ </a:t>
            </a:r>
            <a:r>
              <a:rPr lang="en-US" sz="2600" b="1" dirty="0" smtClean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ไม่เป็นส่วนราชการ</a:t>
            </a:r>
            <a:endParaRPr lang="en-US" sz="2600" b="1" dirty="0" smtClean="0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หรือรัฐวิสาหกิจ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7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643570" y="1000108"/>
            <a:ext cx="2893741" cy="865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อยู่ในกำกับของรัฐมนตรีว่าการ</a:t>
            </a:r>
          </a:p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กระทรวงศึกษาธิการ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21567" y="1928802"/>
            <a:ext cx="2550698" cy="865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มีความเป็นอิสระ คล่องตัว </a:t>
            </a:r>
          </a:p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มีเสรีภาพทางวิชาการ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42198" y="2948099"/>
            <a:ext cx="3287520" cy="48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รัฐกำกับด้านนโยบายและมาตรฐาน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44250" y="3571876"/>
            <a:ext cx="3499782" cy="865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รัฐจัดสรรเงินอุดหนุนทั่วไปให้ โดยถือเป็นเงินรายได้ของมหาวิทยาลัย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43570" y="4591173"/>
            <a:ext cx="3500462" cy="48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รัฐติดตามตรวจสอบและประเมินผล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57818" y="285728"/>
            <a:ext cx="285752" cy="5515035"/>
            <a:chOff x="5357818" y="285728"/>
            <a:chExt cx="285752" cy="5515035"/>
          </a:xfrm>
        </p:grpSpPr>
        <p:sp>
          <p:nvSpPr>
            <p:cNvPr id="53" name="Rectangle 52"/>
            <p:cNvSpPr/>
            <p:nvPr/>
          </p:nvSpPr>
          <p:spPr>
            <a:xfrm>
              <a:off x="5357818" y="357167"/>
              <a:ext cx="45719" cy="535785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5357818" y="285728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5357818" y="3857628"/>
              <a:ext cx="285752" cy="240656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5357818" y="3057501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357818" y="5572140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5357818" y="4714884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357818" y="2214554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357818" y="1271551"/>
              <a:ext cx="285752" cy="228623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643570" y="5143512"/>
            <a:ext cx="34997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จัดโครงสร้างองค์กร ออกระเบียบ ข้อบังคับ จัดระบบบริหารได้เอง</a:t>
            </a:r>
          </a:p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ภายใต้การกำกับดูแลของ</a:t>
            </a:r>
          </a:p>
          <a:p>
            <a:pPr>
              <a:lnSpc>
                <a:spcPts val="3000"/>
              </a:lnSpc>
            </a:pPr>
            <a:r>
              <a:rPr lang="th-TH" sz="2600" b="1" dirty="0" smtClean="0">
                <a:latin typeface="AngsanaUPC" pitchFamily="18" charset="-34"/>
                <a:cs typeface="AngsanaUPC" pitchFamily="18" charset="-34"/>
              </a:rPr>
              <a:t>สภามหาวิทยาลัย</a:t>
            </a:r>
            <a:endParaRPr lang="en-US" sz="2600" b="1" dirty="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26" grpId="0"/>
      <p:bldP spid="28" grpId="0"/>
      <p:bldP spid="29" grpId="0"/>
      <p:bldP spid="30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428728" y="-214338"/>
            <a:ext cx="1428760" cy="6929486"/>
            <a:chOff x="1428728" y="-214338"/>
            <a:chExt cx="1428760" cy="6929486"/>
          </a:xfrm>
        </p:grpSpPr>
        <p:sp>
          <p:nvSpPr>
            <p:cNvPr id="34" name="Rectangle 33"/>
            <p:cNvSpPr/>
            <p:nvPr/>
          </p:nvSpPr>
          <p:spPr>
            <a:xfrm>
              <a:off x="1428728" y="-214338"/>
              <a:ext cx="1071570" cy="692948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2285984" y="3000372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2844" y="357166"/>
            <a:ext cx="2162772" cy="600164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V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ความเหมือนและ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ความแตกต่าง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ระหว่าง</a:t>
            </a:r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:</a:t>
            </a:r>
            <a:endParaRPr lang="th-TH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pPr algn="ctr"/>
            <a:r>
              <a:rPr lang="th-TH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ที่ตั้งขึ้นใหม่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กับมหาวิทยาลัย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pPr algn="ctr"/>
            <a:r>
              <a:rPr lang="th-TH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ที่ปรับเปลี่ยน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จากมหาวิทยาลัย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ที่เป็นส่วนราชการ</a:t>
            </a:r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7950" y="142852"/>
            <a:ext cx="231666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จัดระบบบริหารบุคคล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แบบเดียว</a:t>
            </a:r>
            <a:r>
              <a:rPr lang="en-US" sz="2400" b="1" dirty="0" smtClean="0">
                <a:latin typeface="AngsanaUPC" pitchFamily="18" charset="-34"/>
                <a:cs typeface="AngsanaUPC" pitchFamily="18" charset="-34"/>
              </a:rPr>
              <a:t>: 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ระบบพนักงาน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00760" y="357166"/>
            <a:ext cx="285752" cy="2643206"/>
            <a:chOff x="5715008" y="285728"/>
            <a:chExt cx="285752" cy="2928958"/>
          </a:xfrm>
        </p:grpSpPr>
        <p:sp>
          <p:nvSpPr>
            <p:cNvPr id="53" name="Rectangle 52"/>
            <p:cNvSpPr/>
            <p:nvPr/>
          </p:nvSpPr>
          <p:spPr>
            <a:xfrm>
              <a:off x="5715009" y="352295"/>
              <a:ext cx="71437" cy="279095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5715008" y="285728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5715008" y="2962432"/>
              <a:ext cx="285752" cy="25225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5715008" y="1643050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8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2786050" y="2643182"/>
            <a:ext cx="1191352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ความ</a:t>
            </a:r>
          </a:p>
          <a:p>
            <a:pPr algn="ctr"/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แตกต่าง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00760" y="3571876"/>
            <a:ext cx="285752" cy="2643206"/>
            <a:chOff x="5715008" y="285728"/>
            <a:chExt cx="285752" cy="2928958"/>
          </a:xfrm>
        </p:grpSpPr>
        <p:sp>
          <p:nvSpPr>
            <p:cNvPr id="18" name="Rectangle 17"/>
            <p:cNvSpPr/>
            <p:nvPr/>
          </p:nvSpPr>
          <p:spPr>
            <a:xfrm>
              <a:off x="5715009" y="352295"/>
              <a:ext cx="71437" cy="279095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715008" y="285728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5715008" y="2962432"/>
              <a:ext cx="285752" cy="25225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5715008" y="1643050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000496" y="1785926"/>
            <a:ext cx="285752" cy="3538402"/>
            <a:chOff x="4071934" y="1785926"/>
            <a:chExt cx="285752" cy="3538402"/>
          </a:xfrm>
        </p:grpSpPr>
        <p:sp>
          <p:nvSpPr>
            <p:cNvPr id="23" name="Rectangle 22"/>
            <p:cNvSpPr/>
            <p:nvPr/>
          </p:nvSpPr>
          <p:spPr>
            <a:xfrm>
              <a:off x="4071935" y="1852493"/>
              <a:ext cx="71437" cy="336245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4071934" y="1785926"/>
              <a:ext cx="285752" cy="239641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4071934" y="5072074"/>
              <a:ext cx="285752" cy="252254"/>
            </a:xfrm>
            <a:prstGeom prst="rightArrow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292335" y="1214422"/>
            <a:ext cx="16369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ตั้งใหม่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92335" y="4039751"/>
            <a:ext cx="163698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ที่ปรับเปลี่ยน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จากการเป็น</a:t>
            </a:r>
          </a:p>
          <a:p>
            <a:r>
              <a:rPr lang="th-TH" sz="2800" b="1" dirty="0" smtClean="0">
                <a:latin typeface="AngsanaUPC" pitchFamily="18" charset="-34"/>
                <a:cs typeface="AngsanaUPC" pitchFamily="18" charset="-34"/>
              </a:rPr>
              <a:t>ส่วนราชการ</a:t>
            </a:r>
            <a:endParaRPr lang="en-US" sz="28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57950" y="1198891"/>
            <a:ext cx="22894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จัดโครงสร้างระบบและ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กระบวนการบริหารได้เอง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ตั้งแต่แรก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7982" y="2506800"/>
            <a:ext cx="278605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ออกระเบียบ ข้อบังคับ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การดำเนินงานได้เองตั้งแต่แรก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86512" y="3506932"/>
            <a:ext cx="2706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จัดระบบบริหารบุคคล </a:t>
            </a:r>
            <a:r>
              <a:rPr lang="en-US" sz="2400" b="1" dirty="0" smtClean="0">
                <a:latin typeface="AngsanaUPC" pitchFamily="18" charset="-34"/>
                <a:cs typeface="AngsanaUPC" pitchFamily="18" charset="-34"/>
              </a:rPr>
              <a:t>2</a:t>
            </a: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 แบบ</a:t>
            </a:r>
            <a:r>
              <a:rPr lang="en-US" sz="2400" b="1" dirty="0" smtClean="0">
                <a:latin typeface="AngsanaUPC" pitchFamily="18" charset="-34"/>
                <a:cs typeface="AngsanaUPC" pitchFamily="18" charset="-34"/>
              </a:rPr>
              <a:t>: </a:t>
            </a:r>
            <a:endParaRPr lang="th-TH" sz="2400" b="1" dirty="0" smtClean="0">
              <a:latin typeface="AngsanaUPC" pitchFamily="18" charset="-34"/>
              <a:cs typeface="AngsanaUPC" pitchFamily="18" charset="-34"/>
            </a:endParaRP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ข้าราชการและพนักงาน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86512" y="4429132"/>
            <a:ext cx="27558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โครงสร้างการแบ่งส่วน ระบบ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และกระบวนการบริหาร</a:t>
            </a:r>
          </a:p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ส่วนราชการ จึงต้องปรับเปลี่ยน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86512" y="5612659"/>
            <a:ext cx="285748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th-TH" sz="2400" b="1" dirty="0" smtClean="0">
                <a:latin typeface="AngsanaUPC" pitchFamily="18" charset="-34"/>
                <a:cs typeface="AngsanaUPC" pitchFamily="18" charset="-34"/>
              </a:rPr>
              <a:t>ระเบียบ ข้อบังคับ การดำเนินงาน เป็นราชการ จึงต้องแก้ไขหรือยกเลิก</a:t>
            </a:r>
            <a:endParaRPr lang="en-US" sz="2400" b="1" dirty="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4" grpId="0"/>
      <p:bldP spid="27" grpId="0"/>
      <p:bldP spid="28" grpId="0"/>
      <p:bldP spid="30" grpId="0"/>
      <p:bldP spid="31" grpId="0"/>
      <p:bldP spid="32" grpId="0"/>
      <p:bldP spid="33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428728" y="142852"/>
            <a:ext cx="1571636" cy="6500858"/>
            <a:chOff x="1428728" y="142852"/>
            <a:chExt cx="1571636" cy="6500858"/>
          </a:xfrm>
        </p:grpSpPr>
        <p:sp>
          <p:nvSpPr>
            <p:cNvPr id="34" name="Rectangle 33"/>
            <p:cNvSpPr/>
            <p:nvPr/>
          </p:nvSpPr>
          <p:spPr>
            <a:xfrm>
              <a:off x="1428728" y="142852"/>
              <a:ext cx="1214446" cy="650085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2428860" y="428604"/>
              <a:ext cx="571504" cy="571504"/>
            </a:xfrm>
            <a:prstGeom prst="rightArrow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85720" y="1285860"/>
            <a:ext cx="2053767" cy="403187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r>
              <a:rPr lang="en-US" sz="3200" b="1" dirty="0" smtClean="0">
                <a:latin typeface="AngsanaUPC" pitchFamily="18" charset="-34"/>
                <a:cs typeface="AngsanaUPC" pitchFamily="18" charset="-34"/>
              </a:rPr>
              <a:t>VI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การปฏิรังสรรค์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ระบบบริหารและ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การจัดการ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มหาวิทยาลัย</a:t>
            </a:r>
          </a:p>
          <a:p>
            <a:pPr algn="ctr"/>
            <a:r>
              <a:rPr lang="th-TH" sz="3200" b="1" dirty="0" smtClean="0">
                <a:latin typeface="AngsanaUPC" pitchFamily="18" charset="-34"/>
                <a:cs typeface="AngsanaUPC" pitchFamily="18" charset="-34"/>
              </a:rPr>
              <a:t>ในกำกับของรัฐ</a:t>
            </a:r>
            <a:endParaRPr lang="en-US" sz="3200" b="1" dirty="0" smtClean="0"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US" sz="3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371283"/>
            <a:ext cx="607219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03225" indent="-403225"/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1.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ความสัมพันธ์ภายนอกระหว่างมหาวิทยาลัยกับรัฐบาล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428860" y="5572140"/>
            <a:ext cx="571504" cy="571504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796556" y="6478809"/>
            <a:ext cx="250390" cy="3077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1400" dirty="0" smtClean="0"/>
              <a:t>9</a:t>
            </a:r>
            <a:endParaRPr lang="en-US" sz="1400" dirty="0"/>
          </a:p>
        </p:txBody>
      </p:sp>
      <p:sp>
        <p:nvSpPr>
          <p:cNvPr id="45" name="Right Arrow 44"/>
          <p:cNvSpPr/>
          <p:nvPr/>
        </p:nvSpPr>
        <p:spPr>
          <a:xfrm>
            <a:off x="2428860" y="3000372"/>
            <a:ext cx="571504" cy="571504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428860" y="1714488"/>
            <a:ext cx="571504" cy="571504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428860" y="4286256"/>
            <a:ext cx="571504" cy="571504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802" y="1701217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2. 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การจัดระบบงานภายในมหาวิทยาลัย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1802" y="2987101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3. 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การบริหารงานบุคคล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4272985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4. 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การเงินและทรัพย์สิน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71802" y="5558869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5. </a:t>
            </a:r>
            <a:r>
              <a:rPr lang="th-TH" sz="3600" b="1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การกำกับดูแลของสภามหาวิทยาลัย</a:t>
            </a:r>
            <a:endParaRPr lang="en-US" sz="3600" b="1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6" grpId="0" animBg="1"/>
      <p:bldP spid="45" grpId="0" animBg="1"/>
      <p:bldP spid="16" grpId="0" animBg="1"/>
      <p:bldP spid="17" grpId="0" animBg="1"/>
      <p:bldP spid="18" grpId="0"/>
      <p:bldP spid="19" grpId="0"/>
      <p:bldP spid="21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1468</Words>
  <Application>Microsoft Office PowerPoint</Application>
  <PresentationFormat>On-screen Show (4:3)</PresentationFormat>
  <Paragraphs>302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Angsana New</vt:lpstr>
      <vt:lpstr>AngsanaUPC</vt:lpstr>
      <vt:lpstr>Arial</vt:lpstr>
      <vt:lpstr>Calibri</vt:lpstr>
      <vt:lpstr>Cordia New</vt:lpstr>
      <vt:lpstr>CordiaUPC</vt:lpstr>
      <vt:lpstr>Office Theme</vt:lpstr>
      <vt:lpstr>มหาวิทยาลัยในกำกับของรัฐ บนวิถีแห่งการเปลี่ยนแปลง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มหาวิทยาลัยในกำกับของรัฐ บนวิถีแห่งการเปลี่ยนแปลง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การเป็นมหาวิทยาลัยในกำกับของรัฐ: จากแนวคิดสู่แนวปฏิบัติ</dc:title>
  <dc:creator>USER</dc:creator>
  <cp:lastModifiedBy>วราภรณ์ ยงบรรทม</cp:lastModifiedBy>
  <cp:revision>15</cp:revision>
  <cp:lastPrinted>2014-02-17T05:03:32Z</cp:lastPrinted>
  <dcterms:modified xsi:type="dcterms:W3CDTF">2020-02-24T07:30:05Z</dcterms:modified>
</cp:coreProperties>
</file>