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73" r:id="rId7"/>
    <p:sldId id="274" r:id="rId8"/>
    <p:sldId id="275" r:id="rId9"/>
    <p:sldId id="261" r:id="rId10"/>
    <p:sldId id="264" r:id="rId11"/>
    <p:sldId id="265" r:id="rId12"/>
    <p:sldId id="266" r:id="rId13"/>
    <p:sldId id="268" r:id="rId14"/>
    <p:sldId id="271" r:id="rId15"/>
    <p:sldId id="267" r:id="rId16"/>
    <p:sldId id="272" r:id="rId17"/>
    <p:sldId id="269" r:id="rId18"/>
    <p:sldId id="276" r:id="rId19"/>
  </p:sldIdLst>
  <p:sldSz cx="9144000" cy="6858000" type="screen4x3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9CF0-401B-4982-ABD1-0E35A0FE905E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74DBD-C9B7-4488-BF5F-A4C45BFDF82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16723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1583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16734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1583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14712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4DBD-C9B7-4488-BF5F-A4C45BFDF82F}" type="slidenum">
              <a:rPr lang="th-TH" smtClean="0"/>
              <a:t>17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01583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662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9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9704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2071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1047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364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7517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198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6405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2061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832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B7BA3-9AF5-4D5A-9CF5-B733D23168B8}" type="datetimeFigureOut">
              <a:rPr lang="th-TH" smtClean="0"/>
              <a:t>15/02/59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288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827584" y="1670943"/>
            <a:ext cx="7619155" cy="1470025"/>
          </a:xfrm>
        </p:spPr>
        <p:txBody>
          <a:bodyPr>
            <a:noAutofit/>
          </a:bodyPr>
          <a:lstStyle/>
          <a:p>
            <a:r>
              <a:rPr lang="th-TH" sz="7200" b="1" dirty="0" smtClean="0"/>
              <a:t>การอุดมศึกษากับการแข่งขันในเวทีโลก</a:t>
            </a:r>
            <a:endParaRPr lang="th-TH" sz="7200" b="1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43608" y="369262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โดย </a:t>
            </a:r>
          </a:p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ศาสตราจารย์ ดร.วิจิตร ศรี</a:t>
            </a:r>
            <a:r>
              <a:rPr lang="th-TH" sz="4000" b="1" dirty="0" err="1" smtClean="0">
                <a:solidFill>
                  <a:schemeClr val="tx1"/>
                </a:solidFill>
                <a:cs typeface="+mj-cs"/>
              </a:rPr>
              <a:t>สอ้าน</a:t>
            </a:r>
            <a:endParaRPr lang="th-TH" sz="4000" b="1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1026" name="Picture 2" descr="http://2.bp.blogspot.com/-6ZLPdRPDOck/TiYNekWtRoI/AAAAAAAAAHc/A8xVAImQOmc/s1600/global_education_reading_md_w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17032"/>
            <a:ext cx="2564903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07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การจัดอันดับมหาวิทยาลัยโลก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(World University Rankings)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203269"/>
            <a:ext cx="2736304" cy="32257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โลกในปัจจุบันมี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การแข่งขันสูง    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400" b="1" dirty="0" smtClean="0">
                <a:latin typeface="Angsana New" pitchFamily="18" charset="-34"/>
                <a:cs typeface="Angsana New" pitchFamily="18" charset="-34"/>
              </a:rPr>
              <a:t>ทุกประเทศต้องมุ่งสร้างขีดความสามารถ      ในการแข่งขัน จึงต้อง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9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9" name="กลุ่ม 8"/>
          <p:cNvGrpSpPr/>
          <p:nvPr/>
        </p:nvGrpSpPr>
        <p:grpSpPr>
          <a:xfrm>
            <a:off x="2842110" y="586540"/>
            <a:ext cx="430326" cy="6264000"/>
            <a:chOff x="2842110" y="586540"/>
            <a:chExt cx="430326" cy="6264000"/>
          </a:xfrm>
        </p:grpSpPr>
        <p:grpSp>
          <p:nvGrpSpPr>
            <p:cNvPr id="20" name="Group 19"/>
            <p:cNvGrpSpPr/>
            <p:nvPr/>
          </p:nvGrpSpPr>
          <p:grpSpPr>
            <a:xfrm>
              <a:off x="2843808" y="586540"/>
              <a:ext cx="428628" cy="6264000"/>
              <a:chOff x="3071802" y="785794"/>
              <a:chExt cx="428628" cy="6586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6444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842110" y="3791890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3275856" y="4437112"/>
            <a:ext cx="288032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มหาวิทยาลัยเป็นองค์กรทางวิชาการที่มีบทบาทสำคัญในการพัฒนาปัจจัยทั้งสอง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3" name="สามเหลี่ยมหน้าจั่ว 2"/>
          <p:cNvSpPr/>
          <p:nvPr/>
        </p:nvSpPr>
        <p:spPr>
          <a:xfrm rot="5400000">
            <a:off x="5364088" y="4581128"/>
            <a:ext cx="2016224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732240" y="4653136"/>
            <a:ext cx="252028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จึงต้องเข้มแข็งพร้อมที่จะช่วยพัฒนาปัจจัยที่มีคุณภาพเพื่อให้แข่งขันได้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2" name="สามเหลี่ยมหน้าจั่ว 21"/>
          <p:cNvSpPr/>
          <p:nvPr/>
        </p:nvSpPr>
        <p:spPr>
          <a:xfrm rot="5400000">
            <a:off x="6619638" y="1525378"/>
            <a:ext cx="2016224" cy="2068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300192" y="332656"/>
            <a:ext cx="1152128" cy="988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สร้างคน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300192" y="1916832"/>
            <a:ext cx="1224136" cy="1100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ความรู้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740352" y="1320818"/>
            <a:ext cx="122413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ที่มี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คุณภาพ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7" name="กลุ่ม 6"/>
          <p:cNvGrpSpPr/>
          <p:nvPr/>
        </p:nvGrpSpPr>
        <p:grpSpPr>
          <a:xfrm>
            <a:off x="6012160" y="692696"/>
            <a:ext cx="288032" cy="1691194"/>
            <a:chOff x="6084168" y="692696"/>
            <a:chExt cx="288032" cy="1691194"/>
          </a:xfrm>
        </p:grpSpPr>
        <p:cxnSp>
          <p:nvCxnSpPr>
            <p:cNvPr id="5" name="ตัวเชื่อมต่อตรง 4"/>
            <p:cNvCxnSpPr/>
            <p:nvPr/>
          </p:nvCxnSpPr>
          <p:spPr>
            <a:xfrm>
              <a:off x="6084168" y="811114"/>
              <a:ext cx="0" cy="1476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ลูกศรขวา 5"/>
            <p:cNvSpPr/>
            <p:nvPr/>
          </p:nvSpPr>
          <p:spPr>
            <a:xfrm>
              <a:off x="6084168" y="692696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ลูกศรขวา 26"/>
            <p:cNvSpPr/>
            <p:nvPr/>
          </p:nvSpPr>
          <p:spPr>
            <a:xfrm>
              <a:off x="6084168" y="2132856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1" name="กลุ่ม 30"/>
          <p:cNvGrpSpPr/>
          <p:nvPr/>
        </p:nvGrpSpPr>
        <p:grpSpPr>
          <a:xfrm>
            <a:off x="323528" y="4743643"/>
            <a:ext cx="2146538" cy="1664194"/>
            <a:chOff x="193214" y="4735119"/>
            <a:chExt cx="2392328" cy="1754701"/>
          </a:xfrm>
        </p:grpSpPr>
        <p:pic>
          <p:nvPicPr>
            <p:cNvPr id="32" name="Picture 4" descr="https://encrypted-tbn2.gstatic.com/images?q=tbn:ANd9GcQcXDYVVNDzuANkaG7AMyOnBXbrtHwQZsePe_QH5jaLIoA6uyg_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29" r="30908"/>
            <a:stretch/>
          </p:blipFill>
          <p:spPr bwMode="auto">
            <a:xfrm flipH="1">
              <a:off x="193214" y="4735119"/>
              <a:ext cx="939149" cy="1646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://ctolabs.com/wp-content/uploads/2010/04/globalapplicationdevelopment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785319"/>
              <a:ext cx="1901974" cy="1704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9617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36" grpId="0"/>
      <p:bldP spid="3" grpId="0" animBg="1"/>
      <p:bldP spid="21" grpId="0"/>
      <p:bldP spid="22" grpId="0" animBg="1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การจัดอันดับมหาวิทยาลัยโลก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(World University Rankings)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260648"/>
            <a:ext cx="5688632" cy="27936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การประเมินโดยวิธีการจัดอันดับ </a:t>
            </a: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(RANKING) </a:t>
            </a: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เพื่อกระตุ้นให้มหาวิทยาลัยได้รับการพัฒนาสู่ระดับโลก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 </a:t>
            </a:r>
            <a:r>
              <a:rPr kumimoji="0" lang="en-US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(WORLD CLASS UNIVERSITIES) 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เป็นวิธีหนึ่งของการเร่งรัดพัฒนาคุณภาพและมาตรฐานของมหาวิทยาลัย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10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4" name="กลุ่ม 3"/>
          <p:cNvGrpSpPr/>
          <p:nvPr/>
        </p:nvGrpSpPr>
        <p:grpSpPr>
          <a:xfrm>
            <a:off x="2842110" y="9336"/>
            <a:ext cx="430326" cy="3704846"/>
            <a:chOff x="2842110" y="9336"/>
            <a:chExt cx="430326" cy="3704846"/>
          </a:xfrm>
        </p:grpSpPr>
        <p:grpSp>
          <p:nvGrpSpPr>
            <p:cNvPr id="20" name="Group 19"/>
            <p:cNvGrpSpPr/>
            <p:nvPr/>
          </p:nvGrpSpPr>
          <p:grpSpPr>
            <a:xfrm>
              <a:off x="2843808" y="9336"/>
              <a:ext cx="428628" cy="3564000"/>
              <a:chOff x="3071802" y="208590"/>
              <a:chExt cx="428628" cy="381600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208590"/>
                <a:ext cx="108000" cy="3816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675926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842110" y="3356992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3275856" y="4653136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ผู้จัดอันดับมหาวิทยาลัยโลก ที่มีอิทธิพลและได้รับการอ้างถึงสูงสุด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4 แห่ง </a:t>
            </a:r>
            <a:r>
              <a:rPr lang="en-US" b="1" dirty="0">
                <a:latin typeface="Angsana New" pitchFamily="18" charset="-34"/>
                <a:cs typeface="Angsana New" pitchFamily="18" charset="-34"/>
              </a:rPr>
              <a:t>(World University Rankings)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724128" y="2996952"/>
            <a:ext cx="32403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Times Higher Education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724128" y="3861048"/>
            <a:ext cx="32403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QS (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Quacquarelli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Symonds)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724128" y="4869160"/>
            <a:ext cx="32403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The Academic Ranking (ARWU)</a:t>
            </a:r>
          </a:p>
        </p:txBody>
      </p:sp>
      <p:grpSp>
        <p:nvGrpSpPr>
          <p:cNvPr id="31" name="กลุ่ม 30"/>
          <p:cNvGrpSpPr/>
          <p:nvPr/>
        </p:nvGrpSpPr>
        <p:grpSpPr>
          <a:xfrm>
            <a:off x="323528" y="4743643"/>
            <a:ext cx="2146538" cy="1664194"/>
            <a:chOff x="193214" y="4735119"/>
            <a:chExt cx="2392328" cy="1754701"/>
          </a:xfrm>
        </p:grpSpPr>
        <p:pic>
          <p:nvPicPr>
            <p:cNvPr id="32" name="Picture 4" descr="https://encrypted-tbn2.gstatic.com/images?q=tbn:ANd9GcQcXDYVVNDzuANkaG7AMyOnBXbrtHwQZsePe_QH5jaLIoA6uyg_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29" r="30908"/>
            <a:stretch/>
          </p:blipFill>
          <p:spPr bwMode="auto">
            <a:xfrm flipH="1">
              <a:off x="193214" y="4735119"/>
              <a:ext cx="939149" cy="1646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://ctolabs.com/wp-content/uploads/2010/04/globalapplicationdevelopment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785319"/>
              <a:ext cx="1901974" cy="1704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Title 1"/>
          <p:cNvSpPr txBox="1">
            <a:spLocks/>
          </p:cNvSpPr>
          <p:nvPr/>
        </p:nvSpPr>
        <p:spPr>
          <a:xfrm>
            <a:off x="5730144" y="5949280"/>
            <a:ext cx="341385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lnSpc>
                <a:spcPts val="3500"/>
              </a:lnSpc>
              <a:spcBef>
                <a:spcPct val="0"/>
              </a:spcBef>
              <a:defRPr/>
            </a:pPr>
            <a:r>
              <a:rPr lang="en-US" sz="3200" b="1" dirty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URAP-University Ranking Academic </a:t>
            </a:r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  <a:sym typeface="Wingdings" panose="05000000000000000000" pitchFamily="2" charset="2"/>
              </a:rPr>
              <a:t>Performance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436096" y="3249974"/>
            <a:ext cx="288032" cy="2950340"/>
            <a:chOff x="5436096" y="3249974"/>
            <a:chExt cx="288032" cy="2950340"/>
          </a:xfrm>
        </p:grpSpPr>
        <p:cxnSp>
          <p:nvCxnSpPr>
            <p:cNvPr id="5" name="ตัวเชื่อมต่อตรง 4"/>
            <p:cNvCxnSpPr/>
            <p:nvPr/>
          </p:nvCxnSpPr>
          <p:spPr>
            <a:xfrm>
              <a:off x="5436096" y="3356992"/>
              <a:ext cx="0" cy="2736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ลูกศรขวา 5"/>
            <p:cNvSpPr/>
            <p:nvPr/>
          </p:nvSpPr>
          <p:spPr>
            <a:xfrm>
              <a:off x="5436096" y="3249974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ลูกศรขวา 26"/>
            <p:cNvSpPr/>
            <p:nvPr/>
          </p:nvSpPr>
          <p:spPr>
            <a:xfrm>
              <a:off x="5436096" y="594928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0" name="ลูกศรขวา 29"/>
            <p:cNvSpPr/>
            <p:nvPr/>
          </p:nvSpPr>
          <p:spPr>
            <a:xfrm>
              <a:off x="5436096" y="3898046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" name="ลูกศรขวา 29"/>
            <p:cNvSpPr/>
            <p:nvPr/>
          </p:nvSpPr>
          <p:spPr>
            <a:xfrm>
              <a:off x="5436096" y="4906158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420840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6" grpId="0"/>
      <p:bldP spid="24" grpId="0"/>
      <p:bldP spid="28" grpId="0"/>
      <p:bldP spid="29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347864" y="476672"/>
            <a:ext cx="5544616" cy="4305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การจัดอันดับมหาวิทยาลัยโลกของผู้จัดอันดับ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“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มุ่งวัดผลการดำเนินภารกิจของมหาวิทยาลัยโดยรวม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 ไม่ใช่แต่เพียงภารกิจตามประเพณี เช่น การสอนการวิจัย แต่รวมถึงภารกิจใหม่ เช่น การเผยแพร่ความรู้ การถ่ายทอดเทคโนโลยี </a:t>
            </a:r>
            <a:r>
              <a:rPr kumimoji="0" lang="th-TH" sz="3600" b="1" i="0" u="none" strike="noStrike" kern="120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พันธ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กิจชุมชน และการศึกษานานาชาติ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919236" y="805824"/>
            <a:ext cx="428628" cy="6043223"/>
            <a:chOff x="3071802" y="675926"/>
            <a:chExt cx="428628" cy="6470573"/>
          </a:xfrm>
        </p:grpSpPr>
        <p:sp>
          <p:nvSpPr>
            <p:cNvPr id="19" name="Rectangle 18"/>
            <p:cNvSpPr/>
            <p:nvPr/>
          </p:nvSpPr>
          <p:spPr>
            <a:xfrm>
              <a:off x="3071802" y="824994"/>
              <a:ext cx="108000" cy="6321505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3071802" y="675926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4282" y="6335933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11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pic>
        <p:nvPicPr>
          <p:cNvPr id="8198" name="Picture 6" descr="http://gulfnews.com/polopoly_fs/1.864228!/image/2981271756.jpg_gen/derivatives/box_475/298127175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6" r="7395"/>
          <a:stretch/>
        </p:blipFill>
        <p:spPr bwMode="auto">
          <a:xfrm>
            <a:off x="395536" y="4653136"/>
            <a:ext cx="2014377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13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00428" y="332656"/>
            <a:ext cx="561662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ความแตกต่างอยู่ที่ค่าน้ำหนักที่ให้แก่ภารกิจแต่ละด้าน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771800" y="8720"/>
            <a:ext cx="428628" cy="900000"/>
            <a:chOff x="3071802" y="14841"/>
            <a:chExt cx="428628" cy="1018275"/>
          </a:xfrm>
        </p:grpSpPr>
        <p:sp>
          <p:nvSpPr>
            <p:cNvPr id="19" name="Rectangle 18"/>
            <p:cNvSpPr/>
            <p:nvPr/>
          </p:nvSpPr>
          <p:spPr>
            <a:xfrm>
              <a:off x="3071802" y="14841"/>
              <a:ext cx="108000" cy="886546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3071802" y="675926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4282" y="6335933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9" name="กลุ่ม 8"/>
          <p:cNvGrpSpPr/>
          <p:nvPr/>
        </p:nvGrpSpPr>
        <p:grpSpPr>
          <a:xfrm>
            <a:off x="3347864" y="1520864"/>
            <a:ext cx="288032" cy="5328000"/>
            <a:chOff x="6084168" y="693766"/>
            <a:chExt cx="288032" cy="5328000"/>
          </a:xfrm>
        </p:grpSpPr>
        <p:cxnSp>
          <p:nvCxnSpPr>
            <p:cNvPr id="10" name="ตัวเชื่อมต่อตรง 9"/>
            <p:cNvCxnSpPr/>
            <p:nvPr/>
          </p:nvCxnSpPr>
          <p:spPr>
            <a:xfrm>
              <a:off x="6084168" y="693766"/>
              <a:ext cx="0" cy="5328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ลูกศรขวา 10"/>
            <p:cNvSpPr/>
            <p:nvPr/>
          </p:nvSpPr>
          <p:spPr>
            <a:xfrm>
              <a:off x="6084168" y="1089734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2" name="Title 1"/>
          <p:cNvSpPr txBox="1">
            <a:spLocks/>
          </p:cNvSpPr>
          <p:nvPr/>
        </p:nvSpPr>
        <p:spPr>
          <a:xfrm>
            <a:off x="3707904" y="1628800"/>
            <a:ext cx="525658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Performance Indicators </a:t>
            </a:r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ของ </a:t>
            </a: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 Times Higher Education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4283968" y="2996952"/>
            <a:ext cx="2664296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Teaching 30%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4283968" y="3717032"/>
            <a:ext cx="2664296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Research 30%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283968" y="4509120"/>
            <a:ext cx="2664296" cy="5400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Citation 30%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4283968" y="5121188"/>
            <a:ext cx="2952328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Industry Income 2.5%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211960" y="5841268"/>
            <a:ext cx="4032448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International Outlook 7.5%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38" name="กลุ่ม 37"/>
          <p:cNvGrpSpPr/>
          <p:nvPr/>
        </p:nvGrpSpPr>
        <p:grpSpPr>
          <a:xfrm>
            <a:off x="3923928" y="2888940"/>
            <a:ext cx="288032" cy="3419386"/>
            <a:chOff x="5796136" y="295658"/>
            <a:chExt cx="288032" cy="3419386"/>
          </a:xfrm>
        </p:grpSpPr>
        <p:grpSp>
          <p:nvGrpSpPr>
            <p:cNvPr id="39" name="กลุ่ม 38"/>
            <p:cNvGrpSpPr/>
            <p:nvPr/>
          </p:nvGrpSpPr>
          <p:grpSpPr>
            <a:xfrm>
              <a:off x="5796136" y="295658"/>
              <a:ext cx="288032" cy="3276000"/>
              <a:chOff x="6084168" y="-171400"/>
              <a:chExt cx="288032" cy="3276000"/>
            </a:xfrm>
          </p:grpSpPr>
          <p:cxnSp>
            <p:nvCxnSpPr>
              <p:cNvPr id="44" name="ตัวเชื่อมต่อตรง 43"/>
              <p:cNvCxnSpPr/>
              <p:nvPr/>
            </p:nvCxnSpPr>
            <p:spPr>
              <a:xfrm>
                <a:off x="6084168" y="-171400"/>
                <a:ext cx="0" cy="32760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ลูกศรขวา 44"/>
              <p:cNvSpPr/>
              <p:nvPr/>
            </p:nvSpPr>
            <p:spPr>
              <a:xfrm>
                <a:off x="6084168" y="153630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46" name="ลูกศรขวา 45"/>
              <p:cNvSpPr/>
              <p:nvPr/>
            </p:nvSpPr>
            <p:spPr>
              <a:xfrm>
                <a:off x="6084168" y="836712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41" name="ลูกศรขวา 40"/>
            <p:cNvSpPr/>
            <p:nvPr/>
          </p:nvSpPr>
          <p:spPr>
            <a:xfrm>
              <a:off x="5796136" y="202385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2" name="ลูกศรขวา 41"/>
            <p:cNvSpPr/>
            <p:nvPr/>
          </p:nvSpPr>
          <p:spPr>
            <a:xfrm>
              <a:off x="5796136" y="274393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3" name="ลูกศรขวา 42"/>
            <p:cNvSpPr/>
            <p:nvPr/>
          </p:nvSpPr>
          <p:spPr>
            <a:xfrm>
              <a:off x="5796136" y="346401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47" name="Picture 2" descr="http://www.global-politics.org/media/news/World-University-Rank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69160"/>
            <a:ext cx="2088232" cy="107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32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13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27" name="กลุ่ม 8"/>
          <p:cNvGrpSpPr/>
          <p:nvPr/>
        </p:nvGrpSpPr>
        <p:grpSpPr>
          <a:xfrm>
            <a:off x="3347864" y="-27384"/>
            <a:ext cx="288032" cy="683082"/>
            <a:chOff x="6084168" y="-854482"/>
            <a:chExt cx="288032" cy="683082"/>
          </a:xfrm>
        </p:grpSpPr>
        <p:cxnSp>
          <p:nvCxnSpPr>
            <p:cNvPr id="28" name="ตัวเชื่อมต่อตรง 9"/>
            <p:cNvCxnSpPr/>
            <p:nvPr/>
          </p:nvCxnSpPr>
          <p:spPr>
            <a:xfrm>
              <a:off x="6084168" y="-854482"/>
              <a:ext cx="0" cy="612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ลูกศรขวา 10"/>
            <p:cNvSpPr/>
            <p:nvPr/>
          </p:nvSpPr>
          <p:spPr>
            <a:xfrm>
              <a:off x="6084168" y="-422434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06061"/>
            <a:ext cx="4536504" cy="646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469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14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grpSp>
        <p:nvGrpSpPr>
          <p:cNvPr id="9" name="กลุ่ม 8"/>
          <p:cNvGrpSpPr/>
          <p:nvPr/>
        </p:nvGrpSpPr>
        <p:grpSpPr>
          <a:xfrm>
            <a:off x="3347864" y="-27384"/>
            <a:ext cx="288032" cy="1403162"/>
            <a:chOff x="6084168" y="-854482"/>
            <a:chExt cx="288032" cy="1403162"/>
          </a:xfrm>
        </p:grpSpPr>
        <p:cxnSp>
          <p:nvCxnSpPr>
            <p:cNvPr id="10" name="ตัวเชื่อมต่อตรง 9"/>
            <p:cNvCxnSpPr/>
            <p:nvPr/>
          </p:nvCxnSpPr>
          <p:spPr>
            <a:xfrm>
              <a:off x="6084168" y="-854482"/>
              <a:ext cx="0" cy="1296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ลูกศรขวา 10"/>
            <p:cNvSpPr/>
            <p:nvPr/>
          </p:nvSpPr>
          <p:spPr>
            <a:xfrm>
              <a:off x="6084168" y="297646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44" name="Title 1"/>
          <p:cNvSpPr txBox="1">
            <a:spLocks/>
          </p:cNvSpPr>
          <p:nvPr/>
        </p:nvSpPr>
        <p:spPr>
          <a:xfrm>
            <a:off x="3635896" y="836712"/>
            <a:ext cx="525658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Performance Indicators </a:t>
            </a:r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ของ </a:t>
            </a: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 ARWU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4067944" y="2312876"/>
            <a:ext cx="3240360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Quality of Education: </a:t>
            </a:r>
          </a:p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Alumni and Staff Award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4067944" y="3501008"/>
            <a:ext cx="4680520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Quality of Faculty: Citation and  Paper Published   40%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4067944" y="4581128"/>
            <a:ext cx="3600400" cy="5400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Research Output  20%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4139952" y="5337212"/>
            <a:ext cx="4680520" cy="684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latin typeface="Angsana New" pitchFamily="18" charset="-34"/>
                <a:cs typeface="Angsana New" pitchFamily="18" charset="-34"/>
              </a:rPr>
              <a:t>Per Capita Performance 10%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49" name="กลุ่ม 48"/>
          <p:cNvGrpSpPr/>
          <p:nvPr/>
        </p:nvGrpSpPr>
        <p:grpSpPr>
          <a:xfrm>
            <a:off x="3779912" y="2060848"/>
            <a:ext cx="288032" cy="3744416"/>
            <a:chOff x="5796136" y="295658"/>
            <a:chExt cx="288032" cy="3744416"/>
          </a:xfrm>
        </p:grpSpPr>
        <p:grpSp>
          <p:nvGrpSpPr>
            <p:cNvPr id="50" name="กลุ่ม 49"/>
            <p:cNvGrpSpPr/>
            <p:nvPr/>
          </p:nvGrpSpPr>
          <p:grpSpPr>
            <a:xfrm>
              <a:off x="5796136" y="295658"/>
              <a:ext cx="288032" cy="3636000"/>
              <a:chOff x="6084168" y="-171400"/>
              <a:chExt cx="288032" cy="3636000"/>
            </a:xfrm>
          </p:grpSpPr>
          <p:cxnSp>
            <p:nvCxnSpPr>
              <p:cNvPr id="53" name="ตัวเชื่อมต่อตรง 52"/>
              <p:cNvCxnSpPr/>
              <p:nvPr/>
            </p:nvCxnSpPr>
            <p:spPr>
              <a:xfrm>
                <a:off x="6084168" y="-171400"/>
                <a:ext cx="0" cy="36360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ลูกศรขวา 53"/>
              <p:cNvSpPr/>
              <p:nvPr/>
            </p:nvSpPr>
            <p:spPr>
              <a:xfrm>
                <a:off x="6084168" y="44624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55" name="ลูกศรขวา 54"/>
              <p:cNvSpPr/>
              <p:nvPr/>
            </p:nvSpPr>
            <p:spPr>
              <a:xfrm>
                <a:off x="6084168" y="1233750"/>
                <a:ext cx="288032" cy="251034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  <p:sp>
          <p:nvSpPr>
            <p:cNvPr id="51" name="ลูกศรขวา 50"/>
            <p:cNvSpPr/>
            <p:nvPr/>
          </p:nvSpPr>
          <p:spPr>
            <a:xfrm>
              <a:off x="5796136" y="2996952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ลูกศรขวา 51"/>
            <p:cNvSpPr/>
            <p:nvPr/>
          </p:nvSpPr>
          <p:spPr>
            <a:xfrm>
              <a:off x="5796136" y="3789040"/>
              <a:ext cx="288032" cy="25103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10242" name="Picture 2" descr="http://www.shanghairanking.com/image/ARW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64" y="4688146"/>
            <a:ext cx="2540828" cy="91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กลุ่ม 2"/>
          <p:cNvGrpSpPr/>
          <p:nvPr/>
        </p:nvGrpSpPr>
        <p:grpSpPr>
          <a:xfrm>
            <a:off x="7236296" y="2204864"/>
            <a:ext cx="216024" cy="899976"/>
            <a:chOff x="7452320" y="2204864"/>
            <a:chExt cx="216024" cy="899976"/>
          </a:xfrm>
        </p:grpSpPr>
        <p:cxnSp>
          <p:nvCxnSpPr>
            <p:cNvPr id="22" name="ตัวเชื่อมต่อตรง 21"/>
            <p:cNvCxnSpPr/>
            <p:nvPr/>
          </p:nvCxnSpPr>
          <p:spPr>
            <a:xfrm>
              <a:off x="7452320" y="2276872"/>
              <a:ext cx="0" cy="756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ลูกศรขวา 22"/>
            <p:cNvSpPr/>
            <p:nvPr/>
          </p:nvSpPr>
          <p:spPr>
            <a:xfrm>
              <a:off x="7452320" y="2204864"/>
              <a:ext cx="216024" cy="17989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ลูกศรขวา 24"/>
            <p:cNvSpPr/>
            <p:nvPr/>
          </p:nvSpPr>
          <p:spPr>
            <a:xfrm>
              <a:off x="7452320" y="2924944"/>
              <a:ext cx="216024" cy="17989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4" name="สี่เหลี่ยมผืนผ้า 3"/>
          <p:cNvSpPr/>
          <p:nvPr/>
        </p:nvSpPr>
        <p:spPr>
          <a:xfrm>
            <a:off x="7452320" y="2033202"/>
            <a:ext cx="16690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Alumni 10%</a:t>
            </a:r>
            <a:endParaRPr lang="th-TH" sz="3200" dirty="0"/>
          </a:p>
        </p:txBody>
      </p:sp>
      <p:sp>
        <p:nvSpPr>
          <p:cNvPr id="28" name="สี่เหลี่ยมผืนผ้า 27"/>
          <p:cNvSpPr/>
          <p:nvPr/>
        </p:nvSpPr>
        <p:spPr>
          <a:xfrm>
            <a:off x="7452320" y="2700209"/>
            <a:ext cx="1351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Staff </a:t>
            </a:r>
            <a:r>
              <a:rPr lang="en-US" sz="3200" b="1" dirty="0">
                <a:latin typeface="Angsana New" pitchFamily="18" charset="-34"/>
                <a:cs typeface="Angsana New" pitchFamily="18" charset="-34"/>
              </a:rPr>
              <a:t>2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0%</a:t>
            </a:r>
            <a:endParaRPr lang="th-TH" sz="3200" dirty="0"/>
          </a:p>
        </p:txBody>
      </p:sp>
    </p:spTree>
    <p:extLst>
      <p:ext uri="{BB962C8B-B14F-4D97-AF65-F5344CB8AC3E}">
        <p14:creationId xmlns:p14="http://schemas.microsoft.com/office/powerpoint/2010/main" val="220937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9604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VIII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วัตถุประสงค์ เกณฑ์และวิธีการจัดอันดับมหาวิทยาลัยโลก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15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3666769" y="188640"/>
            <a:ext cx="525658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URAP Ranking </a:t>
            </a:r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emphasizes Academic </a:t>
            </a:r>
            <a:r>
              <a:rPr lang="en-US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Quality, </a:t>
            </a:r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based </a:t>
            </a:r>
            <a:r>
              <a:rPr lang="en-US" sz="3200" b="1" dirty="0">
                <a:latin typeface="AngsanaUPC" panose="02020603050405020304" pitchFamily="18" charset="-34"/>
                <a:cs typeface="AngsanaUPC" panose="02020603050405020304" pitchFamily="18" charset="-34"/>
              </a:rPr>
              <a:t>on 6 criteria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27" name="กลุ่ม 8"/>
          <p:cNvGrpSpPr/>
          <p:nvPr/>
        </p:nvGrpSpPr>
        <p:grpSpPr>
          <a:xfrm>
            <a:off x="3347864" y="-27385"/>
            <a:ext cx="288032" cy="1056544"/>
            <a:chOff x="6084168" y="-854483"/>
            <a:chExt cx="288032" cy="1583871"/>
          </a:xfrm>
        </p:grpSpPr>
        <p:cxnSp>
          <p:nvCxnSpPr>
            <p:cNvPr id="28" name="ตัวเชื่อมต่อตรง 9"/>
            <p:cNvCxnSpPr/>
            <p:nvPr/>
          </p:nvCxnSpPr>
          <p:spPr>
            <a:xfrm>
              <a:off x="6084168" y="-854483"/>
              <a:ext cx="0" cy="1403163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ลูกศรขวา 10"/>
            <p:cNvSpPr/>
            <p:nvPr/>
          </p:nvSpPr>
          <p:spPr>
            <a:xfrm>
              <a:off x="6084168" y="297646"/>
              <a:ext cx="288032" cy="431742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851920" y="1340768"/>
            <a:ext cx="216028" cy="4716048"/>
            <a:chOff x="3851920" y="1521264"/>
            <a:chExt cx="216028" cy="4716048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3851924" y="1521264"/>
              <a:ext cx="0" cy="4644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ight Arrow 22"/>
            <p:cNvSpPr/>
            <p:nvPr/>
          </p:nvSpPr>
          <p:spPr>
            <a:xfrm>
              <a:off x="3851923" y="1772816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3851923" y="6021288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Right Arrow 24"/>
            <p:cNvSpPr/>
            <p:nvPr/>
          </p:nvSpPr>
          <p:spPr>
            <a:xfrm>
              <a:off x="3851922" y="2564904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3851921" y="3429000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0" name="Right Arrow 29"/>
            <p:cNvSpPr/>
            <p:nvPr/>
          </p:nvSpPr>
          <p:spPr>
            <a:xfrm>
              <a:off x="3851920" y="4293096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3851920" y="5157192"/>
              <a:ext cx="216025" cy="216024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099693" y="1448304"/>
            <a:ext cx="2525747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Number of Articles 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(Scientific Productivity)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134489" y="2265847"/>
            <a:ext cx="2525747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Citation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(Research Impact)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34489" y="3129943"/>
            <a:ext cx="2525747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Total Document Count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(Scientific Productivity)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139956" y="5740621"/>
            <a:ext cx="3528392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International Collaboration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(International Acceptance)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34489" y="3994039"/>
            <a:ext cx="2525747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Article Impact Total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(Research Quality)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9956" y="4876525"/>
            <a:ext cx="2525747" cy="81047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Citation Impact Total</a:t>
            </a:r>
          </a:p>
          <a:p>
            <a:pPr>
              <a:lnSpc>
                <a:spcPts val="2800"/>
              </a:lnSpc>
            </a:pPr>
            <a:r>
              <a:rPr lang="en-US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(Research Quality) </a:t>
            </a:r>
            <a:endParaRPr lang="th-TH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36300" y="1664328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21 %</a:t>
            </a:r>
            <a:endParaRPr lang="th-TH" sz="2000" dirty="0">
              <a:cs typeface="+mj-cs"/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6985480" y="1592320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6985480" y="2419058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5" name="Chevron 54"/>
          <p:cNvSpPr/>
          <p:nvPr/>
        </p:nvSpPr>
        <p:spPr>
          <a:xfrm>
            <a:off x="6985480" y="3285862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6" name="Chevron 55"/>
          <p:cNvSpPr/>
          <p:nvPr/>
        </p:nvSpPr>
        <p:spPr>
          <a:xfrm>
            <a:off x="6985480" y="4184608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7" name="Chevron 56"/>
          <p:cNvSpPr/>
          <p:nvPr/>
        </p:nvSpPr>
        <p:spPr>
          <a:xfrm>
            <a:off x="6985480" y="5048704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8" name="Chevron 57"/>
          <p:cNvSpPr/>
          <p:nvPr/>
        </p:nvSpPr>
        <p:spPr>
          <a:xfrm>
            <a:off x="6985480" y="5912800"/>
            <a:ext cx="178812" cy="50405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236300" y="2456416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21 %</a:t>
            </a:r>
            <a:endParaRPr lang="th-TH" sz="2000" dirty="0">
              <a:cs typeface="+mj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236300" y="3352450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10 %</a:t>
            </a:r>
            <a:endParaRPr lang="th-TH" sz="2000" dirty="0">
              <a:cs typeface="+mj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236300" y="4216546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18 %</a:t>
            </a:r>
            <a:endParaRPr lang="th-TH" sz="2000" dirty="0">
              <a:cs typeface="+mj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236300" y="5080642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15 %</a:t>
            </a:r>
            <a:endParaRPr lang="th-TH" sz="2000" dirty="0">
              <a:cs typeface="+mj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236300" y="5944738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+mj-cs"/>
              </a:rPr>
              <a:t>15 %</a:t>
            </a:r>
            <a:endParaRPr lang="th-TH" sz="2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0712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0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764704"/>
            <a:ext cx="2616225" cy="32403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IX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นโยบาย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การจัดอันดับมหาวิทยาลัยไทย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347864" y="1700808"/>
            <a:ext cx="561662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ส่งเสริมให้สถาบันอุดมศึกษาเร่งรัดพัฒนาคุณภาพและมาตรฐาน... ส่งเสริมการวิจัยและพัฒนาเทคโนโลยี โดยให้มีการจัดอันดับสถาบันอุดมศึกษาของไทย... รวมทั้งพัฒนา สู่การเป็นมหาวิทยาลัยระดับโลก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(World Class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 University) 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ให้มากขึ้น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919236" y="881050"/>
            <a:ext cx="428628" cy="31570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14282" y="6335933"/>
            <a:ext cx="54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16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pic>
        <p:nvPicPr>
          <p:cNvPr id="12290" name="Picture 2" descr="http://resources2.news.com.au/images/2012/08/14/1226450/207290-university-ranking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334113"/>
            <a:ext cx="4968552" cy="1903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7573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0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827584" y="1670943"/>
            <a:ext cx="7619155" cy="1470025"/>
          </a:xfrm>
        </p:spPr>
        <p:txBody>
          <a:bodyPr>
            <a:noAutofit/>
          </a:bodyPr>
          <a:lstStyle/>
          <a:p>
            <a:r>
              <a:rPr lang="th-TH" sz="7200" b="1" dirty="0" smtClean="0"/>
              <a:t>การอุดมศึกษากับการแข่งขันในเวทีโลก</a:t>
            </a:r>
            <a:endParaRPr lang="th-TH" sz="7200" b="1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43608" y="369262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โดย </a:t>
            </a:r>
          </a:p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ศาสตราจารย์ ดร.วิจิตร ศรี</a:t>
            </a:r>
            <a:r>
              <a:rPr lang="th-TH" sz="4000" b="1" dirty="0" err="1" smtClean="0">
                <a:solidFill>
                  <a:schemeClr val="tx1"/>
                </a:solidFill>
                <a:cs typeface="+mj-cs"/>
              </a:rPr>
              <a:t>สอ้าน</a:t>
            </a:r>
            <a:endParaRPr lang="th-TH" sz="4000" b="1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1026" name="Picture 2" descr="http://2.bp.blogspot.com/-6ZLPdRPDOck/TiYNekWtRoI/AAAAAAAAAHc/A8xVAImQOmc/s1600/global_education_reading_md_w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17032"/>
            <a:ext cx="2564903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26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สภาพการณ์เศรษฐกิจและสังคมของประชาคมโลกในศตวรรษที่ 21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332656"/>
            <a:ext cx="5606934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มีการเปลี่ยนแปลงอย่างรวดเร็ว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(CHANGE)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1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067944" y="1104794"/>
            <a:ext cx="446449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โลกา</a:t>
            </a:r>
            <a:r>
              <a:rPr kumimoji="0" lang="th-TH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ภิวัตน์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(GLOBALIZATION)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067944" y="1772816"/>
            <a:ext cx="5040560" cy="1715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ความเป็นสากล  ความเป็นนานาชาติ </a:t>
            </a:r>
            <a:r>
              <a:rPr lang="en-US" sz="3600" b="1" dirty="0">
                <a:latin typeface="Angsana New" pitchFamily="18" charset="-34"/>
                <a:cs typeface="Angsana New" pitchFamily="18" charset="-34"/>
              </a:rPr>
              <a:t>(INTERNATIONALIZATION) </a:t>
            </a:r>
            <a:r>
              <a:rPr lang="th-TH" sz="36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และการรวมกลุ่มประเทศเป็นประชาคม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75856" y="3985114"/>
            <a:ext cx="560693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เป็นสังคมฐานความรู้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</a:t>
            </a:r>
            <a:r>
              <a:rPr lang="en-US" sz="3600" b="1" noProof="0" dirty="0" smtClean="0">
                <a:latin typeface="Angsana New" pitchFamily="18" charset="-34"/>
                <a:cs typeface="Angsana New" pitchFamily="18" charset="-34"/>
              </a:rPr>
              <a:t>KNOWLEDGE BASED SOCIETY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)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779912" y="4941168"/>
            <a:ext cx="5184576" cy="1715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ใช้ความรู้และนวัตกรรม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(INNOVATION)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เป็นปัจจัยสำคัญของการเปลี่ยนแปลง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6" name="กลุ่ม 5"/>
          <p:cNvGrpSpPr/>
          <p:nvPr/>
        </p:nvGrpSpPr>
        <p:grpSpPr>
          <a:xfrm>
            <a:off x="2771800" y="451974"/>
            <a:ext cx="428628" cy="6406876"/>
            <a:chOff x="2771800" y="451974"/>
            <a:chExt cx="428628" cy="6406876"/>
          </a:xfrm>
        </p:grpSpPr>
        <p:grpSp>
          <p:nvGrpSpPr>
            <p:cNvPr id="20" name="Group 19"/>
            <p:cNvGrpSpPr/>
            <p:nvPr/>
          </p:nvGrpSpPr>
          <p:grpSpPr>
            <a:xfrm>
              <a:off x="2771800" y="451974"/>
              <a:ext cx="428628" cy="6406876"/>
              <a:chOff x="3071802" y="785794"/>
              <a:chExt cx="428628" cy="6406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6264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771800" y="3861048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กลุ่ม 3"/>
          <p:cNvGrpSpPr/>
          <p:nvPr/>
        </p:nvGrpSpPr>
        <p:grpSpPr>
          <a:xfrm>
            <a:off x="3491880" y="809164"/>
            <a:ext cx="576064" cy="1395700"/>
            <a:chOff x="3491880" y="809164"/>
            <a:chExt cx="576064" cy="1395700"/>
          </a:xfrm>
        </p:grpSpPr>
        <p:grpSp>
          <p:nvGrpSpPr>
            <p:cNvPr id="8" name="กลุ่ม 7"/>
            <p:cNvGrpSpPr/>
            <p:nvPr/>
          </p:nvGrpSpPr>
          <p:grpSpPr>
            <a:xfrm>
              <a:off x="3491880" y="809164"/>
              <a:ext cx="288032" cy="1035660"/>
              <a:chOff x="3491880" y="809164"/>
              <a:chExt cx="288032" cy="1035660"/>
            </a:xfrm>
          </p:grpSpPr>
          <p:cxnSp>
            <p:nvCxnSpPr>
              <p:cNvPr id="5" name="ตัวเชื่อมต่อตรง 4"/>
              <p:cNvCxnSpPr/>
              <p:nvPr/>
            </p:nvCxnSpPr>
            <p:spPr>
              <a:xfrm>
                <a:off x="3491880" y="809164"/>
                <a:ext cx="0" cy="963652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ight Arrow 15"/>
              <p:cNvSpPr/>
              <p:nvPr/>
            </p:nvSpPr>
            <p:spPr>
              <a:xfrm>
                <a:off x="3491880" y="1594221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กลุ่ม 2"/>
            <p:cNvGrpSpPr/>
            <p:nvPr/>
          </p:nvGrpSpPr>
          <p:grpSpPr>
            <a:xfrm>
              <a:off x="3779912" y="1268760"/>
              <a:ext cx="288032" cy="936104"/>
              <a:chOff x="3779912" y="1268760"/>
              <a:chExt cx="288032" cy="936104"/>
            </a:xfrm>
          </p:grpSpPr>
          <p:cxnSp>
            <p:nvCxnSpPr>
              <p:cNvPr id="25" name="ตัวเชื่อมต่อตรง 24"/>
              <p:cNvCxnSpPr/>
              <p:nvPr/>
            </p:nvCxnSpPr>
            <p:spPr>
              <a:xfrm>
                <a:off x="3779912" y="1340856"/>
                <a:ext cx="0" cy="7200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ight Arrow 15"/>
              <p:cNvSpPr/>
              <p:nvPr/>
            </p:nvSpPr>
            <p:spPr>
              <a:xfrm>
                <a:off x="3779912" y="1268760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Arrow 15"/>
              <p:cNvSpPr/>
              <p:nvPr/>
            </p:nvSpPr>
            <p:spPr>
              <a:xfrm>
                <a:off x="3779912" y="1954261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8" name="กลุ่ม 27"/>
          <p:cNvGrpSpPr/>
          <p:nvPr/>
        </p:nvGrpSpPr>
        <p:grpSpPr>
          <a:xfrm>
            <a:off x="3491880" y="4797152"/>
            <a:ext cx="288032" cy="576064"/>
            <a:chOff x="3491880" y="809164"/>
            <a:chExt cx="288032" cy="571461"/>
          </a:xfrm>
        </p:grpSpPr>
        <p:cxnSp>
          <p:nvCxnSpPr>
            <p:cNvPr id="29" name="ตัวเชื่อมต่อตรง 28"/>
            <p:cNvCxnSpPr/>
            <p:nvPr/>
          </p:nvCxnSpPr>
          <p:spPr>
            <a:xfrm>
              <a:off x="3491880" y="809164"/>
              <a:ext cx="0" cy="464261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ight Arrow 15"/>
            <p:cNvSpPr/>
            <p:nvPr/>
          </p:nvSpPr>
          <p:spPr>
            <a:xfrm>
              <a:off x="3491880" y="1130022"/>
              <a:ext cx="288032" cy="250603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1" name="Picture 4" descr="http://www.southmango.com/wp-content/uploads/2013/10/iStock_000000454142X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350" b="18918"/>
          <a:stretch/>
        </p:blipFill>
        <p:spPr bwMode="auto">
          <a:xfrm>
            <a:off x="193744" y="5031152"/>
            <a:ext cx="2434040" cy="130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34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18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สภาพการณ์เศรษฐกิจและสังคมของประชาคมโลกในศตวรรษที่ 21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03848" y="332656"/>
            <a:ext cx="5940152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เป็นสังคมข่าวสาร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(INFORMATION SOCIETY)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779912" y="1484784"/>
            <a:ext cx="518457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เทคโนโลยีสารสนเทศ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(INFORMATION TECHNOLOGY) 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ช่วยให้โลกไร้พรมแดน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(BORDERLESS WORLD)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03848" y="3337042"/>
            <a:ext cx="560693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เป็นสังคมแห่งการเรียนรู้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(LEARNING </a:t>
            </a:r>
            <a:r>
              <a:rPr lang="en-US" sz="3600" b="1" noProof="0" dirty="0" smtClean="0">
                <a:latin typeface="Angsana New" pitchFamily="18" charset="-34"/>
                <a:cs typeface="Angsana New" pitchFamily="18" charset="-34"/>
              </a:rPr>
              <a:t> SOCIETY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ตลอดชีวิต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ทั้งในระบบ นอกระบบ และตามอัธยาศัย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8" name="กลุ่ม 7"/>
          <p:cNvGrpSpPr/>
          <p:nvPr/>
        </p:nvGrpSpPr>
        <p:grpSpPr>
          <a:xfrm>
            <a:off x="3491880" y="881172"/>
            <a:ext cx="288032" cy="531604"/>
            <a:chOff x="3491880" y="809164"/>
            <a:chExt cx="288032" cy="531604"/>
          </a:xfrm>
        </p:grpSpPr>
        <p:cxnSp>
          <p:nvCxnSpPr>
            <p:cNvPr id="5" name="ตัวเชื่อมต่อตรง 4"/>
            <p:cNvCxnSpPr/>
            <p:nvPr/>
          </p:nvCxnSpPr>
          <p:spPr>
            <a:xfrm>
              <a:off x="3491880" y="809164"/>
              <a:ext cx="0" cy="468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ight Arrow 15"/>
            <p:cNvSpPr/>
            <p:nvPr/>
          </p:nvSpPr>
          <p:spPr>
            <a:xfrm>
              <a:off x="3491880" y="1090165"/>
              <a:ext cx="288032" cy="250603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3203848" y="5281258"/>
            <a:ext cx="560693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เป็นสังคมที่มีการแข่งขันสูง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(COMPETITION)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ต้องก้าวมั่น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ทันโลก - แข่งขันได้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4" name="กลุ่ม 3"/>
          <p:cNvGrpSpPr/>
          <p:nvPr/>
        </p:nvGrpSpPr>
        <p:grpSpPr>
          <a:xfrm>
            <a:off x="2771800" y="-27384"/>
            <a:ext cx="428628" cy="5256584"/>
            <a:chOff x="2771800" y="-27384"/>
            <a:chExt cx="428628" cy="5256584"/>
          </a:xfrm>
        </p:grpSpPr>
        <p:sp>
          <p:nvSpPr>
            <p:cNvPr id="23" name="Right Arrow 15"/>
            <p:cNvSpPr/>
            <p:nvPr/>
          </p:nvSpPr>
          <p:spPr>
            <a:xfrm>
              <a:off x="2771800" y="2927794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กลุ่ม 2"/>
            <p:cNvGrpSpPr/>
            <p:nvPr/>
          </p:nvGrpSpPr>
          <p:grpSpPr>
            <a:xfrm>
              <a:off x="2771800" y="-27384"/>
              <a:ext cx="428628" cy="5256584"/>
              <a:chOff x="2771800" y="-27384"/>
              <a:chExt cx="428628" cy="5256584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771800" y="-27384"/>
                <a:ext cx="428628" cy="5112000"/>
                <a:chOff x="3071802" y="306436"/>
                <a:chExt cx="428628" cy="5112000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3071802" y="306436"/>
                  <a:ext cx="108000" cy="5112000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ight Arrow 15"/>
                <p:cNvSpPr/>
                <p:nvPr/>
              </p:nvSpPr>
              <p:spPr>
                <a:xfrm>
                  <a:off x="3071802" y="785794"/>
                  <a:ext cx="428628" cy="357190"/>
                </a:xfrm>
                <a:prstGeom prst="rightArrow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Right Arrow 15"/>
              <p:cNvSpPr/>
              <p:nvPr/>
            </p:nvSpPr>
            <p:spPr>
              <a:xfrm>
                <a:off x="2771800" y="4872010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8" name="Picture 4" descr="http://www.southmango.com/wp-content/uploads/2013/10/iStock_000000454142X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350" b="18918"/>
          <a:stretch/>
        </p:blipFill>
        <p:spPr bwMode="auto">
          <a:xfrm>
            <a:off x="193744" y="5031152"/>
            <a:ext cx="2434040" cy="130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02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21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ปัจจัยที่มีผลกระทบต่อการอุดมศึกษาในปัจจุบันและอนาคต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1104794"/>
            <a:ext cx="3024336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มีการเปลี่ยนแปลง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ที่รวดเร็ว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(CHANGE)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3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732240" y="2204864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ในประชาคมโลก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90714" y="4149080"/>
            <a:ext cx="2803467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การแข่งขันที่เข้มข้น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(COMPETITION)</a:t>
            </a:r>
          </a:p>
        </p:txBody>
      </p:sp>
      <p:grpSp>
        <p:nvGrpSpPr>
          <p:cNvPr id="4" name="กลุ่ม 3"/>
          <p:cNvGrpSpPr/>
          <p:nvPr/>
        </p:nvGrpSpPr>
        <p:grpSpPr>
          <a:xfrm>
            <a:off x="2771800" y="658220"/>
            <a:ext cx="428628" cy="3778892"/>
            <a:chOff x="2771800" y="658220"/>
            <a:chExt cx="428628" cy="3778892"/>
          </a:xfrm>
        </p:grpSpPr>
        <p:grpSp>
          <p:nvGrpSpPr>
            <p:cNvPr id="20" name="Group 19"/>
            <p:cNvGrpSpPr/>
            <p:nvPr/>
          </p:nvGrpSpPr>
          <p:grpSpPr>
            <a:xfrm>
              <a:off x="2771800" y="658220"/>
              <a:ext cx="428628" cy="3634876"/>
              <a:chOff x="3071802" y="785794"/>
              <a:chExt cx="428628" cy="3634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3492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771800" y="4079922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สามเหลี่ยมหน้าจั่ว 2"/>
          <p:cNvSpPr/>
          <p:nvPr/>
        </p:nvSpPr>
        <p:spPr>
          <a:xfrm rot="5400000">
            <a:off x="4617980" y="2302900"/>
            <a:ext cx="3528392" cy="451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050" name="Picture 2" descr="https://encrypted-tbn1.gstatic.com/images?q=tbn:ANd9GcRllA0BV41qAvt8a7aqaMYufvQUJeafzPFyY_sZmE2lbzSGHBSw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53136"/>
            <a:ext cx="2768290" cy="19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0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21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6724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II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บทบาทของสถาบันอุดมศึกษาในโลก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ยุค</a:t>
            </a:r>
            <a:r>
              <a:rPr lang="th-TH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โลกาภิวัฒน์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672746"/>
            <a:ext cx="1512168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สร้างคน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4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220072" y="2472946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สู่ความเป็นเลิศ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3" name="สามเหลี่ยมหน้าจั่ว 2"/>
          <p:cNvSpPr/>
          <p:nvPr/>
        </p:nvSpPr>
        <p:spPr>
          <a:xfrm rot="5400000">
            <a:off x="2797828" y="2662939"/>
            <a:ext cx="4248471" cy="30798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275856" y="2544954"/>
            <a:ext cx="115212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ความรู้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275856" y="4365104"/>
            <a:ext cx="151216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นวัตกรรม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5" name="กลุ่ม 4"/>
          <p:cNvGrpSpPr/>
          <p:nvPr/>
        </p:nvGrpSpPr>
        <p:grpSpPr>
          <a:xfrm>
            <a:off x="2843808" y="764703"/>
            <a:ext cx="432048" cy="4104457"/>
            <a:chOff x="2843808" y="764703"/>
            <a:chExt cx="432048" cy="4104457"/>
          </a:xfrm>
        </p:grpSpPr>
        <p:sp>
          <p:nvSpPr>
            <p:cNvPr id="23" name="Right Arrow 15"/>
            <p:cNvSpPr/>
            <p:nvPr/>
          </p:nvSpPr>
          <p:spPr>
            <a:xfrm>
              <a:off x="2847228" y="2616962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กลุ่ม 3"/>
            <p:cNvGrpSpPr/>
            <p:nvPr/>
          </p:nvGrpSpPr>
          <p:grpSpPr>
            <a:xfrm>
              <a:off x="2843808" y="764703"/>
              <a:ext cx="428628" cy="4104457"/>
              <a:chOff x="2843808" y="764703"/>
              <a:chExt cx="428628" cy="4104457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843808" y="764703"/>
                <a:ext cx="428628" cy="3958876"/>
                <a:chOff x="3071802" y="785794"/>
                <a:chExt cx="428628" cy="3958876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3071802" y="928670"/>
                  <a:ext cx="108000" cy="3816000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ight Arrow 15"/>
                <p:cNvSpPr/>
                <p:nvPr/>
              </p:nvSpPr>
              <p:spPr>
                <a:xfrm>
                  <a:off x="3071802" y="785794"/>
                  <a:ext cx="428628" cy="357190"/>
                </a:xfrm>
                <a:prstGeom prst="rightArrow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" name="Right Arrow 15"/>
              <p:cNvSpPr/>
              <p:nvPr/>
            </p:nvSpPr>
            <p:spPr>
              <a:xfrm>
                <a:off x="2843808" y="4511970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Title 1"/>
          <p:cNvSpPr txBox="1">
            <a:spLocks/>
          </p:cNvSpPr>
          <p:nvPr/>
        </p:nvSpPr>
        <p:spPr>
          <a:xfrm>
            <a:off x="5652120" y="2996952"/>
            <a:ext cx="1944216" cy="1892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ตอบสนอง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ความต้องการ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ของ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7596336" y="3265034"/>
            <a:ext cx="75557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โลก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560840" y="4149080"/>
            <a:ext cx="169168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ประเทศ-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กลุ่มประเทศ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560840" y="5281258"/>
            <a:ext cx="14036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ภูมิภาค-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ท้องถิ่น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596336" y="6093296"/>
            <a:ext cx="1368152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ชุมชน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6" name="กลุ่ม 5"/>
          <p:cNvGrpSpPr/>
          <p:nvPr/>
        </p:nvGrpSpPr>
        <p:grpSpPr>
          <a:xfrm>
            <a:off x="5436096" y="3079184"/>
            <a:ext cx="216000" cy="533001"/>
            <a:chOff x="5436096" y="3079184"/>
            <a:chExt cx="216000" cy="533001"/>
          </a:xfrm>
        </p:grpSpPr>
        <p:cxnSp>
          <p:nvCxnSpPr>
            <p:cNvPr id="29" name="ตัวเชื่อมต่อตรง 28"/>
            <p:cNvCxnSpPr/>
            <p:nvPr/>
          </p:nvCxnSpPr>
          <p:spPr>
            <a:xfrm>
              <a:off x="5436096" y="3079184"/>
              <a:ext cx="0" cy="468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ight Arrow 15"/>
            <p:cNvSpPr/>
            <p:nvPr/>
          </p:nvSpPr>
          <p:spPr>
            <a:xfrm>
              <a:off x="5436096" y="3360185"/>
              <a:ext cx="216000" cy="252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กลุ่ม 6"/>
          <p:cNvGrpSpPr/>
          <p:nvPr/>
        </p:nvGrpSpPr>
        <p:grpSpPr>
          <a:xfrm>
            <a:off x="7380312" y="3465024"/>
            <a:ext cx="216000" cy="2988312"/>
            <a:chOff x="7380312" y="3465024"/>
            <a:chExt cx="216000" cy="2988312"/>
          </a:xfrm>
        </p:grpSpPr>
        <p:cxnSp>
          <p:nvCxnSpPr>
            <p:cNvPr id="31" name="ตัวเชื่อมต่อตรง 30"/>
            <p:cNvCxnSpPr/>
            <p:nvPr/>
          </p:nvCxnSpPr>
          <p:spPr>
            <a:xfrm>
              <a:off x="7380312" y="3501336"/>
              <a:ext cx="0" cy="2880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ight Arrow 15"/>
            <p:cNvSpPr/>
            <p:nvPr/>
          </p:nvSpPr>
          <p:spPr>
            <a:xfrm>
              <a:off x="7380312" y="3465024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Arrow 15"/>
            <p:cNvSpPr/>
            <p:nvPr/>
          </p:nvSpPr>
          <p:spPr>
            <a:xfrm>
              <a:off x="7380312" y="4113096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Arrow 15"/>
            <p:cNvSpPr/>
            <p:nvPr/>
          </p:nvSpPr>
          <p:spPr>
            <a:xfrm>
              <a:off x="7380312" y="5265224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ight Arrow 15"/>
            <p:cNvSpPr/>
            <p:nvPr/>
          </p:nvSpPr>
          <p:spPr>
            <a:xfrm>
              <a:off x="7380312" y="6273336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122" name="Picture 2" descr="http://youvisit.com/wordpress/wp-content/uploads/2012/04/photo_10499_carousel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433334"/>
            <a:ext cx="2119809" cy="1695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21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3" grpId="0" animBg="1"/>
      <p:bldP spid="14" grpId="0"/>
      <p:bldP spid="15" grpId="0"/>
      <p:bldP spid="22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052736"/>
            <a:ext cx="3098807" cy="44012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IV</a:t>
            </a:r>
          </a:p>
          <a:p>
            <a:pPr algn="ctr"/>
            <a:r>
              <a:rPr lang="th-TH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การอุดมศึกษาเพื่อการพัฒนา</a:t>
            </a:r>
            <a:endParaRPr lang="en-US" sz="4000" b="1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HIGHER EDUCATION</a:t>
            </a:r>
          </a:p>
          <a:p>
            <a:pPr algn="ctr"/>
            <a:r>
              <a:rPr lang="en-US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FOR DEVELOPMENT</a:t>
            </a:r>
            <a:endParaRPr lang="th-TH" sz="4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34598" y="159391"/>
            <a:ext cx="4204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HUMAN CAPITAL CREATION</a:t>
            </a:r>
            <a:endParaRPr lang="th-TH" dirty="0"/>
          </a:p>
        </p:txBody>
      </p:sp>
      <p:sp>
        <p:nvSpPr>
          <p:cNvPr id="10" name="TextBox 9"/>
          <p:cNvSpPr txBox="1"/>
          <p:nvPr/>
        </p:nvSpPr>
        <p:spPr>
          <a:xfrm>
            <a:off x="3590003" y="2303182"/>
            <a:ext cx="5344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KNOWLEDGE &amp; INNOVATIONS </a:t>
            </a:r>
          </a:p>
          <a:p>
            <a:r>
              <a:rPr lang="en-US" dirty="0" smtClean="0"/>
              <a:t>CREATION</a:t>
            </a:r>
            <a:endParaRPr lang="th-TH" dirty="0"/>
          </a:p>
        </p:txBody>
      </p:sp>
      <p:sp>
        <p:nvSpPr>
          <p:cNvPr id="11" name="TextBox 10"/>
          <p:cNvSpPr txBox="1"/>
          <p:nvPr/>
        </p:nvSpPr>
        <p:spPr>
          <a:xfrm>
            <a:off x="3554070" y="4862512"/>
            <a:ext cx="4953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INTECTUAL PROPERTY CREATION</a:t>
            </a:r>
            <a:endParaRPr lang="th-TH" dirty="0"/>
          </a:p>
        </p:txBody>
      </p:sp>
      <p:sp>
        <p:nvSpPr>
          <p:cNvPr id="12" name="TextBox 11"/>
          <p:cNvSpPr txBox="1"/>
          <p:nvPr/>
        </p:nvSpPr>
        <p:spPr>
          <a:xfrm>
            <a:off x="3870281" y="679508"/>
            <a:ext cx="53102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สร้างแรงงานความรู้ 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(KNOWLEDGE WORKERS) </a:t>
            </a:r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เพื่อตอบสนองความต้องการของตลาดแรงงานยุคใหม่ทั้งด้านปริมาณและคุณภาพ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34436" y="3235855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สร้างองค์ความรู้และนวัตกรรมเพื่อประโยชน์ในการพัฒนา และการสร้างขีดความสามารถในการแข่งขัน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326305" y="268448"/>
            <a:ext cx="308961" cy="4968211"/>
            <a:chOff x="3326305" y="268448"/>
            <a:chExt cx="308961" cy="496821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338818" y="411060"/>
              <a:ext cx="0" cy="4716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ight Arrow 8"/>
            <p:cNvSpPr/>
            <p:nvPr/>
          </p:nvSpPr>
          <p:spPr>
            <a:xfrm>
              <a:off x="3326305" y="268448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354305" y="2420223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3337042" y="4959823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951214" y="5315517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สร้างทรัพย์สินทางปัญญาเพื่อความมั่นคง และความเป็นเลิศของมหาวิทยาลัย และการใช้ประโยชน์ทางวิชาการ ธุรกิจและอุตสาหกรรม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707934" y="545284"/>
            <a:ext cx="226502" cy="394283"/>
            <a:chOff x="3707934" y="545284"/>
            <a:chExt cx="226502" cy="394283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707934" y="545284"/>
              <a:ext cx="0" cy="3942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707934" y="939567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762462" y="3105021"/>
            <a:ext cx="226502" cy="394283"/>
            <a:chOff x="3707934" y="545284"/>
            <a:chExt cx="226502" cy="394283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707934" y="545284"/>
              <a:ext cx="0" cy="3942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707934" y="939567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762462" y="5244766"/>
            <a:ext cx="226502" cy="324000"/>
            <a:chOff x="3707934" y="545284"/>
            <a:chExt cx="226502" cy="394283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3707934" y="545284"/>
              <a:ext cx="0" cy="3942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3707934" y="939567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5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30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  <p:bldP spid="11" grpId="0"/>
      <p:bldP spid="12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313557"/>
            <a:ext cx="3051104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V</a:t>
            </a:r>
          </a:p>
          <a:p>
            <a:pPr algn="ctr"/>
            <a:r>
              <a:rPr lang="th-TH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การอุดมศึกษากับ    การพัฒนา</a:t>
            </a:r>
            <a:endParaRPr lang="en-US" sz="3600" b="1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HIGHER EDUCATION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&amp; THE COUNTRY’S 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DEVELOPMENT</a:t>
            </a:r>
            <a:endParaRPr lang="th-TH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7267" y="159132"/>
            <a:ext cx="44237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พึ่งตนเองได้ พัฒนาได้ และแข่งขันได้</a:t>
            </a:r>
          </a:p>
          <a:p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SELF-RELIANCE, </a:t>
            </a:r>
          </a:p>
          <a:p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SELF DEVELOPMENT AND COMMPETITIVENESS OF </a:t>
            </a:r>
            <a:endParaRPr lang="th-TH" sz="32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15169" y="2348880"/>
            <a:ext cx="5453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RESPONSES TO NATIONAL AND LOCAL NEEDS</a:t>
            </a:r>
            <a:endParaRPr lang="th-TH" sz="32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326305" y="260648"/>
            <a:ext cx="300572" cy="2495257"/>
            <a:chOff x="3326305" y="286576"/>
            <a:chExt cx="300572" cy="262644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338818" y="438164"/>
              <a:ext cx="0" cy="238723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ight Arrow 8"/>
            <p:cNvSpPr/>
            <p:nvPr/>
          </p:nvSpPr>
          <p:spPr>
            <a:xfrm>
              <a:off x="3326305" y="286576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345916" y="2636181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308304" y="1360548"/>
            <a:ext cx="250272" cy="540000"/>
            <a:chOff x="3814193" y="990762"/>
            <a:chExt cx="250272" cy="394283"/>
          </a:xfrm>
        </p:grpSpPr>
        <p:grpSp>
          <p:nvGrpSpPr>
            <p:cNvPr id="24" name="Group 23"/>
            <p:cNvGrpSpPr/>
            <p:nvPr/>
          </p:nvGrpSpPr>
          <p:grpSpPr>
            <a:xfrm>
              <a:off x="3837963" y="990762"/>
              <a:ext cx="226502" cy="394283"/>
              <a:chOff x="3707934" y="545284"/>
              <a:chExt cx="226502" cy="394283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3707934" y="545284"/>
                <a:ext cx="0" cy="394283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3707934" y="939567"/>
                <a:ext cx="226502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Arrow Connector 22"/>
            <p:cNvCxnSpPr/>
            <p:nvPr/>
          </p:nvCxnSpPr>
          <p:spPr>
            <a:xfrm>
              <a:off x="3814193" y="990762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7526420" y="1149675"/>
            <a:ext cx="1728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INDIVIDUAL</a:t>
            </a:r>
            <a:endParaRPr lang="th-TH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7527818" y="1671191"/>
            <a:ext cx="2000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SOCIETY</a:t>
            </a:r>
            <a:endParaRPr lang="th-TH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3934436" y="3463840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ศูนย์ทางวิชาการของการพัฒนาประเทศ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: </a:t>
            </a:r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บทบาทในการสร้างคน สร้างความรู้ นวัตกรรม และความน่าเชื่อถือ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762462" y="3356992"/>
            <a:ext cx="227900" cy="3420000"/>
            <a:chOff x="3762462" y="2853351"/>
            <a:chExt cx="227900" cy="34200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762462" y="2853351"/>
              <a:ext cx="0" cy="342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762462" y="3230856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763860" y="4868109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3935834" y="5085184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การรักษาไว้และการเผยแพร่กระจายความรู้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: </a:t>
            </a:r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แหล่งสะสมความรู้ และเปิดโอกาสให้สังคมเข้าถึงความรู้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6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67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  <p:bldP spid="31" grpId="0"/>
      <p:bldP spid="32" grpId="0"/>
      <p:bldP spid="33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606780" y="742828"/>
            <a:ext cx="54533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RESPONSES TO NATIONAL AND LOCAL NEEDS (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th-TH" dirty="0"/>
          </a:p>
        </p:txBody>
      </p:sp>
      <p:grpSp>
        <p:nvGrpSpPr>
          <p:cNvPr id="4" name="Group 3"/>
          <p:cNvGrpSpPr/>
          <p:nvPr/>
        </p:nvGrpSpPr>
        <p:grpSpPr>
          <a:xfrm>
            <a:off x="3337527" y="-7124"/>
            <a:ext cx="280961" cy="1141222"/>
            <a:chOff x="3337527" y="-7124"/>
            <a:chExt cx="280961" cy="1141222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338818" y="-7124"/>
              <a:ext cx="0" cy="1044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ight Arrow 12"/>
            <p:cNvSpPr/>
            <p:nvPr/>
          </p:nvSpPr>
          <p:spPr>
            <a:xfrm>
              <a:off x="3337527" y="871089"/>
              <a:ext cx="280961" cy="263009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959603" y="1765265"/>
            <a:ext cx="49411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ศูนย์กลางแห่งปัญญา 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(INTELLECTUAL CENTER) </a:t>
            </a:r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ของสังคม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80575" y="2901692"/>
            <a:ext cx="49411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ศูนย์รวมความเป็นนานาชาติเพื่อประโยชน์ของการพัฒนาประเทศ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29393" y="1595001"/>
            <a:ext cx="252580" cy="2736000"/>
            <a:chOff x="3729393" y="1595001"/>
            <a:chExt cx="252580" cy="27360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754073" y="1595001"/>
              <a:ext cx="0" cy="2736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754073" y="2039618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755471" y="3156753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729393" y="4315074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951701" y="4051625"/>
            <a:ext cx="49411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จักรกลของการพัฒนาเศรษฐกิจ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(ENGINE OF ECONOMIC DEVELOPMENT)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7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313557"/>
            <a:ext cx="3051104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V</a:t>
            </a:r>
          </a:p>
          <a:p>
            <a:pPr algn="ctr"/>
            <a:r>
              <a:rPr lang="th-TH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การอุดมศึกษากับ    การพัฒนา</a:t>
            </a:r>
            <a:endParaRPr lang="en-US" sz="3600" b="1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HIGHER EDUCATION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&amp; THE COUNTRY’S 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DEVELOPMENT</a:t>
            </a:r>
            <a:endParaRPr lang="th-TH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3240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3" grpId="0"/>
      <p:bldP spid="25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633573"/>
            <a:ext cx="2616225" cy="36724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V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วัฒนธรรม “คุณภาพ”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และดัชนีชี้วัด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455308" y="888770"/>
            <a:ext cx="565319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การประกันคุณภาพ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(QUALITY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ASSURANCE) 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การรับรองมาตรฐานและ</a:t>
            </a:r>
            <a:r>
              <a:rPr kumimoji="0" lang="th-TH" sz="3600" b="1" i="0" u="none" strike="noStrike" kern="120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วิทย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ฐานะสถาบัน 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(ACCREDITATION)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8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419872" y="2616962"/>
            <a:ext cx="504056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การประเมิน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(RATING)</a:t>
            </a:r>
          </a:p>
        </p:txBody>
      </p:sp>
      <p:grpSp>
        <p:nvGrpSpPr>
          <p:cNvPr id="3" name="กลุ่ม 2"/>
          <p:cNvGrpSpPr/>
          <p:nvPr/>
        </p:nvGrpSpPr>
        <p:grpSpPr>
          <a:xfrm>
            <a:off x="2987824" y="476672"/>
            <a:ext cx="432048" cy="5112568"/>
            <a:chOff x="2987824" y="476672"/>
            <a:chExt cx="432048" cy="5112568"/>
          </a:xfrm>
        </p:grpSpPr>
        <p:grpSp>
          <p:nvGrpSpPr>
            <p:cNvPr id="20" name="Group 19"/>
            <p:cNvGrpSpPr/>
            <p:nvPr/>
          </p:nvGrpSpPr>
          <p:grpSpPr>
            <a:xfrm>
              <a:off x="2987824" y="476672"/>
              <a:ext cx="428628" cy="4966876"/>
              <a:chOff x="3071802" y="785794"/>
              <a:chExt cx="428628" cy="4966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4824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991244" y="2711770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Arrow 15"/>
            <p:cNvSpPr/>
            <p:nvPr/>
          </p:nvSpPr>
          <p:spPr>
            <a:xfrm>
              <a:off x="2987824" y="3933056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Arrow 15"/>
            <p:cNvSpPr/>
            <p:nvPr/>
          </p:nvSpPr>
          <p:spPr>
            <a:xfrm>
              <a:off x="2987824" y="5232050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3419872" y="3841098"/>
            <a:ext cx="504056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การเทียบระดับ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(BENCHMARKING)</a:t>
            </a: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3419872" y="5137242"/>
            <a:ext cx="504056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การจัดอันดับ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(RANKING)</a:t>
            </a:r>
          </a:p>
        </p:txBody>
      </p:sp>
      <p:pic>
        <p:nvPicPr>
          <p:cNvPr id="6146" name="Picture 2" descr="http://www.nfrontier.co.uk/blog/wp-content/uploads/2010/09/internationalize.jpg?3f2cb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65" y="4594013"/>
            <a:ext cx="2367227" cy="923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62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4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801</Words>
  <Application>Microsoft Office PowerPoint</Application>
  <PresentationFormat>On-screen Show (4:3)</PresentationFormat>
  <Paragraphs>159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Albertus Extra Bold</vt:lpstr>
      <vt:lpstr>Angsana New</vt:lpstr>
      <vt:lpstr>AngsanaUPC</vt:lpstr>
      <vt:lpstr>Arial</vt:lpstr>
      <vt:lpstr>Calibri</vt:lpstr>
      <vt:lpstr>Cordia New</vt:lpstr>
      <vt:lpstr>Wingdings</vt:lpstr>
      <vt:lpstr>ชุดรูปแบบของ Office</vt:lpstr>
      <vt:lpstr>การอุดมศึกษากับการแข่งขันในเวทีโลก</vt:lpstr>
      <vt:lpstr>I  สภาพการณ์เศรษฐกิจและสังคมของประชาคมโลกในศตวรรษที่ 21</vt:lpstr>
      <vt:lpstr>I  สภาพการณ์เศรษฐกิจและสังคมของประชาคมโลกในศตวรรษที่ 21</vt:lpstr>
      <vt:lpstr>II  ปัจจัยที่มีผลกระทบต่อการอุดมศึกษาในปัจจุบันและอนาคต</vt:lpstr>
      <vt:lpstr>III  บทบาทของสถาบันอุดมศึกษาในโลก ยุคโลกาภิวัฒน์</vt:lpstr>
      <vt:lpstr>PowerPoint Presentation</vt:lpstr>
      <vt:lpstr>PowerPoint Presentation</vt:lpstr>
      <vt:lpstr>PowerPoint Presentation</vt:lpstr>
      <vt:lpstr>VI  วัฒนธรรม “คุณภาพ”  และดัชนีชี้วัด</vt:lpstr>
      <vt:lpstr>VII  การจัดอันดับมหาวิทยาลัยโลก (World University Rankings)</vt:lpstr>
      <vt:lpstr>VII  การจัดอันดับมหาวิทยาลัยโลก (World University Rankings)</vt:lpstr>
      <vt:lpstr>VIII  วัตถุประสงค์ เกณฑ์และวิธีการจัดอันดับมหาวิทยาลัยโลก</vt:lpstr>
      <vt:lpstr>VIII  วัตถุประสงค์ เกณฑ์และวิธีการจัดอันดับมหาวิทยาลัยโลก</vt:lpstr>
      <vt:lpstr>VIII  วัตถุประสงค์ เกณฑ์และวิธีการจัดอันดับมหาวิทยาลัยโลก</vt:lpstr>
      <vt:lpstr>VIII  วัตถุประสงค์ เกณฑ์และวิธีการจัดอันดับมหาวิทยาลัยโลก</vt:lpstr>
      <vt:lpstr>VIII  วัตถุประสงค์ เกณฑ์และวิธีการจัดอันดับมหาวิทยาลัยโลก</vt:lpstr>
      <vt:lpstr>IX นโยบาย การจัดอันดับมหาวิทยาลัยไทย</vt:lpstr>
      <vt:lpstr>การอุดมศึกษากับการแข่งขันในเวทีโลก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COm</dc:creator>
  <cp:lastModifiedBy>USER</cp:lastModifiedBy>
  <cp:revision>76</cp:revision>
  <cp:lastPrinted>2014-05-01T08:56:01Z</cp:lastPrinted>
  <dcterms:created xsi:type="dcterms:W3CDTF">2014-04-28T07:46:01Z</dcterms:created>
  <dcterms:modified xsi:type="dcterms:W3CDTF">2016-02-15T04:30:28Z</dcterms:modified>
</cp:coreProperties>
</file>